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5"/>
  </p:notesMasterIdLst>
  <p:sldIdLst>
    <p:sldId id="406" r:id="rId2"/>
    <p:sldId id="407" r:id="rId3"/>
    <p:sldId id="258" r:id="rId4"/>
    <p:sldId id="259" r:id="rId5"/>
    <p:sldId id="261" r:id="rId6"/>
    <p:sldId id="262" r:id="rId7"/>
    <p:sldId id="263" r:id="rId8"/>
    <p:sldId id="260" r:id="rId9"/>
    <p:sldId id="264" r:id="rId10"/>
    <p:sldId id="266" r:id="rId11"/>
    <p:sldId id="312" r:id="rId12"/>
    <p:sldId id="313" r:id="rId13"/>
    <p:sldId id="314" r:id="rId14"/>
    <p:sldId id="315" r:id="rId15"/>
    <p:sldId id="316" r:id="rId16"/>
    <p:sldId id="317" r:id="rId17"/>
    <p:sldId id="318" r:id="rId18"/>
    <p:sldId id="319" r:id="rId19"/>
    <p:sldId id="320" r:id="rId20"/>
    <p:sldId id="351" r:id="rId21"/>
    <p:sldId id="359" r:id="rId22"/>
    <p:sldId id="322" r:id="rId23"/>
    <p:sldId id="323" r:id="rId24"/>
    <p:sldId id="324" r:id="rId25"/>
    <p:sldId id="325" r:id="rId26"/>
    <p:sldId id="341" r:id="rId27"/>
    <p:sldId id="326" r:id="rId28"/>
    <p:sldId id="327" r:id="rId29"/>
    <p:sldId id="360" r:id="rId30"/>
    <p:sldId id="361" r:id="rId31"/>
    <p:sldId id="409" r:id="rId32"/>
    <p:sldId id="410" r:id="rId33"/>
    <p:sldId id="411" r:id="rId34"/>
    <p:sldId id="363" r:id="rId35"/>
    <p:sldId id="332" r:id="rId36"/>
    <p:sldId id="342" r:id="rId37"/>
    <p:sldId id="286" r:id="rId38"/>
    <p:sldId id="287" r:id="rId39"/>
    <p:sldId id="288" r:id="rId40"/>
    <p:sldId id="352" r:id="rId41"/>
    <p:sldId id="343" r:id="rId42"/>
    <p:sldId id="353" r:id="rId43"/>
    <p:sldId id="368" r:id="rId44"/>
    <p:sldId id="348" r:id="rId45"/>
    <p:sldId id="369" r:id="rId46"/>
    <p:sldId id="370" r:id="rId47"/>
    <p:sldId id="371" r:id="rId48"/>
    <p:sldId id="372" r:id="rId49"/>
    <p:sldId id="291" r:id="rId50"/>
    <p:sldId id="292" r:id="rId51"/>
    <p:sldId id="375" r:id="rId52"/>
    <p:sldId id="376" r:id="rId53"/>
    <p:sldId id="377" r:id="rId54"/>
    <p:sldId id="378" r:id="rId55"/>
    <p:sldId id="379" r:id="rId56"/>
    <p:sldId id="380" r:id="rId57"/>
    <p:sldId id="381" r:id="rId58"/>
    <p:sldId id="382" r:id="rId59"/>
    <p:sldId id="399" r:id="rId60"/>
    <p:sldId id="400" r:id="rId61"/>
    <p:sldId id="401" r:id="rId62"/>
    <p:sldId id="355" r:id="rId63"/>
    <p:sldId id="383" r:id="rId64"/>
    <p:sldId id="391" r:id="rId65"/>
    <p:sldId id="392" r:id="rId66"/>
    <p:sldId id="384" r:id="rId67"/>
    <p:sldId id="386" r:id="rId68"/>
    <p:sldId id="387" r:id="rId69"/>
    <p:sldId id="393" r:id="rId70"/>
    <p:sldId id="390" r:id="rId71"/>
    <p:sldId id="413" r:id="rId72"/>
    <p:sldId id="408" r:id="rId73"/>
    <p:sldId id="402" r:id="rId74"/>
    <p:sldId id="403" r:id="rId75"/>
    <p:sldId id="404" r:id="rId76"/>
    <p:sldId id="394" r:id="rId77"/>
    <p:sldId id="415" r:id="rId78"/>
    <p:sldId id="395" r:id="rId79"/>
    <p:sldId id="396" r:id="rId80"/>
    <p:sldId id="397" r:id="rId81"/>
    <p:sldId id="366" r:id="rId82"/>
    <p:sldId id="367" r:id="rId83"/>
    <p:sldId id="398" r:id="rId8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2B7"/>
    <a:srgbClr val="777777"/>
    <a:srgbClr val="808080"/>
    <a:srgbClr val="996633"/>
    <a:srgbClr val="FF9900"/>
    <a:srgbClr val="CC9900"/>
    <a:srgbClr val="996600"/>
    <a:srgbClr val="66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D55CC-5EEB-4117-B0E5-B090F729862B}" type="doc">
      <dgm:prSet loTypeId="urn:microsoft.com/office/officeart/2005/8/layout/hProcess9" loCatId="process" qsTypeId="urn:microsoft.com/office/officeart/2005/8/quickstyle/simple1#1" qsCatId="simple" csTypeId="urn:microsoft.com/office/officeart/2005/8/colors/accent1_2#1" csCatId="accent1" phldr="1"/>
      <dgm:spPr/>
    </dgm:pt>
    <dgm:pt modelId="{E532D5DC-54C3-4D65-A9A8-69CB80094079}">
      <dgm:prSet phldrT="[文本]"/>
      <dgm:spPr>
        <a:solidFill>
          <a:schemeClr val="bg2">
            <a:lumMod val="50000"/>
          </a:schemeClr>
        </a:solidFill>
      </dgm:spPr>
      <dgm:t>
        <a:bodyPr/>
        <a:lstStyle/>
        <a:p>
          <a:r>
            <a:rPr lang="zh-CN" altLang="en-US" b="1" dirty="0" smtClean="0">
              <a:solidFill>
                <a:schemeClr val="tx1"/>
              </a:solidFill>
            </a:rPr>
            <a:t>发现需求</a:t>
          </a:r>
          <a:endParaRPr lang="zh-CN" altLang="en-US" b="1" dirty="0">
            <a:solidFill>
              <a:schemeClr val="tx1"/>
            </a:solidFill>
          </a:endParaRPr>
        </a:p>
      </dgm:t>
    </dgm:pt>
    <dgm:pt modelId="{9E3C12D7-59CE-40F7-8E26-5E1D53EA09BA}" type="parTrans" cxnId="{2FF23240-93F7-4CE9-A8F1-AD60015799D6}">
      <dgm:prSet/>
      <dgm:spPr/>
      <dgm:t>
        <a:bodyPr/>
        <a:lstStyle/>
        <a:p>
          <a:endParaRPr lang="zh-CN" altLang="en-US"/>
        </a:p>
      </dgm:t>
    </dgm:pt>
    <dgm:pt modelId="{F520B174-851A-4F85-89D2-ACF3F9A431A7}" type="sibTrans" cxnId="{2FF23240-93F7-4CE9-A8F1-AD60015799D6}">
      <dgm:prSet/>
      <dgm:spPr/>
      <dgm:t>
        <a:bodyPr/>
        <a:lstStyle/>
        <a:p>
          <a:endParaRPr lang="zh-CN" altLang="en-US"/>
        </a:p>
      </dgm:t>
    </dgm:pt>
    <dgm:pt modelId="{50F80EBB-EDC5-40ED-9F27-DAF4023DECE5}">
      <dgm:prSet phldrT="[文本]"/>
      <dgm:spPr>
        <a:solidFill>
          <a:schemeClr val="bg2">
            <a:lumMod val="50000"/>
          </a:schemeClr>
        </a:solidFill>
      </dgm:spPr>
      <dgm:t>
        <a:bodyPr/>
        <a:lstStyle/>
        <a:p>
          <a:r>
            <a:rPr lang="zh-CN" altLang="en-US" b="1" dirty="0" smtClean="0">
              <a:solidFill>
                <a:schemeClr val="tx1"/>
              </a:solidFill>
            </a:rPr>
            <a:t>验证需求</a:t>
          </a:r>
          <a:endParaRPr lang="zh-CN" altLang="en-US" b="1" dirty="0">
            <a:solidFill>
              <a:schemeClr val="tx1"/>
            </a:solidFill>
          </a:endParaRPr>
        </a:p>
      </dgm:t>
    </dgm:pt>
    <dgm:pt modelId="{6746EAD4-30F0-4231-8ADC-C79084BD4E01}" type="parTrans" cxnId="{863266A5-6724-46EE-B45C-C003C9F4F9AB}">
      <dgm:prSet/>
      <dgm:spPr/>
      <dgm:t>
        <a:bodyPr/>
        <a:lstStyle/>
        <a:p>
          <a:endParaRPr lang="zh-CN" altLang="en-US"/>
        </a:p>
      </dgm:t>
    </dgm:pt>
    <dgm:pt modelId="{A56B22B1-B27E-4974-9D14-350C4E99D3BF}" type="sibTrans" cxnId="{863266A5-6724-46EE-B45C-C003C9F4F9AB}">
      <dgm:prSet/>
      <dgm:spPr/>
      <dgm:t>
        <a:bodyPr/>
        <a:lstStyle/>
        <a:p>
          <a:endParaRPr lang="zh-CN" altLang="en-US"/>
        </a:p>
      </dgm:t>
    </dgm:pt>
    <dgm:pt modelId="{6ED5D577-8278-41F8-BB46-28B0D4BF9769}">
      <dgm:prSet phldrT="[文本]"/>
      <dgm:spPr>
        <a:solidFill>
          <a:schemeClr val="bg2">
            <a:lumMod val="50000"/>
          </a:schemeClr>
        </a:solidFill>
      </dgm:spPr>
      <dgm:t>
        <a:bodyPr/>
        <a:lstStyle/>
        <a:p>
          <a:r>
            <a:rPr lang="zh-CN" altLang="en-US" b="1" dirty="0" smtClean="0">
              <a:solidFill>
                <a:schemeClr val="tx1"/>
              </a:solidFill>
            </a:rPr>
            <a:t>满足需求</a:t>
          </a:r>
          <a:endParaRPr lang="zh-CN" altLang="en-US" b="1" dirty="0">
            <a:solidFill>
              <a:schemeClr val="tx1"/>
            </a:solidFill>
          </a:endParaRPr>
        </a:p>
      </dgm:t>
    </dgm:pt>
    <dgm:pt modelId="{D1A301CC-426F-4A76-88F6-2218DF6599F4}" type="parTrans" cxnId="{B0D39D93-6A19-4147-BDAC-9C5DC46A9443}">
      <dgm:prSet/>
      <dgm:spPr/>
      <dgm:t>
        <a:bodyPr/>
        <a:lstStyle/>
        <a:p>
          <a:endParaRPr lang="zh-CN" altLang="en-US"/>
        </a:p>
      </dgm:t>
    </dgm:pt>
    <dgm:pt modelId="{DA473BA5-B2C2-443D-A757-272496516474}" type="sibTrans" cxnId="{B0D39D93-6A19-4147-BDAC-9C5DC46A9443}">
      <dgm:prSet/>
      <dgm:spPr/>
      <dgm:t>
        <a:bodyPr/>
        <a:lstStyle/>
        <a:p>
          <a:endParaRPr lang="zh-CN" altLang="en-US"/>
        </a:p>
      </dgm:t>
    </dgm:pt>
    <dgm:pt modelId="{C4986CD2-EFC8-4FF2-A4A3-BA2CC765652D}" type="pres">
      <dgm:prSet presAssocID="{F6FD55CC-5EEB-4117-B0E5-B090F729862B}" presName="CompostProcess" presStyleCnt="0">
        <dgm:presLayoutVars>
          <dgm:dir/>
          <dgm:resizeHandles val="exact"/>
        </dgm:presLayoutVars>
      </dgm:prSet>
      <dgm:spPr/>
    </dgm:pt>
    <dgm:pt modelId="{8F3B0BE3-68E7-4422-AE27-320F14C4BBDD}" type="pres">
      <dgm:prSet presAssocID="{F6FD55CC-5EEB-4117-B0E5-B090F729862B}" presName="arrow" presStyleLbl="bgShp" presStyleIdx="0" presStyleCnt="1"/>
      <dgm:spPr>
        <a:solidFill>
          <a:schemeClr val="bg2">
            <a:lumMod val="75000"/>
          </a:schemeClr>
        </a:solidFill>
      </dgm:spPr>
    </dgm:pt>
    <dgm:pt modelId="{A577ED1E-030E-424E-A167-004A91CA04A6}" type="pres">
      <dgm:prSet presAssocID="{F6FD55CC-5EEB-4117-B0E5-B090F729862B}" presName="linearProcess" presStyleCnt="0"/>
      <dgm:spPr/>
    </dgm:pt>
    <dgm:pt modelId="{F6E07D47-7619-48BA-9CA8-D7CCECC2E393}" type="pres">
      <dgm:prSet presAssocID="{E532D5DC-54C3-4D65-A9A8-69CB80094079}" presName="textNode" presStyleLbl="node1" presStyleIdx="0" presStyleCnt="3">
        <dgm:presLayoutVars>
          <dgm:bulletEnabled val="1"/>
        </dgm:presLayoutVars>
      </dgm:prSet>
      <dgm:spPr/>
      <dgm:t>
        <a:bodyPr/>
        <a:lstStyle/>
        <a:p>
          <a:endParaRPr lang="zh-CN" altLang="en-US"/>
        </a:p>
      </dgm:t>
    </dgm:pt>
    <dgm:pt modelId="{66EF6C5A-2448-4CB2-9ACD-08BAF5CDDFBC}" type="pres">
      <dgm:prSet presAssocID="{F520B174-851A-4F85-89D2-ACF3F9A431A7}" presName="sibTrans" presStyleCnt="0"/>
      <dgm:spPr/>
    </dgm:pt>
    <dgm:pt modelId="{0BABA721-EC53-4658-A42B-B0F8ED9ED0F5}" type="pres">
      <dgm:prSet presAssocID="{50F80EBB-EDC5-40ED-9F27-DAF4023DECE5}" presName="textNode" presStyleLbl="node1" presStyleIdx="1" presStyleCnt="3">
        <dgm:presLayoutVars>
          <dgm:bulletEnabled val="1"/>
        </dgm:presLayoutVars>
      </dgm:prSet>
      <dgm:spPr/>
      <dgm:t>
        <a:bodyPr/>
        <a:lstStyle/>
        <a:p>
          <a:endParaRPr lang="zh-CN" altLang="en-US"/>
        </a:p>
      </dgm:t>
    </dgm:pt>
    <dgm:pt modelId="{EE5B8581-D8DA-494A-9525-A3619F06B4A7}" type="pres">
      <dgm:prSet presAssocID="{A56B22B1-B27E-4974-9D14-350C4E99D3BF}" presName="sibTrans" presStyleCnt="0"/>
      <dgm:spPr/>
    </dgm:pt>
    <dgm:pt modelId="{54C9CB4A-B1A3-47C1-8FB9-3ED995E97F7B}" type="pres">
      <dgm:prSet presAssocID="{6ED5D577-8278-41F8-BB46-28B0D4BF9769}" presName="textNode" presStyleLbl="node1" presStyleIdx="2" presStyleCnt="3">
        <dgm:presLayoutVars>
          <dgm:bulletEnabled val="1"/>
        </dgm:presLayoutVars>
      </dgm:prSet>
      <dgm:spPr/>
      <dgm:t>
        <a:bodyPr/>
        <a:lstStyle/>
        <a:p>
          <a:endParaRPr lang="zh-CN" altLang="en-US"/>
        </a:p>
      </dgm:t>
    </dgm:pt>
  </dgm:ptLst>
  <dgm:cxnLst>
    <dgm:cxn modelId="{B0D39D93-6A19-4147-BDAC-9C5DC46A9443}" srcId="{F6FD55CC-5EEB-4117-B0E5-B090F729862B}" destId="{6ED5D577-8278-41F8-BB46-28B0D4BF9769}" srcOrd="2" destOrd="0" parTransId="{D1A301CC-426F-4A76-88F6-2218DF6599F4}" sibTransId="{DA473BA5-B2C2-443D-A757-272496516474}"/>
    <dgm:cxn modelId="{40F56BA6-B339-48AB-BA44-A1D7E695D4D7}" type="presOf" srcId="{6ED5D577-8278-41F8-BB46-28B0D4BF9769}" destId="{54C9CB4A-B1A3-47C1-8FB9-3ED995E97F7B}" srcOrd="0" destOrd="0" presId="urn:microsoft.com/office/officeart/2005/8/layout/hProcess9"/>
    <dgm:cxn modelId="{2FF23240-93F7-4CE9-A8F1-AD60015799D6}" srcId="{F6FD55CC-5EEB-4117-B0E5-B090F729862B}" destId="{E532D5DC-54C3-4D65-A9A8-69CB80094079}" srcOrd="0" destOrd="0" parTransId="{9E3C12D7-59CE-40F7-8E26-5E1D53EA09BA}" sibTransId="{F520B174-851A-4F85-89D2-ACF3F9A431A7}"/>
    <dgm:cxn modelId="{863266A5-6724-46EE-B45C-C003C9F4F9AB}" srcId="{F6FD55CC-5EEB-4117-B0E5-B090F729862B}" destId="{50F80EBB-EDC5-40ED-9F27-DAF4023DECE5}" srcOrd="1" destOrd="0" parTransId="{6746EAD4-30F0-4231-8ADC-C79084BD4E01}" sibTransId="{A56B22B1-B27E-4974-9D14-350C4E99D3BF}"/>
    <dgm:cxn modelId="{FE59581B-4D82-4999-9074-BCC3928998EB}" type="presOf" srcId="{F6FD55CC-5EEB-4117-B0E5-B090F729862B}" destId="{C4986CD2-EFC8-4FF2-A4A3-BA2CC765652D}" srcOrd="0" destOrd="0" presId="urn:microsoft.com/office/officeart/2005/8/layout/hProcess9"/>
    <dgm:cxn modelId="{AFEFD2EF-0CBB-4707-9C09-81A001AEE9FB}" type="presOf" srcId="{E532D5DC-54C3-4D65-A9A8-69CB80094079}" destId="{F6E07D47-7619-48BA-9CA8-D7CCECC2E393}" srcOrd="0" destOrd="0" presId="urn:microsoft.com/office/officeart/2005/8/layout/hProcess9"/>
    <dgm:cxn modelId="{3184CD00-C010-47B1-BABC-F1073A85332A}" type="presOf" srcId="{50F80EBB-EDC5-40ED-9F27-DAF4023DECE5}" destId="{0BABA721-EC53-4658-A42B-B0F8ED9ED0F5}" srcOrd="0" destOrd="0" presId="urn:microsoft.com/office/officeart/2005/8/layout/hProcess9"/>
    <dgm:cxn modelId="{D1EAA8FF-5727-4AF5-BF11-D835BDF28150}" type="presParOf" srcId="{C4986CD2-EFC8-4FF2-A4A3-BA2CC765652D}" destId="{8F3B0BE3-68E7-4422-AE27-320F14C4BBDD}" srcOrd="0" destOrd="0" presId="urn:microsoft.com/office/officeart/2005/8/layout/hProcess9"/>
    <dgm:cxn modelId="{E0B0A7FC-E946-42E6-A328-6E12722991F1}" type="presParOf" srcId="{C4986CD2-EFC8-4FF2-A4A3-BA2CC765652D}" destId="{A577ED1E-030E-424E-A167-004A91CA04A6}" srcOrd="1" destOrd="0" presId="urn:microsoft.com/office/officeart/2005/8/layout/hProcess9"/>
    <dgm:cxn modelId="{63866A07-D85A-405B-AE14-D84EA9CFDD3E}" type="presParOf" srcId="{A577ED1E-030E-424E-A167-004A91CA04A6}" destId="{F6E07D47-7619-48BA-9CA8-D7CCECC2E393}" srcOrd="0" destOrd="0" presId="urn:microsoft.com/office/officeart/2005/8/layout/hProcess9"/>
    <dgm:cxn modelId="{D8657194-BEFB-41AD-A2FC-33493198DD6D}" type="presParOf" srcId="{A577ED1E-030E-424E-A167-004A91CA04A6}" destId="{66EF6C5A-2448-4CB2-9ACD-08BAF5CDDFBC}" srcOrd="1" destOrd="0" presId="urn:microsoft.com/office/officeart/2005/8/layout/hProcess9"/>
    <dgm:cxn modelId="{0EB0A9A5-5795-4FAE-B60A-F07BABD02A82}" type="presParOf" srcId="{A577ED1E-030E-424E-A167-004A91CA04A6}" destId="{0BABA721-EC53-4658-A42B-B0F8ED9ED0F5}" srcOrd="2" destOrd="0" presId="urn:microsoft.com/office/officeart/2005/8/layout/hProcess9"/>
    <dgm:cxn modelId="{6323EBD8-3633-4970-AA18-B955D39AD08F}" type="presParOf" srcId="{A577ED1E-030E-424E-A167-004A91CA04A6}" destId="{EE5B8581-D8DA-494A-9525-A3619F06B4A7}" srcOrd="3" destOrd="0" presId="urn:microsoft.com/office/officeart/2005/8/layout/hProcess9"/>
    <dgm:cxn modelId="{4C5BC5D5-5E87-4B31-9A7A-24C2508D7124}" type="presParOf" srcId="{A577ED1E-030E-424E-A167-004A91CA04A6}" destId="{54C9CB4A-B1A3-47C1-8FB9-3ED995E97F7B}" srcOrd="4" destOrd="0" presId="urn:microsoft.com/office/officeart/2005/8/layout/hProcess9"/>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70ECF952-B690-48A8-8721-2A75AF36821B}" type="doc">
      <dgm:prSet loTypeId="urn:microsoft.com/office/officeart/2005/8/layout/equation2" loCatId="process" qsTypeId="urn:microsoft.com/office/officeart/2005/8/quickstyle/simple1#2" qsCatId="simple" csTypeId="urn:microsoft.com/office/officeart/2005/8/colors/accent1_2#2" csCatId="accent1" phldr="1"/>
      <dgm:spPr/>
    </dgm:pt>
    <dgm:pt modelId="{47FFEBF3-4FD8-404B-8F68-C18461ED328F}">
      <dgm:prSet phldrT="[文本]"/>
      <dgm:spPr>
        <a:solidFill>
          <a:schemeClr val="bg2">
            <a:lumMod val="75000"/>
          </a:schemeClr>
        </a:solidFill>
      </dgm:spPr>
      <dgm:t>
        <a:bodyPr/>
        <a:lstStyle/>
        <a:p>
          <a:r>
            <a:rPr lang="zh-CN" altLang="en-US" b="1" dirty="0" smtClean="0">
              <a:solidFill>
                <a:schemeClr val="tx1"/>
              </a:solidFill>
            </a:rPr>
            <a:t>产品复合体</a:t>
          </a:r>
          <a:endParaRPr lang="zh-CN" altLang="en-US" b="1" dirty="0">
            <a:solidFill>
              <a:schemeClr val="tx1"/>
            </a:solidFill>
          </a:endParaRPr>
        </a:p>
      </dgm:t>
    </dgm:pt>
    <dgm:pt modelId="{1DEE28B2-A3F2-46C6-8850-FB51EAF0DA92}" type="parTrans" cxnId="{1DDF2E9A-1000-41AF-8A8D-D38BAE1B6ACC}">
      <dgm:prSet/>
      <dgm:spPr/>
      <dgm:t>
        <a:bodyPr/>
        <a:lstStyle/>
        <a:p>
          <a:endParaRPr lang="zh-CN" altLang="en-US"/>
        </a:p>
      </dgm:t>
    </dgm:pt>
    <dgm:pt modelId="{73BB4655-8FB3-424D-8E37-1BECE0CA4B55}" type="sibTrans" cxnId="{1DDF2E9A-1000-41AF-8A8D-D38BAE1B6ACC}">
      <dgm:prSet/>
      <dgm:spPr>
        <a:solidFill>
          <a:schemeClr val="bg2">
            <a:lumMod val="50000"/>
          </a:schemeClr>
        </a:solidFill>
      </dgm:spPr>
      <dgm:t>
        <a:bodyPr/>
        <a:lstStyle/>
        <a:p>
          <a:endParaRPr lang="zh-CN" altLang="en-US"/>
        </a:p>
      </dgm:t>
    </dgm:pt>
    <dgm:pt modelId="{410DBEA8-3E4F-45F9-8370-CE1F07360F6B}">
      <dgm:prSet phldrT="[文本]"/>
      <dgm:spPr>
        <a:solidFill>
          <a:schemeClr val="bg2">
            <a:lumMod val="75000"/>
          </a:schemeClr>
        </a:solidFill>
      </dgm:spPr>
      <dgm:t>
        <a:bodyPr/>
        <a:lstStyle/>
        <a:p>
          <a:r>
            <a:rPr lang="zh-CN" altLang="en-US" b="1" dirty="0" smtClean="0">
              <a:solidFill>
                <a:schemeClr val="tx1"/>
              </a:solidFill>
            </a:rPr>
            <a:t>营销复合体</a:t>
          </a:r>
          <a:endParaRPr lang="zh-CN" altLang="en-US" b="1" dirty="0">
            <a:solidFill>
              <a:schemeClr val="tx1"/>
            </a:solidFill>
          </a:endParaRPr>
        </a:p>
      </dgm:t>
    </dgm:pt>
    <dgm:pt modelId="{653906D6-75D3-4FED-A3FC-D41EB6B3A044}" type="parTrans" cxnId="{2D9F7057-5AE7-457B-89B8-2F9F6F2B709E}">
      <dgm:prSet/>
      <dgm:spPr/>
      <dgm:t>
        <a:bodyPr/>
        <a:lstStyle/>
        <a:p>
          <a:endParaRPr lang="zh-CN" altLang="en-US"/>
        </a:p>
      </dgm:t>
    </dgm:pt>
    <dgm:pt modelId="{621786E5-8C8A-44A4-831B-401F6EA07453}" type="sibTrans" cxnId="{2D9F7057-5AE7-457B-89B8-2F9F6F2B709E}">
      <dgm:prSet/>
      <dgm:spPr>
        <a:solidFill>
          <a:schemeClr val="bg2">
            <a:lumMod val="50000"/>
          </a:schemeClr>
        </a:solidFill>
      </dgm:spPr>
      <dgm:t>
        <a:bodyPr/>
        <a:lstStyle/>
        <a:p>
          <a:r>
            <a:rPr lang="zh-CN" altLang="en-US" b="1" dirty="0" smtClean="0">
              <a:solidFill>
                <a:schemeClr val="tx1"/>
              </a:solidFill>
              <a:latin typeface="黑体" pitchFamily="2" charset="-122"/>
              <a:ea typeface="黑体" pitchFamily="2" charset="-122"/>
            </a:rPr>
            <a:t>满足</a:t>
          </a:r>
          <a:endParaRPr lang="zh-CN" altLang="en-US" b="1" dirty="0">
            <a:solidFill>
              <a:schemeClr val="tx1"/>
            </a:solidFill>
            <a:latin typeface="黑体" pitchFamily="2" charset="-122"/>
            <a:ea typeface="黑体" pitchFamily="2" charset="-122"/>
          </a:endParaRPr>
        </a:p>
      </dgm:t>
    </dgm:pt>
    <dgm:pt modelId="{2CCF0240-DE79-4E0E-86D5-84B2EB9328A3}">
      <dgm:prSet phldrT="[文本]"/>
      <dgm:spPr>
        <a:solidFill>
          <a:schemeClr val="bg2">
            <a:lumMod val="75000"/>
          </a:schemeClr>
        </a:solidFill>
      </dgm:spPr>
      <dgm:t>
        <a:bodyPr/>
        <a:lstStyle/>
        <a:p>
          <a:r>
            <a:rPr lang="zh-CN" altLang="en-US" b="1" dirty="0" smtClean="0">
              <a:solidFill>
                <a:schemeClr val="tx1"/>
              </a:solidFill>
            </a:rPr>
            <a:t>消费者需求</a:t>
          </a:r>
          <a:endParaRPr lang="zh-CN" altLang="en-US" b="1" dirty="0">
            <a:solidFill>
              <a:schemeClr val="tx1"/>
            </a:solidFill>
          </a:endParaRPr>
        </a:p>
      </dgm:t>
    </dgm:pt>
    <dgm:pt modelId="{73EF6E6B-BBEC-4CB4-84DA-74042C0FA40C}" type="parTrans" cxnId="{6B8BF820-6DCB-4A11-8DD6-556F11A1611F}">
      <dgm:prSet/>
      <dgm:spPr/>
      <dgm:t>
        <a:bodyPr/>
        <a:lstStyle/>
        <a:p>
          <a:endParaRPr lang="zh-CN" altLang="en-US"/>
        </a:p>
      </dgm:t>
    </dgm:pt>
    <dgm:pt modelId="{8816243A-7F63-4B55-B778-F74ED41447A0}" type="sibTrans" cxnId="{6B8BF820-6DCB-4A11-8DD6-556F11A1611F}">
      <dgm:prSet/>
      <dgm:spPr/>
      <dgm:t>
        <a:bodyPr/>
        <a:lstStyle/>
        <a:p>
          <a:endParaRPr lang="zh-CN" altLang="en-US"/>
        </a:p>
      </dgm:t>
    </dgm:pt>
    <dgm:pt modelId="{8C40901A-3056-41FC-B4A7-7A512EB9CF0D}" type="pres">
      <dgm:prSet presAssocID="{70ECF952-B690-48A8-8721-2A75AF36821B}" presName="Name0" presStyleCnt="0">
        <dgm:presLayoutVars>
          <dgm:dir/>
          <dgm:resizeHandles val="exact"/>
        </dgm:presLayoutVars>
      </dgm:prSet>
      <dgm:spPr/>
    </dgm:pt>
    <dgm:pt modelId="{BC35A20F-182C-45C5-B07A-56FD083714E2}" type="pres">
      <dgm:prSet presAssocID="{70ECF952-B690-48A8-8721-2A75AF36821B}" presName="vNodes" presStyleCnt="0"/>
      <dgm:spPr/>
    </dgm:pt>
    <dgm:pt modelId="{24DBA650-8ED3-4F2C-B8A0-F0E516791D87}" type="pres">
      <dgm:prSet presAssocID="{47FFEBF3-4FD8-404B-8F68-C18461ED328F}" presName="node" presStyleLbl="node1" presStyleIdx="0" presStyleCnt="3">
        <dgm:presLayoutVars>
          <dgm:bulletEnabled val="1"/>
        </dgm:presLayoutVars>
      </dgm:prSet>
      <dgm:spPr/>
      <dgm:t>
        <a:bodyPr/>
        <a:lstStyle/>
        <a:p>
          <a:endParaRPr lang="zh-CN" altLang="en-US"/>
        </a:p>
      </dgm:t>
    </dgm:pt>
    <dgm:pt modelId="{3B70A302-CDCF-4022-A8E1-0E1512F1EBA6}" type="pres">
      <dgm:prSet presAssocID="{73BB4655-8FB3-424D-8E37-1BECE0CA4B55}" presName="spacerT" presStyleCnt="0"/>
      <dgm:spPr/>
    </dgm:pt>
    <dgm:pt modelId="{B3FA5A1F-299C-4FAE-B267-27D0FB7ACCD0}" type="pres">
      <dgm:prSet presAssocID="{73BB4655-8FB3-424D-8E37-1BECE0CA4B55}" presName="sibTrans" presStyleLbl="sibTrans2D1" presStyleIdx="0" presStyleCnt="2"/>
      <dgm:spPr/>
      <dgm:t>
        <a:bodyPr/>
        <a:lstStyle/>
        <a:p>
          <a:endParaRPr lang="zh-CN" altLang="en-US"/>
        </a:p>
      </dgm:t>
    </dgm:pt>
    <dgm:pt modelId="{C03D3269-94A3-4290-ABA0-BBE8D5BC2D8B}" type="pres">
      <dgm:prSet presAssocID="{73BB4655-8FB3-424D-8E37-1BECE0CA4B55}" presName="spacerB" presStyleCnt="0"/>
      <dgm:spPr/>
    </dgm:pt>
    <dgm:pt modelId="{7586CC70-0587-4EA2-B191-B22F519BD817}" type="pres">
      <dgm:prSet presAssocID="{410DBEA8-3E4F-45F9-8370-CE1F07360F6B}" presName="node" presStyleLbl="node1" presStyleIdx="1" presStyleCnt="3">
        <dgm:presLayoutVars>
          <dgm:bulletEnabled val="1"/>
        </dgm:presLayoutVars>
      </dgm:prSet>
      <dgm:spPr/>
      <dgm:t>
        <a:bodyPr/>
        <a:lstStyle/>
        <a:p>
          <a:endParaRPr lang="zh-CN" altLang="en-US"/>
        </a:p>
      </dgm:t>
    </dgm:pt>
    <dgm:pt modelId="{DAA4E745-8B3F-44DB-9F40-46AACD516135}" type="pres">
      <dgm:prSet presAssocID="{70ECF952-B690-48A8-8721-2A75AF36821B}" presName="sibTransLast" presStyleLbl="sibTrans2D1" presStyleIdx="1" presStyleCnt="2" custScaleX="227906" custScaleY="167140" custLinFactNeighborX="-28462" custLinFactNeighborY="0"/>
      <dgm:spPr/>
      <dgm:t>
        <a:bodyPr/>
        <a:lstStyle/>
        <a:p>
          <a:endParaRPr lang="zh-CN" altLang="en-US"/>
        </a:p>
      </dgm:t>
    </dgm:pt>
    <dgm:pt modelId="{79C6E361-2120-4E7C-AD0D-557C3E4E17D0}" type="pres">
      <dgm:prSet presAssocID="{70ECF952-B690-48A8-8721-2A75AF36821B}" presName="connectorText" presStyleLbl="sibTrans2D1" presStyleIdx="1" presStyleCnt="2"/>
      <dgm:spPr/>
      <dgm:t>
        <a:bodyPr/>
        <a:lstStyle/>
        <a:p>
          <a:endParaRPr lang="zh-CN" altLang="en-US"/>
        </a:p>
      </dgm:t>
    </dgm:pt>
    <dgm:pt modelId="{54EDDE44-87EE-4B3F-8820-53ABBB922F48}" type="pres">
      <dgm:prSet presAssocID="{70ECF952-B690-48A8-8721-2A75AF36821B}" presName="lastNode" presStyleLbl="node1" presStyleIdx="2" presStyleCnt="3" custScaleX="66334" custScaleY="64857" custLinFactNeighborX="82474" custLinFactNeighborY="0">
        <dgm:presLayoutVars>
          <dgm:bulletEnabled val="1"/>
        </dgm:presLayoutVars>
      </dgm:prSet>
      <dgm:spPr/>
      <dgm:t>
        <a:bodyPr/>
        <a:lstStyle/>
        <a:p>
          <a:endParaRPr lang="zh-CN" altLang="en-US"/>
        </a:p>
      </dgm:t>
    </dgm:pt>
  </dgm:ptLst>
  <dgm:cxnLst>
    <dgm:cxn modelId="{1DDF2E9A-1000-41AF-8A8D-D38BAE1B6ACC}" srcId="{70ECF952-B690-48A8-8721-2A75AF36821B}" destId="{47FFEBF3-4FD8-404B-8F68-C18461ED328F}" srcOrd="0" destOrd="0" parTransId="{1DEE28B2-A3F2-46C6-8850-FB51EAF0DA92}" sibTransId="{73BB4655-8FB3-424D-8E37-1BECE0CA4B55}"/>
    <dgm:cxn modelId="{5B1D9496-17DC-471D-8928-491F79E763C7}" type="presOf" srcId="{70ECF952-B690-48A8-8721-2A75AF36821B}" destId="{8C40901A-3056-41FC-B4A7-7A512EB9CF0D}" srcOrd="0" destOrd="0" presId="urn:microsoft.com/office/officeart/2005/8/layout/equation2"/>
    <dgm:cxn modelId="{AA09202D-D9CB-4C33-9F4E-57449E90C9F2}" type="presOf" srcId="{621786E5-8C8A-44A4-831B-401F6EA07453}" destId="{79C6E361-2120-4E7C-AD0D-557C3E4E17D0}" srcOrd="1" destOrd="0" presId="urn:microsoft.com/office/officeart/2005/8/layout/equation2"/>
    <dgm:cxn modelId="{5AB86B55-0911-4087-BAFC-98BEB945DE82}" type="presOf" srcId="{47FFEBF3-4FD8-404B-8F68-C18461ED328F}" destId="{24DBA650-8ED3-4F2C-B8A0-F0E516791D87}" srcOrd="0" destOrd="0" presId="urn:microsoft.com/office/officeart/2005/8/layout/equation2"/>
    <dgm:cxn modelId="{84C00200-4087-4E2B-9149-12A58C41C783}" type="presOf" srcId="{73BB4655-8FB3-424D-8E37-1BECE0CA4B55}" destId="{B3FA5A1F-299C-4FAE-B267-27D0FB7ACCD0}" srcOrd="0" destOrd="0" presId="urn:microsoft.com/office/officeart/2005/8/layout/equation2"/>
    <dgm:cxn modelId="{D18EBA61-596D-439E-A9E7-D32BAC20BD88}" type="presOf" srcId="{410DBEA8-3E4F-45F9-8370-CE1F07360F6B}" destId="{7586CC70-0587-4EA2-B191-B22F519BD817}" srcOrd="0" destOrd="0" presId="urn:microsoft.com/office/officeart/2005/8/layout/equation2"/>
    <dgm:cxn modelId="{2D9F7057-5AE7-457B-89B8-2F9F6F2B709E}" srcId="{70ECF952-B690-48A8-8721-2A75AF36821B}" destId="{410DBEA8-3E4F-45F9-8370-CE1F07360F6B}" srcOrd="1" destOrd="0" parTransId="{653906D6-75D3-4FED-A3FC-D41EB6B3A044}" sibTransId="{621786E5-8C8A-44A4-831B-401F6EA07453}"/>
    <dgm:cxn modelId="{B689BE0C-2558-4504-8B4A-E804715A3B49}" type="presOf" srcId="{2CCF0240-DE79-4E0E-86D5-84B2EB9328A3}" destId="{54EDDE44-87EE-4B3F-8820-53ABBB922F48}" srcOrd="0" destOrd="0" presId="urn:microsoft.com/office/officeart/2005/8/layout/equation2"/>
    <dgm:cxn modelId="{6B8BF820-6DCB-4A11-8DD6-556F11A1611F}" srcId="{70ECF952-B690-48A8-8721-2A75AF36821B}" destId="{2CCF0240-DE79-4E0E-86D5-84B2EB9328A3}" srcOrd="2" destOrd="0" parTransId="{73EF6E6B-BBEC-4CB4-84DA-74042C0FA40C}" sibTransId="{8816243A-7F63-4B55-B778-F74ED41447A0}"/>
    <dgm:cxn modelId="{9BC6FF18-690D-4A63-AA1E-21565C93C795}" type="presOf" srcId="{621786E5-8C8A-44A4-831B-401F6EA07453}" destId="{DAA4E745-8B3F-44DB-9F40-46AACD516135}" srcOrd="0" destOrd="0" presId="urn:microsoft.com/office/officeart/2005/8/layout/equation2"/>
    <dgm:cxn modelId="{3A64AA6B-55D4-45B2-9E78-4A1730E18DDC}" type="presParOf" srcId="{8C40901A-3056-41FC-B4A7-7A512EB9CF0D}" destId="{BC35A20F-182C-45C5-B07A-56FD083714E2}" srcOrd="0" destOrd="0" presId="urn:microsoft.com/office/officeart/2005/8/layout/equation2"/>
    <dgm:cxn modelId="{FAA6D8C9-FA3C-4830-BE35-F2F6DABAD060}" type="presParOf" srcId="{BC35A20F-182C-45C5-B07A-56FD083714E2}" destId="{24DBA650-8ED3-4F2C-B8A0-F0E516791D87}" srcOrd="0" destOrd="0" presId="urn:microsoft.com/office/officeart/2005/8/layout/equation2"/>
    <dgm:cxn modelId="{05991C7E-A75F-4AA5-9C41-5F4668932185}" type="presParOf" srcId="{BC35A20F-182C-45C5-B07A-56FD083714E2}" destId="{3B70A302-CDCF-4022-A8E1-0E1512F1EBA6}" srcOrd="1" destOrd="0" presId="urn:microsoft.com/office/officeart/2005/8/layout/equation2"/>
    <dgm:cxn modelId="{A7454B68-9DAA-4B09-B31C-82617FD844F7}" type="presParOf" srcId="{BC35A20F-182C-45C5-B07A-56FD083714E2}" destId="{B3FA5A1F-299C-4FAE-B267-27D0FB7ACCD0}" srcOrd="2" destOrd="0" presId="urn:microsoft.com/office/officeart/2005/8/layout/equation2"/>
    <dgm:cxn modelId="{520A59EF-0C20-4CB4-AAAB-58CBA62E3315}" type="presParOf" srcId="{BC35A20F-182C-45C5-B07A-56FD083714E2}" destId="{C03D3269-94A3-4290-ABA0-BBE8D5BC2D8B}" srcOrd="3" destOrd="0" presId="urn:microsoft.com/office/officeart/2005/8/layout/equation2"/>
    <dgm:cxn modelId="{949991FF-A0D6-4D84-BA7E-49FB6F8123DE}" type="presParOf" srcId="{BC35A20F-182C-45C5-B07A-56FD083714E2}" destId="{7586CC70-0587-4EA2-B191-B22F519BD817}" srcOrd="4" destOrd="0" presId="urn:microsoft.com/office/officeart/2005/8/layout/equation2"/>
    <dgm:cxn modelId="{66F4A7CD-FDF7-4ACE-B16F-49422AD9AD7C}" type="presParOf" srcId="{8C40901A-3056-41FC-B4A7-7A512EB9CF0D}" destId="{DAA4E745-8B3F-44DB-9F40-46AACD516135}" srcOrd="1" destOrd="0" presId="urn:microsoft.com/office/officeart/2005/8/layout/equation2"/>
    <dgm:cxn modelId="{BD377560-B35F-4970-8703-2A239FDF3437}" type="presParOf" srcId="{DAA4E745-8B3F-44DB-9F40-46AACD516135}" destId="{79C6E361-2120-4E7C-AD0D-557C3E4E17D0}" srcOrd="0" destOrd="0" presId="urn:microsoft.com/office/officeart/2005/8/layout/equation2"/>
    <dgm:cxn modelId="{73D74164-CD61-4FD3-BC35-A0A63ACF7534}" type="presParOf" srcId="{8C40901A-3056-41FC-B4A7-7A512EB9CF0D}" destId="{54EDDE44-87EE-4B3F-8820-53ABBB922F48}" srcOrd="2" destOrd="0" presId="urn:microsoft.com/office/officeart/2005/8/layout/equation2"/>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64B8FB46-10ED-4C8B-8CC6-6CABCB0319A1}" type="doc">
      <dgm:prSet loTypeId="urn:microsoft.com/office/officeart/2005/8/layout/venn3" loCatId="relationship" qsTypeId="urn:microsoft.com/office/officeart/2005/8/quickstyle/simple1#3" qsCatId="simple" csTypeId="urn:microsoft.com/office/officeart/2005/8/colors/accent1_2#3" csCatId="accent1" phldr="1"/>
      <dgm:spPr/>
      <dgm:t>
        <a:bodyPr/>
        <a:lstStyle/>
        <a:p>
          <a:endParaRPr lang="zh-CN" altLang="en-US"/>
        </a:p>
      </dgm:t>
    </dgm:pt>
    <dgm:pt modelId="{7892676B-311C-4582-AE40-70407460FB74}">
      <dgm:prSet phldrT="[文本]"/>
      <dgm:spPr>
        <a:solidFill>
          <a:schemeClr val="bg2">
            <a:lumMod val="75000"/>
            <a:alpha val="50000"/>
          </a:schemeClr>
        </a:solidFill>
      </dgm:spPr>
      <dgm:t>
        <a:bodyPr/>
        <a:lstStyle/>
        <a:p>
          <a:r>
            <a:rPr lang="zh-CN" altLang="en-US" b="1" dirty="0" smtClean="0"/>
            <a:t>产品</a:t>
          </a:r>
          <a:endParaRPr lang="zh-CN" altLang="en-US" b="1" dirty="0"/>
        </a:p>
      </dgm:t>
    </dgm:pt>
    <dgm:pt modelId="{CF62D7D9-AD96-4C00-A8CE-93DD5EBF30E7}" type="parTrans" cxnId="{F84D7BDA-529D-4497-B576-59C653D5BA4C}">
      <dgm:prSet/>
      <dgm:spPr/>
      <dgm:t>
        <a:bodyPr/>
        <a:lstStyle/>
        <a:p>
          <a:endParaRPr lang="zh-CN" altLang="en-US"/>
        </a:p>
      </dgm:t>
    </dgm:pt>
    <dgm:pt modelId="{82C24781-5B1E-449E-8231-ABBAEEAA40F1}" type="sibTrans" cxnId="{F84D7BDA-529D-4497-B576-59C653D5BA4C}">
      <dgm:prSet/>
      <dgm:spPr/>
      <dgm:t>
        <a:bodyPr/>
        <a:lstStyle/>
        <a:p>
          <a:endParaRPr lang="zh-CN" altLang="en-US"/>
        </a:p>
      </dgm:t>
    </dgm:pt>
    <dgm:pt modelId="{C0E76DA2-CD56-405B-AA0C-A3C08E330489}">
      <dgm:prSet phldrT="[文本]"/>
      <dgm:spPr>
        <a:solidFill>
          <a:schemeClr val="bg2">
            <a:lumMod val="75000"/>
            <a:alpha val="50000"/>
          </a:schemeClr>
        </a:solidFill>
      </dgm:spPr>
      <dgm:t>
        <a:bodyPr/>
        <a:lstStyle/>
        <a:p>
          <a:r>
            <a:rPr lang="zh-CN" altLang="en-US" b="1" dirty="0" smtClean="0"/>
            <a:t>包装</a:t>
          </a:r>
          <a:endParaRPr lang="zh-CN" altLang="en-US" b="1" dirty="0"/>
        </a:p>
      </dgm:t>
    </dgm:pt>
    <dgm:pt modelId="{0B590A71-55ED-4D09-9AF9-3E9DBCD181A8}" type="parTrans" cxnId="{EC029ED1-6580-4396-BA26-55E35D5ABEA4}">
      <dgm:prSet/>
      <dgm:spPr/>
      <dgm:t>
        <a:bodyPr/>
        <a:lstStyle/>
        <a:p>
          <a:endParaRPr lang="zh-CN" altLang="en-US"/>
        </a:p>
      </dgm:t>
    </dgm:pt>
    <dgm:pt modelId="{79494298-7B5D-4EA5-ACA9-6D2AD5AF8E9B}" type="sibTrans" cxnId="{EC029ED1-6580-4396-BA26-55E35D5ABEA4}">
      <dgm:prSet/>
      <dgm:spPr/>
      <dgm:t>
        <a:bodyPr/>
        <a:lstStyle/>
        <a:p>
          <a:endParaRPr lang="zh-CN" altLang="en-US"/>
        </a:p>
      </dgm:t>
    </dgm:pt>
    <dgm:pt modelId="{B324D8BC-DA43-482A-A621-F78FA74996F3}">
      <dgm:prSet phldrT="[文本]"/>
      <dgm:spPr>
        <a:solidFill>
          <a:schemeClr val="bg2">
            <a:lumMod val="75000"/>
            <a:alpha val="50000"/>
          </a:schemeClr>
        </a:solidFill>
      </dgm:spPr>
      <dgm:t>
        <a:bodyPr/>
        <a:lstStyle/>
        <a:p>
          <a:r>
            <a:rPr lang="zh-CN" altLang="en-US" b="1" dirty="0" smtClean="0"/>
            <a:t>价格</a:t>
          </a:r>
          <a:endParaRPr lang="zh-CN" altLang="en-US" b="1" dirty="0"/>
        </a:p>
      </dgm:t>
    </dgm:pt>
    <dgm:pt modelId="{C520CAA5-4FDA-4CB7-B217-910EC482BDF0}" type="parTrans" cxnId="{B8BCF3C9-7B27-411B-A6AC-2028712BE9FE}">
      <dgm:prSet/>
      <dgm:spPr/>
      <dgm:t>
        <a:bodyPr/>
        <a:lstStyle/>
        <a:p>
          <a:endParaRPr lang="zh-CN" altLang="en-US"/>
        </a:p>
      </dgm:t>
    </dgm:pt>
    <dgm:pt modelId="{FC5EFDDA-1CEC-4E2C-9146-C3884B217616}" type="sibTrans" cxnId="{B8BCF3C9-7B27-411B-A6AC-2028712BE9FE}">
      <dgm:prSet/>
      <dgm:spPr/>
      <dgm:t>
        <a:bodyPr/>
        <a:lstStyle/>
        <a:p>
          <a:endParaRPr lang="zh-CN" altLang="en-US"/>
        </a:p>
      </dgm:t>
    </dgm:pt>
    <dgm:pt modelId="{92DAAF28-0090-45A4-92A1-BDDB70153AE1}" type="pres">
      <dgm:prSet presAssocID="{64B8FB46-10ED-4C8B-8CC6-6CABCB0319A1}" presName="Name0" presStyleCnt="0">
        <dgm:presLayoutVars>
          <dgm:dir/>
          <dgm:resizeHandles val="exact"/>
        </dgm:presLayoutVars>
      </dgm:prSet>
      <dgm:spPr/>
      <dgm:t>
        <a:bodyPr/>
        <a:lstStyle/>
        <a:p>
          <a:endParaRPr lang="zh-CN" altLang="en-US"/>
        </a:p>
      </dgm:t>
    </dgm:pt>
    <dgm:pt modelId="{9E965C66-8FCF-48C3-92B4-95268AE6C0C2}" type="pres">
      <dgm:prSet presAssocID="{7892676B-311C-4582-AE40-70407460FB74}" presName="Name5" presStyleLbl="vennNode1" presStyleIdx="0" presStyleCnt="3">
        <dgm:presLayoutVars>
          <dgm:bulletEnabled val="1"/>
        </dgm:presLayoutVars>
      </dgm:prSet>
      <dgm:spPr/>
      <dgm:t>
        <a:bodyPr/>
        <a:lstStyle/>
        <a:p>
          <a:endParaRPr lang="zh-CN" altLang="en-US"/>
        </a:p>
      </dgm:t>
    </dgm:pt>
    <dgm:pt modelId="{9FB59A65-6B0A-44D0-A5E5-E82D26FC840F}" type="pres">
      <dgm:prSet presAssocID="{82C24781-5B1E-449E-8231-ABBAEEAA40F1}" presName="space" presStyleCnt="0"/>
      <dgm:spPr/>
    </dgm:pt>
    <dgm:pt modelId="{2D038955-26A5-43DE-8D3A-8461C221B945}" type="pres">
      <dgm:prSet presAssocID="{C0E76DA2-CD56-405B-AA0C-A3C08E330489}" presName="Name5" presStyleLbl="vennNode1" presStyleIdx="1" presStyleCnt="3">
        <dgm:presLayoutVars>
          <dgm:bulletEnabled val="1"/>
        </dgm:presLayoutVars>
      </dgm:prSet>
      <dgm:spPr/>
      <dgm:t>
        <a:bodyPr/>
        <a:lstStyle/>
        <a:p>
          <a:endParaRPr lang="zh-CN" altLang="en-US"/>
        </a:p>
      </dgm:t>
    </dgm:pt>
    <dgm:pt modelId="{96EBCCE6-C364-4C0F-9547-09B583980158}" type="pres">
      <dgm:prSet presAssocID="{79494298-7B5D-4EA5-ACA9-6D2AD5AF8E9B}" presName="space" presStyleCnt="0"/>
      <dgm:spPr/>
    </dgm:pt>
    <dgm:pt modelId="{E78E00B8-10E7-4EC9-A9C1-E3DD9D47CBAC}" type="pres">
      <dgm:prSet presAssocID="{B324D8BC-DA43-482A-A621-F78FA74996F3}" presName="Name5" presStyleLbl="vennNode1" presStyleIdx="2" presStyleCnt="3">
        <dgm:presLayoutVars>
          <dgm:bulletEnabled val="1"/>
        </dgm:presLayoutVars>
      </dgm:prSet>
      <dgm:spPr/>
      <dgm:t>
        <a:bodyPr/>
        <a:lstStyle/>
        <a:p>
          <a:endParaRPr lang="zh-CN" altLang="en-US"/>
        </a:p>
      </dgm:t>
    </dgm:pt>
  </dgm:ptLst>
  <dgm:cxnLst>
    <dgm:cxn modelId="{B8BCF3C9-7B27-411B-A6AC-2028712BE9FE}" srcId="{64B8FB46-10ED-4C8B-8CC6-6CABCB0319A1}" destId="{B324D8BC-DA43-482A-A621-F78FA74996F3}" srcOrd="2" destOrd="0" parTransId="{C520CAA5-4FDA-4CB7-B217-910EC482BDF0}" sibTransId="{FC5EFDDA-1CEC-4E2C-9146-C3884B217616}"/>
    <dgm:cxn modelId="{9DDF2BE9-8EF3-4F8D-94DD-A523AA774642}" type="presOf" srcId="{C0E76DA2-CD56-405B-AA0C-A3C08E330489}" destId="{2D038955-26A5-43DE-8D3A-8461C221B945}" srcOrd="0" destOrd="0" presId="urn:microsoft.com/office/officeart/2005/8/layout/venn3"/>
    <dgm:cxn modelId="{4D8524D3-F8D9-4AFF-B697-CF1577C8EA54}" type="presOf" srcId="{B324D8BC-DA43-482A-A621-F78FA74996F3}" destId="{E78E00B8-10E7-4EC9-A9C1-E3DD9D47CBAC}" srcOrd="0" destOrd="0" presId="urn:microsoft.com/office/officeart/2005/8/layout/venn3"/>
    <dgm:cxn modelId="{EC029ED1-6580-4396-BA26-55E35D5ABEA4}" srcId="{64B8FB46-10ED-4C8B-8CC6-6CABCB0319A1}" destId="{C0E76DA2-CD56-405B-AA0C-A3C08E330489}" srcOrd="1" destOrd="0" parTransId="{0B590A71-55ED-4D09-9AF9-3E9DBCD181A8}" sibTransId="{79494298-7B5D-4EA5-ACA9-6D2AD5AF8E9B}"/>
    <dgm:cxn modelId="{779D0EF7-B824-402D-AE4E-8072B53FF979}" type="presOf" srcId="{64B8FB46-10ED-4C8B-8CC6-6CABCB0319A1}" destId="{92DAAF28-0090-45A4-92A1-BDDB70153AE1}" srcOrd="0" destOrd="0" presId="urn:microsoft.com/office/officeart/2005/8/layout/venn3"/>
    <dgm:cxn modelId="{F84D7BDA-529D-4497-B576-59C653D5BA4C}" srcId="{64B8FB46-10ED-4C8B-8CC6-6CABCB0319A1}" destId="{7892676B-311C-4582-AE40-70407460FB74}" srcOrd="0" destOrd="0" parTransId="{CF62D7D9-AD96-4C00-A8CE-93DD5EBF30E7}" sibTransId="{82C24781-5B1E-449E-8231-ABBAEEAA40F1}"/>
    <dgm:cxn modelId="{51F8D1F2-AFDF-409F-91DC-D05DE656254F}" type="presOf" srcId="{7892676B-311C-4582-AE40-70407460FB74}" destId="{9E965C66-8FCF-48C3-92B4-95268AE6C0C2}" srcOrd="0" destOrd="0" presId="urn:microsoft.com/office/officeart/2005/8/layout/venn3"/>
    <dgm:cxn modelId="{173A81FF-CC49-496B-B1A4-6A41985A2230}" type="presParOf" srcId="{92DAAF28-0090-45A4-92A1-BDDB70153AE1}" destId="{9E965C66-8FCF-48C3-92B4-95268AE6C0C2}" srcOrd="0" destOrd="0" presId="urn:microsoft.com/office/officeart/2005/8/layout/venn3"/>
    <dgm:cxn modelId="{1E8AC9E0-1B13-4CC2-BA8E-E0D104D83C6F}" type="presParOf" srcId="{92DAAF28-0090-45A4-92A1-BDDB70153AE1}" destId="{9FB59A65-6B0A-44D0-A5E5-E82D26FC840F}" srcOrd="1" destOrd="0" presId="urn:microsoft.com/office/officeart/2005/8/layout/venn3"/>
    <dgm:cxn modelId="{036DF1AB-C920-49BE-B403-4E400430AC07}" type="presParOf" srcId="{92DAAF28-0090-45A4-92A1-BDDB70153AE1}" destId="{2D038955-26A5-43DE-8D3A-8461C221B945}" srcOrd="2" destOrd="0" presId="urn:microsoft.com/office/officeart/2005/8/layout/venn3"/>
    <dgm:cxn modelId="{B3928170-65E3-4493-BAD8-7A02356A819D}" type="presParOf" srcId="{92DAAF28-0090-45A4-92A1-BDDB70153AE1}" destId="{96EBCCE6-C364-4C0F-9547-09B583980158}" srcOrd="3" destOrd="0" presId="urn:microsoft.com/office/officeart/2005/8/layout/venn3"/>
    <dgm:cxn modelId="{8E97BB70-BBB8-46E0-B6F3-28ABF0C248ED}" type="presParOf" srcId="{92DAAF28-0090-45A4-92A1-BDDB70153AE1}" destId="{E78E00B8-10E7-4EC9-A9C1-E3DD9D47CBAC}" srcOrd="4" destOrd="0" presId="urn:microsoft.com/office/officeart/2005/8/layout/venn3"/>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64B8FB46-10ED-4C8B-8CC6-6CABCB0319A1}" type="doc">
      <dgm:prSet loTypeId="urn:microsoft.com/office/officeart/2005/8/layout/venn3" loCatId="relationship" qsTypeId="urn:microsoft.com/office/officeart/2005/8/quickstyle/simple1#4" qsCatId="simple" csTypeId="urn:microsoft.com/office/officeart/2005/8/colors/accent1_2#4" csCatId="accent1" phldr="1"/>
      <dgm:spPr/>
      <dgm:t>
        <a:bodyPr/>
        <a:lstStyle/>
        <a:p>
          <a:endParaRPr lang="zh-CN" altLang="en-US"/>
        </a:p>
      </dgm:t>
    </dgm:pt>
    <dgm:pt modelId="{7892676B-311C-4582-AE40-70407460FB74}">
      <dgm:prSet phldrT="[文本]"/>
      <dgm:spPr>
        <a:solidFill>
          <a:schemeClr val="bg2">
            <a:lumMod val="75000"/>
            <a:alpha val="50000"/>
          </a:schemeClr>
        </a:solidFill>
      </dgm:spPr>
      <dgm:t>
        <a:bodyPr/>
        <a:lstStyle/>
        <a:p>
          <a:r>
            <a:rPr lang="zh-CN" altLang="en-US" b="1" dirty="0" smtClean="0"/>
            <a:t>渠道</a:t>
          </a:r>
          <a:endParaRPr lang="zh-CN" altLang="en-US" b="1" dirty="0"/>
        </a:p>
      </dgm:t>
    </dgm:pt>
    <dgm:pt modelId="{CF62D7D9-AD96-4C00-A8CE-93DD5EBF30E7}" type="parTrans" cxnId="{F84D7BDA-529D-4497-B576-59C653D5BA4C}">
      <dgm:prSet/>
      <dgm:spPr/>
      <dgm:t>
        <a:bodyPr/>
        <a:lstStyle/>
        <a:p>
          <a:endParaRPr lang="zh-CN" altLang="en-US"/>
        </a:p>
      </dgm:t>
    </dgm:pt>
    <dgm:pt modelId="{82C24781-5B1E-449E-8231-ABBAEEAA40F1}" type="sibTrans" cxnId="{F84D7BDA-529D-4497-B576-59C653D5BA4C}">
      <dgm:prSet/>
      <dgm:spPr/>
      <dgm:t>
        <a:bodyPr/>
        <a:lstStyle/>
        <a:p>
          <a:endParaRPr lang="zh-CN" altLang="en-US"/>
        </a:p>
      </dgm:t>
    </dgm:pt>
    <dgm:pt modelId="{C0E76DA2-CD56-405B-AA0C-A3C08E330489}">
      <dgm:prSet phldrT="[文本]"/>
      <dgm:spPr>
        <a:solidFill>
          <a:schemeClr val="bg2">
            <a:lumMod val="75000"/>
            <a:alpha val="50000"/>
          </a:schemeClr>
        </a:solidFill>
      </dgm:spPr>
      <dgm:t>
        <a:bodyPr/>
        <a:lstStyle/>
        <a:p>
          <a:r>
            <a:rPr lang="zh-CN" altLang="en-US" b="1" dirty="0" smtClean="0"/>
            <a:t>促销</a:t>
          </a:r>
          <a:endParaRPr lang="zh-CN" altLang="en-US" b="1" dirty="0"/>
        </a:p>
      </dgm:t>
    </dgm:pt>
    <dgm:pt modelId="{0B590A71-55ED-4D09-9AF9-3E9DBCD181A8}" type="parTrans" cxnId="{EC029ED1-6580-4396-BA26-55E35D5ABEA4}">
      <dgm:prSet/>
      <dgm:spPr/>
      <dgm:t>
        <a:bodyPr/>
        <a:lstStyle/>
        <a:p>
          <a:endParaRPr lang="zh-CN" altLang="en-US"/>
        </a:p>
      </dgm:t>
    </dgm:pt>
    <dgm:pt modelId="{79494298-7B5D-4EA5-ACA9-6D2AD5AF8E9B}" type="sibTrans" cxnId="{EC029ED1-6580-4396-BA26-55E35D5ABEA4}">
      <dgm:prSet/>
      <dgm:spPr/>
      <dgm:t>
        <a:bodyPr/>
        <a:lstStyle/>
        <a:p>
          <a:endParaRPr lang="zh-CN" altLang="en-US"/>
        </a:p>
      </dgm:t>
    </dgm:pt>
    <dgm:pt modelId="{B324D8BC-DA43-482A-A621-F78FA74996F3}">
      <dgm:prSet phldrT="[文本]"/>
      <dgm:spPr>
        <a:solidFill>
          <a:schemeClr val="bg2">
            <a:lumMod val="75000"/>
            <a:alpha val="50000"/>
          </a:schemeClr>
        </a:solidFill>
      </dgm:spPr>
      <dgm:t>
        <a:bodyPr/>
        <a:lstStyle/>
        <a:p>
          <a:r>
            <a:rPr lang="zh-CN" altLang="en-US" b="1" dirty="0" smtClean="0"/>
            <a:t>广告</a:t>
          </a:r>
          <a:endParaRPr lang="zh-CN" altLang="en-US" b="1" dirty="0"/>
        </a:p>
      </dgm:t>
    </dgm:pt>
    <dgm:pt modelId="{C520CAA5-4FDA-4CB7-B217-910EC482BDF0}" type="parTrans" cxnId="{B8BCF3C9-7B27-411B-A6AC-2028712BE9FE}">
      <dgm:prSet/>
      <dgm:spPr/>
      <dgm:t>
        <a:bodyPr/>
        <a:lstStyle/>
        <a:p>
          <a:endParaRPr lang="zh-CN" altLang="en-US"/>
        </a:p>
      </dgm:t>
    </dgm:pt>
    <dgm:pt modelId="{FC5EFDDA-1CEC-4E2C-9146-C3884B217616}" type="sibTrans" cxnId="{B8BCF3C9-7B27-411B-A6AC-2028712BE9FE}">
      <dgm:prSet/>
      <dgm:spPr/>
      <dgm:t>
        <a:bodyPr/>
        <a:lstStyle/>
        <a:p>
          <a:endParaRPr lang="zh-CN" altLang="en-US"/>
        </a:p>
      </dgm:t>
    </dgm:pt>
    <dgm:pt modelId="{7A476629-B3FD-46D9-96D2-A650F4D004B9}">
      <dgm:prSet/>
      <dgm:spPr>
        <a:solidFill>
          <a:schemeClr val="bg2">
            <a:lumMod val="75000"/>
            <a:alpha val="50000"/>
          </a:schemeClr>
        </a:solidFill>
      </dgm:spPr>
      <dgm:t>
        <a:bodyPr/>
        <a:lstStyle/>
        <a:p>
          <a:r>
            <a:rPr lang="zh-CN" altLang="en-US" b="1" dirty="0" smtClean="0"/>
            <a:t>公关</a:t>
          </a:r>
          <a:endParaRPr lang="zh-CN" altLang="en-US" b="1" dirty="0"/>
        </a:p>
      </dgm:t>
    </dgm:pt>
    <dgm:pt modelId="{B02400F5-038B-4132-AA1B-BD242C350AF9}" type="parTrans" cxnId="{B2971312-A480-4B9D-A800-4B09FB6C1EFC}">
      <dgm:prSet/>
      <dgm:spPr/>
      <dgm:t>
        <a:bodyPr/>
        <a:lstStyle/>
        <a:p>
          <a:endParaRPr lang="zh-CN" altLang="en-US"/>
        </a:p>
      </dgm:t>
    </dgm:pt>
    <dgm:pt modelId="{0581D3F3-7413-48F5-9509-E7EA408D6C00}" type="sibTrans" cxnId="{B2971312-A480-4B9D-A800-4B09FB6C1EFC}">
      <dgm:prSet/>
      <dgm:spPr/>
      <dgm:t>
        <a:bodyPr/>
        <a:lstStyle/>
        <a:p>
          <a:endParaRPr lang="zh-CN" altLang="en-US"/>
        </a:p>
      </dgm:t>
    </dgm:pt>
    <dgm:pt modelId="{A29A49E0-29EE-4CC3-B682-75301C214DAD}">
      <dgm:prSet/>
      <dgm:spPr>
        <a:solidFill>
          <a:schemeClr val="bg2">
            <a:lumMod val="75000"/>
            <a:alpha val="50000"/>
          </a:schemeClr>
        </a:solidFill>
      </dgm:spPr>
      <dgm:t>
        <a:bodyPr/>
        <a:lstStyle/>
        <a:p>
          <a:r>
            <a:rPr lang="en-US" altLang="zh-CN" b="1" dirty="0" smtClean="0"/>
            <a:t>……</a:t>
          </a:r>
          <a:endParaRPr lang="zh-CN" altLang="en-US" b="1" dirty="0"/>
        </a:p>
      </dgm:t>
    </dgm:pt>
    <dgm:pt modelId="{B6ADF5FF-7E08-4716-A73A-9EAA309BBFEE}" type="parTrans" cxnId="{5BB959DF-497E-4863-ADB3-545391DC4978}">
      <dgm:prSet/>
      <dgm:spPr/>
      <dgm:t>
        <a:bodyPr/>
        <a:lstStyle/>
        <a:p>
          <a:endParaRPr lang="zh-CN" altLang="en-US"/>
        </a:p>
      </dgm:t>
    </dgm:pt>
    <dgm:pt modelId="{958646F7-1E0C-41AF-8FF5-DDC03624D37F}" type="sibTrans" cxnId="{5BB959DF-497E-4863-ADB3-545391DC4978}">
      <dgm:prSet/>
      <dgm:spPr/>
      <dgm:t>
        <a:bodyPr/>
        <a:lstStyle/>
        <a:p>
          <a:endParaRPr lang="zh-CN" altLang="en-US"/>
        </a:p>
      </dgm:t>
    </dgm:pt>
    <dgm:pt modelId="{92DAAF28-0090-45A4-92A1-BDDB70153AE1}" type="pres">
      <dgm:prSet presAssocID="{64B8FB46-10ED-4C8B-8CC6-6CABCB0319A1}" presName="Name0" presStyleCnt="0">
        <dgm:presLayoutVars>
          <dgm:dir/>
          <dgm:resizeHandles val="exact"/>
        </dgm:presLayoutVars>
      </dgm:prSet>
      <dgm:spPr/>
      <dgm:t>
        <a:bodyPr/>
        <a:lstStyle/>
        <a:p>
          <a:endParaRPr lang="zh-CN" altLang="en-US"/>
        </a:p>
      </dgm:t>
    </dgm:pt>
    <dgm:pt modelId="{9E965C66-8FCF-48C3-92B4-95268AE6C0C2}" type="pres">
      <dgm:prSet presAssocID="{7892676B-311C-4582-AE40-70407460FB74}" presName="Name5" presStyleLbl="vennNode1" presStyleIdx="0" presStyleCnt="5">
        <dgm:presLayoutVars>
          <dgm:bulletEnabled val="1"/>
        </dgm:presLayoutVars>
      </dgm:prSet>
      <dgm:spPr/>
      <dgm:t>
        <a:bodyPr/>
        <a:lstStyle/>
        <a:p>
          <a:endParaRPr lang="zh-CN" altLang="en-US"/>
        </a:p>
      </dgm:t>
    </dgm:pt>
    <dgm:pt modelId="{9FB59A65-6B0A-44D0-A5E5-E82D26FC840F}" type="pres">
      <dgm:prSet presAssocID="{82C24781-5B1E-449E-8231-ABBAEEAA40F1}" presName="space" presStyleCnt="0"/>
      <dgm:spPr/>
    </dgm:pt>
    <dgm:pt modelId="{2D038955-26A5-43DE-8D3A-8461C221B945}" type="pres">
      <dgm:prSet presAssocID="{C0E76DA2-CD56-405B-AA0C-A3C08E330489}" presName="Name5" presStyleLbl="vennNode1" presStyleIdx="1" presStyleCnt="5">
        <dgm:presLayoutVars>
          <dgm:bulletEnabled val="1"/>
        </dgm:presLayoutVars>
      </dgm:prSet>
      <dgm:spPr/>
      <dgm:t>
        <a:bodyPr/>
        <a:lstStyle/>
        <a:p>
          <a:endParaRPr lang="zh-CN" altLang="en-US"/>
        </a:p>
      </dgm:t>
    </dgm:pt>
    <dgm:pt modelId="{96EBCCE6-C364-4C0F-9547-09B583980158}" type="pres">
      <dgm:prSet presAssocID="{79494298-7B5D-4EA5-ACA9-6D2AD5AF8E9B}" presName="space" presStyleCnt="0"/>
      <dgm:spPr/>
    </dgm:pt>
    <dgm:pt modelId="{E78E00B8-10E7-4EC9-A9C1-E3DD9D47CBAC}" type="pres">
      <dgm:prSet presAssocID="{B324D8BC-DA43-482A-A621-F78FA74996F3}" presName="Name5" presStyleLbl="vennNode1" presStyleIdx="2" presStyleCnt="5">
        <dgm:presLayoutVars>
          <dgm:bulletEnabled val="1"/>
        </dgm:presLayoutVars>
      </dgm:prSet>
      <dgm:spPr/>
      <dgm:t>
        <a:bodyPr/>
        <a:lstStyle/>
        <a:p>
          <a:endParaRPr lang="zh-CN" altLang="en-US"/>
        </a:p>
      </dgm:t>
    </dgm:pt>
    <dgm:pt modelId="{645B15A6-552E-4F00-AB56-718ACBEF1C40}" type="pres">
      <dgm:prSet presAssocID="{FC5EFDDA-1CEC-4E2C-9146-C3884B217616}" presName="space" presStyleCnt="0"/>
      <dgm:spPr/>
    </dgm:pt>
    <dgm:pt modelId="{78F5B9A6-D1BA-452B-A385-376552E2E9CE}" type="pres">
      <dgm:prSet presAssocID="{7A476629-B3FD-46D9-96D2-A650F4D004B9}" presName="Name5" presStyleLbl="vennNode1" presStyleIdx="3" presStyleCnt="5">
        <dgm:presLayoutVars>
          <dgm:bulletEnabled val="1"/>
        </dgm:presLayoutVars>
      </dgm:prSet>
      <dgm:spPr/>
      <dgm:t>
        <a:bodyPr/>
        <a:lstStyle/>
        <a:p>
          <a:endParaRPr lang="zh-CN" altLang="en-US"/>
        </a:p>
      </dgm:t>
    </dgm:pt>
    <dgm:pt modelId="{4CA5EC49-CE31-4E90-9AA0-8FAE701F3C25}" type="pres">
      <dgm:prSet presAssocID="{0581D3F3-7413-48F5-9509-E7EA408D6C00}" presName="space" presStyleCnt="0"/>
      <dgm:spPr/>
    </dgm:pt>
    <dgm:pt modelId="{9C9883E6-0352-42B5-AB14-13B433AE1A67}" type="pres">
      <dgm:prSet presAssocID="{A29A49E0-29EE-4CC3-B682-75301C214DAD}" presName="Name5" presStyleLbl="vennNode1" presStyleIdx="4" presStyleCnt="5">
        <dgm:presLayoutVars>
          <dgm:bulletEnabled val="1"/>
        </dgm:presLayoutVars>
      </dgm:prSet>
      <dgm:spPr/>
      <dgm:t>
        <a:bodyPr/>
        <a:lstStyle/>
        <a:p>
          <a:endParaRPr lang="zh-CN" altLang="en-US"/>
        </a:p>
      </dgm:t>
    </dgm:pt>
  </dgm:ptLst>
  <dgm:cxnLst>
    <dgm:cxn modelId="{B8BCF3C9-7B27-411B-A6AC-2028712BE9FE}" srcId="{64B8FB46-10ED-4C8B-8CC6-6CABCB0319A1}" destId="{B324D8BC-DA43-482A-A621-F78FA74996F3}" srcOrd="2" destOrd="0" parTransId="{C520CAA5-4FDA-4CB7-B217-910EC482BDF0}" sibTransId="{FC5EFDDA-1CEC-4E2C-9146-C3884B217616}"/>
    <dgm:cxn modelId="{B2971312-A480-4B9D-A800-4B09FB6C1EFC}" srcId="{64B8FB46-10ED-4C8B-8CC6-6CABCB0319A1}" destId="{7A476629-B3FD-46D9-96D2-A650F4D004B9}" srcOrd="3" destOrd="0" parTransId="{B02400F5-038B-4132-AA1B-BD242C350AF9}" sibTransId="{0581D3F3-7413-48F5-9509-E7EA408D6C00}"/>
    <dgm:cxn modelId="{81C32418-CE09-41B3-8A79-9B4BB1B640D6}" type="presOf" srcId="{A29A49E0-29EE-4CC3-B682-75301C214DAD}" destId="{9C9883E6-0352-42B5-AB14-13B433AE1A67}" srcOrd="0" destOrd="0" presId="urn:microsoft.com/office/officeart/2005/8/layout/venn3"/>
    <dgm:cxn modelId="{EC029ED1-6580-4396-BA26-55E35D5ABEA4}" srcId="{64B8FB46-10ED-4C8B-8CC6-6CABCB0319A1}" destId="{C0E76DA2-CD56-405B-AA0C-A3C08E330489}" srcOrd="1" destOrd="0" parTransId="{0B590A71-55ED-4D09-9AF9-3E9DBCD181A8}" sibTransId="{79494298-7B5D-4EA5-ACA9-6D2AD5AF8E9B}"/>
    <dgm:cxn modelId="{5BB959DF-497E-4863-ADB3-545391DC4978}" srcId="{64B8FB46-10ED-4C8B-8CC6-6CABCB0319A1}" destId="{A29A49E0-29EE-4CC3-B682-75301C214DAD}" srcOrd="4" destOrd="0" parTransId="{B6ADF5FF-7E08-4716-A73A-9EAA309BBFEE}" sibTransId="{958646F7-1E0C-41AF-8FF5-DDC03624D37F}"/>
    <dgm:cxn modelId="{9D5533C3-98D7-420F-A3AF-7079B5F8CE71}" type="presOf" srcId="{C0E76DA2-CD56-405B-AA0C-A3C08E330489}" destId="{2D038955-26A5-43DE-8D3A-8461C221B945}" srcOrd="0" destOrd="0" presId="urn:microsoft.com/office/officeart/2005/8/layout/venn3"/>
    <dgm:cxn modelId="{D8DF59A8-A7FC-4820-8B79-225B75552EB9}" type="presOf" srcId="{7892676B-311C-4582-AE40-70407460FB74}" destId="{9E965C66-8FCF-48C3-92B4-95268AE6C0C2}" srcOrd="0" destOrd="0" presId="urn:microsoft.com/office/officeart/2005/8/layout/venn3"/>
    <dgm:cxn modelId="{F84D7BDA-529D-4497-B576-59C653D5BA4C}" srcId="{64B8FB46-10ED-4C8B-8CC6-6CABCB0319A1}" destId="{7892676B-311C-4582-AE40-70407460FB74}" srcOrd="0" destOrd="0" parTransId="{CF62D7D9-AD96-4C00-A8CE-93DD5EBF30E7}" sibTransId="{82C24781-5B1E-449E-8231-ABBAEEAA40F1}"/>
    <dgm:cxn modelId="{8AC604F9-168E-4857-8164-711A35740ED8}" type="presOf" srcId="{64B8FB46-10ED-4C8B-8CC6-6CABCB0319A1}" destId="{92DAAF28-0090-45A4-92A1-BDDB70153AE1}" srcOrd="0" destOrd="0" presId="urn:microsoft.com/office/officeart/2005/8/layout/venn3"/>
    <dgm:cxn modelId="{B8364905-7F4E-4709-AA22-7F7F7591C053}" type="presOf" srcId="{7A476629-B3FD-46D9-96D2-A650F4D004B9}" destId="{78F5B9A6-D1BA-452B-A385-376552E2E9CE}" srcOrd="0" destOrd="0" presId="urn:microsoft.com/office/officeart/2005/8/layout/venn3"/>
    <dgm:cxn modelId="{16577724-EEDF-492D-AC97-30F55ADF1748}" type="presOf" srcId="{B324D8BC-DA43-482A-A621-F78FA74996F3}" destId="{E78E00B8-10E7-4EC9-A9C1-E3DD9D47CBAC}" srcOrd="0" destOrd="0" presId="urn:microsoft.com/office/officeart/2005/8/layout/venn3"/>
    <dgm:cxn modelId="{FF4B4278-BE2F-4928-B135-F855948D4D83}" type="presParOf" srcId="{92DAAF28-0090-45A4-92A1-BDDB70153AE1}" destId="{9E965C66-8FCF-48C3-92B4-95268AE6C0C2}" srcOrd="0" destOrd="0" presId="urn:microsoft.com/office/officeart/2005/8/layout/venn3"/>
    <dgm:cxn modelId="{B9A1CF93-B5D4-44E5-82A0-8EEC1846DC09}" type="presParOf" srcId="{92DAAF28-0090-45A4-92A1-BDDB70153AE1}" destId="{9FB59A65-6B0A-44D0-A5E5-E82D26FC840F}" srcOrd="1" destOrd="0" presId="urn:microsoft.com/office/officeart/2005/8/layout/venn3"/>
    <dgm:cxn modelId="{C7C49FE1-EA5B-4898-A0C4-BC53174B1AB4}" type="presParOf" srcId="{92DAAF28-0090-45A4-92A1-BDDB70153AE1}" destId="{2D038955-26A5-43DE-8D3A-8461C221B945}" srcOrd="2" destOrd="0" presId="urn:microsoft.com/office/officeart/2005/8/layout/venn3"/>
    <dgm:cxn modelId="{375ADB0E-724E-4110-A783-704C3226308D}" type="presParOf" srcId="{92DAAF28-0090-45A4-92A1-BDDB70153AE1}" destId="{96EBCCE6-C364-4C0F-9547-09B583980158}" srcOrd="3" destOrd="0" presId="urn:microsoft.com/office/officeart/2005/8/layout/venn3"/>
    <dgm:cxn modelId="{AE20F3C5-0C4E-4C40-A613-5B23DE5AB332}" type="presParOf" srcId="{92DAAF28-0090-45A4-92A1-BDDB70153AE1}" destId="{E78E00B8-10E7-4EC9-A9C1-E3DD9D47CBAC}" srcOrd="4" destOrd="0" presId="urn:microsoft.com/office/officeart/2005/8/layout/venn3"/>
    <dgm:cxn modelId="{8B393F30-9AB8-4D4A-99B9-19BA68345BAF}" type="presParOf" srcId="{92DAAF28-0090-45A4-92A1-BDDB70153AE1}" destId="{645B15A6-552E-4F00-AB56-718ACBEF1C40}" srcOrd="5" destOrd="0" presId="urn:microsoft.com/office/officeart/2005/8/layout/venn3"/>
    <dgm:cxn modelId="{42B159B8-A94A-40E4-9B96-11203B9AB071}" type="presParOf" srcId="{92DAAF28-0090-45A4-92A1-BDDB70153AE1}" destId="{78F5B9A6-D1BA-452B-A385-376552E2E9CE}" srcOrd="6" destOrd="0" presId="urn:microsoft.com/office/officeart/2005/8/layout/venn3"/>
    <dgm:cxn modelId="{787EF893-95DB-4756-B1BE-05237C14C1A1}" type="presParOf" srcId="{92DAAF28-0090-45A4-92A1-BDDB70153AE1}" destId="{4CA5EC49-CE31-4E90-9AA0-8FAE701F3C25}" srcOrd="7" destOrd="0" presId="urn:microsoft.com/office/officeart/2005/8/layout/venn3"/>
    <dgm:cxn modelId="{B32D6411-639D-4B97-ACC1-097645BA6341}" type="presParOf" srcId="{92DAAF28-0090-45A4-92A1-BDDB70153AE1}" destId="{9C9883E6-0352-42B5-AB14-13B433AE1A67}" srcOrd="8" destOrd="0" presId="urn:microsoft.com/office/officeart/2005/8/layout/venn3"/>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03123BA9-7D67-444E-85B8-4302E57FF053}" type="doc">
      <dgm:prSet loTypeId="urn:microsoft.com/office/officeart/2005/8/layout/chevron2" loCatId="list" qsTypeId="urn:microsoft.com/office/officeart/2005/8/quickstyle/simple1#5" qsCatId="simple" csTypeId="urn:microsoft.com/office/officeart/2005/8/colors/accent1_2#5" csCatId="accent1" phldr="1"/>
      <dgm:spPr/>
      <dgm:t>
        <a:bodyPr/>
        <a:lstStyle/>
        <a:p>
          <a:endParaRPr lang="zh-CN" altLang="en-US"/>
        </a:p>
      </dgm:t>
    </dgm:pt>
    <dgm:pt modelId="{C896EE21-4F0B-4113-B516-2ED52077937D}">
      <dgm:prSet phldrT="[文本]"/>
      <dgm:spPr>
        <a:solidFill>
          <a:srgbClr val="996633"/>
        </a:solidFill>
        <a:ln>
          <a:solidFill>
            <a:schemeClr val="bg2">
              <a:lumMod val="25000"/>
            </a:schemeClr>
          </a:solidFill>
        </a:ln>
      </dgm:spPr>
      <dgm:t>
        <a:bodyPr/>
        <a:lstStyle/>
        <a:p>
          <a:r>
            <a:rPr lang="zh-CN" altLang="en-US" b="1" dirty="0" smtClean="0">
              <a:solidFill>
                <a:schemeClr val="bg1"/>
              </a:solidFill>
            </a:rPr>
            <a:t>位剑</a:t>
          </a:r>
          <a:endParaRPr lang="zh-CN" altLang="en-US" b="1" dirty="0">
            <a:solidFill>
              <a:schemeClr val="bg1"/>
            </a:solidFill>
          </a:endParaRPr>
        </a:p>
      </dgm:t>
    </dgm:pt>
    <dgm:pt modelId="{B20786C0-43D6-468B-97AF-032A120E89B5}" type="parTrans" cxnId="{41BBD8F3-6F68-4B79-938E-6377C8D25B87}">
      <dgm:prSet/>
      <dgm:spPr/>
      <dgm:t>
        <a:bodyPr/>
        <a:lstStyle/>
        <a:p>
          <a:endParaRPr lang="zh-CN" altLang="en-US"/>
        </a:p>
      </dgm:t>
    </dgm:pt>
    <dgm:pt modelId="{BEC6DDCF-77C2-4E7B-8060-4A53E424EB0F}" type="sibTrans" cxnId="{41BBD8F3-6F68-4B79-938E-6377C8D25B87}">
      <dgm:prSet/>
      <dgm:spPr/>
      <dgm:t>
        <a:bodyPr/>
        <a:lstStyle/>
        <a:p>
          <a:endParaRPr lang="zh-CN" altLang="en-US"/>
        </a:p>
      </dgm:t>
    </dgm:pt>
    <dgm:pt modelId="{162A015B-1A9A-4B72-875A-076AFEFE8E69}">
      <dgm:prSet phldrT="[文本]"/>
      <dgm:spPr>
        <a:ln>
          <a:solidFill>
            <a:schemeClr val="bg2">
              <a:lumMod val="25000"/>
            </a:schemeClr>
          </a:solidFill>
        </a:ln>
      </dgm:spPr>
      <dgm:t>
        <a:bodyPr/>
        <a:lstStyle/>
        <a:p>
          <a:endParaRPr lang="zh-CN" altLang="en-US" dirty="0"/>
        </a:p>
      </dgm:t>
    </dgm:pt>
    <dgm:pt modelId="{502F6532-2690-4550-ADB4-DD1C802A80EE}" type="parTrans" cxnId="{C4BA8A15-7C62-4B50-963F-32B2B8B43B99}">
      <dgm:prSet/>
      <dgm:spPr/>
      <dgm:t>
        <a:bodyPr/>
        <a:lstStyle/>
        <a:p>
          <a:endParaRPr lang="zh-CN" altLang="en-US"/>
        </a:p>
      </dgm:t>
    </dgm:pt>
    <dgm:pt modelId="{EBB83D79-5B72-440E-A3B5-0CCFCF9C394D}" type="sibTrans" cxnId="{C4BA8A15-7C62-4B50-963F-32B2B8B43B99}">
      <dgm:prSet/>
      <dgm:spPr/>
      <dgm:t>
        <a:bodyPr/>
        <a:lstStyle/>
        <a:p>
          <a:endParaRPr lang="zh-CN" altLang="en-US"/>
        </a:p>
      </dgm:t>
    </dgm:pt>
    <dgm:pt modelId="{66FEEC7E-EEEE-4F99-8A81-4FC4E3BE7FD7}">
      <dgm:prSet phldrT="[文本]"/>
      <dgm:spPr>
        <a:solidFill>
          <a:srgbClr val="996633"/>
        </a:solidFill>
        <a:ln>
          <a:solidFill>
            <a:schemeClr val="bg2">
              <a:lumMod val="25000"/>
            </a:schemeClr>
          </a:solidFill>
        </a:ln>
      </dgm:spPr>
      <dgm:t>
        <a:bodyPr/>
        <a:lstStyle/>
        <a:p>
          <a:r>
            <a:rPr lang="zh-CN" altLang="en-US" b="1" dirty="0" smtClean="0">
              <a:solidFill>
                <a:schemeClr val="bg1"/>
              </a:solidFill>
            </a:rPr>
            <a:t>名剑</a:t>
          </a:r>
          <a:endParaRPr lang="zh-CN" altLang="en-US" b="1" dirty="0">
            <a:solidFill>
              <a:schemeClr val="bg1"/>
            </a:solidFill>
          </a:endParaRPr>
        </a:p>
      </dgm:t>
    </dgm:pt>
    <dgm:pt modelId="{D779E805-6FAF-426E-A36F-24D3A9532553}" type="parTrans" cxnId="{39AC49A1-1AD5-4E2C-9DCD-51C0F65E81BA}">
      <dgm:prSet/>
      <dgm:spPr/>
      <dgm:t>
        <a:bodyPr/>
        <a:lstStyle/>
        <a:p>
          <a:endParaRPr lang="zh-CN" altLang="en-US"/>
        </a:p>
      </dgm:t>
    </dgm:pt>
    <dgm:pt modelId="{A262F30C-27FB-44B9-96E9-FD3334B29ED8}" type="sibTrans" cxnId="{39AC49A1-1AD5-4E2C-9DCD-51C0F65E81BA}">
      <dgm:prSet/>
      <dgm:spPr/>
      <dgm:t>
        <a:bodyPr/>
        <a:lstStyle/>
        <a:p>
          <a:endParaRPr lang="zh-CN" altLang="en-US"/>
        </a:p>
      </dgm:t>
    </dgm:pt>
    <dgm:pt modelId="{009C618D-9120-4EA9-921B-C434947C6B06}">
      <dgm:prSet phldrT="[文本]"/>
      <dgm:spPr>
        <a:ln>
          <a:solidFill>
            <a:schemeClr val="bg2">
              <a:lumMod val="25000"/>
            </a:schemeClr>
          </a:solidFill>
        </a:ln>
      </dgm:spPr>
      <dgm:t>
        <a:bodyPr/>
        <a:lstStyle/>
        <a:p>
          <a:endParaRPr lang="zh-CN" altLang="en-US" dirty="0"/>
        </a:p>
      </dgm:t>
    </dgm:pt>
    <dgm:pt modelId="{E01E68EE-28EB-4827-8091-2C4AA5718A15}" type="parTrans" cxnId="{A587F391-4625-4A59-A668-564E0D8B2129}">
      <dgm:prSet/>
      <dgm:spPr/>
      <dgm:t>
        <a:bodyPr/>
        <a:lstStyle/>
        <a:p>
          <a:endParaRPr lang="zh-CN" altLang="en-US"/>
        </a:p>
      </dgm:t>
    </dgm:pt>
    <dgm:pt modelId="{B97670D0-D7B9-4B40-A7F3-0EFDC855B883}" type="sibTrans" cxnId="{A587F391-4625-4A59-A668-564E0D8B2129}">
      <dgm:prSet/>
      <dgm:spPr/>
      <dgm:t>
        <a:bodyPr/>
        <a:lstStyle/>
        <a:p>
          <a:endParaRPr lang="zh-CN" altLang="en-US"/>
        </a:p>
      </dgm:t>
    </dgm:pt>
    <dgm:pt modelId="{A1DD7CE7-8DCE-43E7-961C-B499C9C4B846}">
      <dgm:prSet phldrT="[文本]"/>
      <dgm:spPr>
        <a:solidFill>
          <a:srgbClr val="996633"/>
        </a:solidFill>
        <a:ln>
          <a:solidFill>
            <a:schemeClr val="bg2">
              <a:lumMod val="25000"/>
            </a:schemeClr>
          </a:solidFill>
        </a:ln>
      </dgm:spPr>
      <dgm:t>
        <a:bodyPr/>
        <a:lstStyle/>
        <a:p>
          <a:r>
            <a:rPr lang="zh-CN" altLang="en-US" b="1" dirty="0" smtClean="0">
              <a:solidFill>
                <a:schemeClr val="bg1"/>
              </a:solidFill>
            </a:rPr>
            <a:t>品剑</a:t>
          </a:r>
          <a:endParaRPr lang="zh-CN" altLang="en-US" b="1" dirty="0">
            <a:solidFill>
              <a:schemeClr val="bg1"/>
            </a:solidFill>
          </a:endParaRPr>
        </a:p>
      </dgm:t>
    </dgm:pt>
    <dgm:pt modelId="{B11FD4A7-2175-4C4F-B7DC-0ADB1E027C39}" type="parTrans" cxnId="{A57D9CE5-0E08-4E0D-9350-36018370C791}">
      <dgm:prSet/>
      <dgm:spPr/>
      <dgm:t>
        <a:bodyPr/>
        <a:lstStyle/>
        <a:p>
          <a:endParaRPr lang="zh-CN" altLang="en-US"/>
        </a:p>
      </dgm:t>
    </dgm:pt>
    <dgm:pt modelId="{A9D2E136-A980-4776-907B-6E2848199D44}" type="sibTrans" cxnId="{A57D9CE5-0E08-4E0D-9350-36018370C791}">
      <dgm:prSet/>
      <dgm:spPr/>
      <dgm:t>
        <a:bodyPr/>
        <a:lstStyle/>
        <a:p>
          <a:endParaRPr lang="zh-CN" altLang="en-US"/>
        </a:p>
      </dgm:t>
    </dgm:pt>
    <dgm:pt modelId="{0F5C30C8-A26B-4F2D-8C29-F69E3F8C1F76}">
      <dgm:prSet phldrT="[文本]"/>
      <dgm:spPr>
        <a:ln>
          <a:solidFill>
            <a:schemeClr val="bg2">
              <a:lumMod val="25000"/>
            </a:schemeClr>
          </a:solidFill>
        </a:ln>
      </dgm:spPr>
      <dgm:t>
        <a:bodyPr/>
        <a:lstStyle/>
        <a:p>
          <a:endParaRPr lang="zh-CN" altLang="en-US" dirty="0"/>
        </a:p>
      </dgm:t>
    </dgm:pt>
    <dgm:pt modelId="{95A55365-665F-4745-9B50-1E9992AB8AF6}" type="parTrans" cxnId="{8B729A3D-BCB1-4E08-8304-5169A2373958}">
      <dgm:prSet/>
      <dgm:spPr/>
      <dgm:t>
        <a:bodyPr/>
        <a:lstStyle/>
        <a:p>
          <a:endParaRPr lang="zh-CN" altLang="en-US"/>
        </a:p>
      </dgm:t>
    </dgm:pt>
    <dgm:pt modelId="{B7D1EFCF-1CB7-4986-9029-85A7A98A5425}" type="sibTrans" cxnId="{8B729A3D-BCB1-4E08-8304-5169A2373958}">
      <dgm:prSet/>
      <dgm:spPr/>
      <dgm:t>
        <a:bodyPr/>
        <a:lstStyle/>
        <a:p>
          <a:endParaRPr lang="zh-CN" altLang="en-US"/>
        </a:p>
      </dgm:t>
    </dgm:pt>
    <dgm:pt modelId="{8A210A1B-7650-44F9-B273-AB5F7C8A4613}">
      <dgm:prSet/>
      <dgm:spPr>
        <a:solidFill>
          <a:srgbClr val="996633"/>
        </a:solidFill>
        <a:ln>
          <a:solidFill>
            <a:schemeClr val="bg2">
              <a:lumMod val="25000"/>
            </a:schemeClr>
          </a:solidFill>
        </a:ln>
      </dgm:spPr>
      <dgm:t>
        <a:bodyPr/>
        <a:lstStyle/>
        <a:p>
          <a:r>
            <a:rPr lang="zh-CN" altLang="en-US" b="1" dirty="0" smtClean="0">
              <a:solidFill>
                <a:schemeClr val="bg1"/>
              </a:solidFill>
            </a:rPr>
            <a:t>令剑</a:t>
          </a:r>
          <a:endParaRPr lang="zh-CN" altLang="en-US" b="1" dirty="0">
            <a:solidFill>
              <a:schemeClr val="bg1"/>
            </a:solidFill>
          </a:endParaRPr>
        </a:p>
      </dgm:t>
    </dgm:pt>
    <dgm:pt modelId="{8B245C46-727D-4D48-B4DE-8BF0CD5CD7BC}" type="parTrans" cxnId="{C76ED9D9-45E9-49CF-AEE5-3036DD0AE96B}">
      <dgm:prSet/>
      <dgm:spPr/>
      <dgm:t>
        <a:bodyPr/>
        <a:lstStyle/>
        <a:p>
          <a:endParaRPr lang="zh-CN" altLang="en-US"/>
        </a:p>
      </dgm:t>
    </dgm:pt>
    <dgm:pt modelId="{AB2DB456-40DD-4238-8ACD-72A362FC6D59}" type="sibTrans" cxnId="{C76ED9D9-45E9-49CF-AEE5-3036DD0AE96B}">
      <dgm:prSet/>
      <dgm:spPr/>
      <dgm:t>
        <a:bodyPr/>
        <a:lstStyle/>
        <a:p>
          <a:endParaRPr lang="zh-CN" altLang="en-US"/>
        </a:p>
      </dgm:t>
    </dgm:pt>
    <dgm:pt modelId="{C33599D0-299F-4CFC-9D00-2916FD8A7932}">
      <dgm:prSet/>
      <dgm:spPr>
        <a:solidFill>
          <a:srgbClr val="996633"/>
        </a:solidFill>
        <a:ln>
          <a:solidFill>
            <a:schemeClr val="bg2">
              <a:lumMod val="25000"/>
            </a:schemeClr>
          </a:solidFill>
        </a:ln>
      </dgm:spPr>
      <dgm:t>
        <a:bodyPr/>
        <a:lstStyle/>
        <a:p>
          <a:r>
            <a:rPr lang="zh-CN" altLang="en-US" b="1" dirty="0" smtClean="0">
              <a:solidFill>
                <a:schemeClr val="bg1"/>
              </a:solidFill>
            </a:rPr>
            <a:t>道剑</a:t>
          </a:r>
          <a:endParaRPr lang="zh-CN" altLang="en-US" b="1" dirty="0">
            <a:solidFill>
              <a:schemeClr val="bg1"/>
            </a:solidFill>
          </a:endParaRPr>
        </a:p>
      </dgm:t>
    </dgm:pt>
    <dgm:pt modelId="{95E3DC87-6EAB-495C-8A90-5DE2E7CA1F66}" type="parTrans" cxnId="{EC288305-477E-4DB1-90AC-DF8BCB95E447}">
      <dgm:prSet/>
      <dgm:spPr/>
      <dgm:t>
        <a:bodyPr/>
        <a:lstStyle/>
        <a:p>
          <a:endParaRPr lang="zh-CN" altLang="en-US"/>
        </a:p>
      </dgm:t>
    </dgm:pt>
    <dgm:pt modelId="{262CFA5E-C907-4B94-9425-CD45AB66E536}" type="sibTrans" cxnId="{EC288305-477E-4DB1-90AC-DF8BCB95E447}">
      <dgm:prSet/>
      <dgm:spPr/>
      <dgm:t>
        <a:bodyPr/>
        <a:lstStyle/>
        <a:p>
          <a:endParaRPr lang="zh-CN" altLang="en-US"/>
        </a:p>
      </dgm:t>
    </dgm:pt>
    <dgm:pt modelId="{F9DCDE55-D6B2-4CAC-8D55-735E2EC1D9F6}">
      <dgm:prSet/>
      <dgm:spPr>
        <a:ln>
          <a:solidFill>
            <a:schemeClr val="bg2">
              <a:lumMod val="25000"/>
            </a:schemeClr>
          </a:solidFill>
        </a:ln>
      </dgm:spPr>
      <dgm:t>
        <a:bodyPr/>
        <a:lstStyle/>
        <a:p>
          <a:endParaRPr lang="zh-CN" altLang="en-US" dirty="0"/>
        </a:p>
      </dgm:t>
    </dgm:pt>
    <dgm:pt modelId="{CE65928C-1936-4343-8E8F-DD29DD5EA832}" type="parTrans" cxnId="{5460E906-DB7E-44FD-9F16-833D69E28DFF}">
      <dgm:prSet/>
      <dgm:spPr/>
      <dgm:t>
        <a:bodyPr/>
        <a:lstStyle/>
        <a:p>
          <a:endParaRPr lang="zh-CN" altLang="en-US"/>
        </a:p>
      </dgm:t>
    </dgm:pt>
    <dgm:pt modelId="{2BB69E86-6A87-4029-ACEE-5F381BDBC1B1}" type="sibTrans" cxnId="{5460E906-DB7E-44FD-9F16-833D69E28DFF}">
      <dgm:prSet/>
      <dgm:spPr/>
      <dgm:t>
        <a:bodyPr/>
        <a:lstStyle/>
        <a:p>
          <a:endParaRPr lang="zh-CN" altLang="en-US"/>
        </a:p>
      </dgm:t>
    </dgm:pt>
    <dgm:pt modelId="{C330801A-A103-4DC4-AEBE-C9AEE2B6A991}">
      <dgm:prSet/>
      <dgm:spPr>
        <a:ln>
          <a:solidFill>
            <a:schemeClr val="bg2">
              <a:lumMod val="25000"/>
            </a:schemeClr>
          </a:solidFill>
        </a:ln>
      </dgm:spPr>
      <dgm:t>
        <a:bodyPr/>
        <a:lstStyle/>
        <a:p>
          <a:endParaRPr lang="zh-CN" altLang="en-US" dirty="0"/>
        </a:p>
      </dgm:t>
    </dgm:pt>
    <dgm:pt modelId="{A9279255-4011-4038-B6E6-0EBCF76737FA}" type="parTrans" cxnId="{B8C5BE6E-AE09-445F-AC1F-3515E9483FBA}">
      <dgm:prSet/>
      <dgm:spPr/>
      <dgm:t>
        <a:bodyPr/>
        <a:lstStyle/>
        <a:p>
          <a:endParaRPr lang="zh-CN" altLang="en-US"/>
        </a:p>
      </dgm:t>
    </dgm:pt>
    <dgm:pt modelId="{D1F3663C-5E48-4DB4-8373-1144F78D9D21}" type="sibTrans" cxnId="{B8C5BE6E-AE09-445F-AC1F-3515E9483FBA}">
      <dgm:prSet/>
      <dgm:spPr/>
      <dgm:t>
        <a:bodyPr/>
        <a:lstStyle/>
        <a:p>
          <a:endParaRPr lang="zh-CN" altLang="en-US"/>
        </a:p>
      </dgm:t>
    </dgm:pt>
    <dgm:pt modelId="{E4AE6567-7838-4056-8EB0-1CC245AE1CFE}" type="pres">
      <dgm:prSet presAssocID="{03123BA9-7D67-444E-85B8-4302E57FF053}" presName="linearFlow" presStyleCnt="0">
        <dgm:presLayoutVars>
          <dgm:dir/>
          <dgm:animLvl val="lvl"/>
          <dgm:resizeHandles val="exact"/>
        </dgm:presLayoutVars>
      </dgm:prSet>
      <dgm:spPr/>
      <dgm:t>
        <a:bodyPr/>
        <a:lstStyle/>
        <a:p>
          <a:endParaRPr lang="zh-CN" altLang="en-US"/>
        </a:p>
      </dgm:t>
    </dgm:pt>
    <dgm:pt modelId="{4192866D-1E9A-4E93-9706-4FE651711335}" type="pres">
      <dgm:prSet presAssocID="{C896EE21-4F0B-4113-B516-2ED52077937D}" presName="composite" presStyleCnt="0"/>
      <dgm:spPr/>
    </dgm:pt>
    <dgm:pt modelId="{72086AE6-4B07-4A58-9B4F-5A887AD4FC2E}" type="pres">
      <dgm:prSet presAssocID="{C896EE21-4F0B-4113-B516-2ED52077937D}" presName="parentText" presStyleLbl="alignNode1" presStyleIdx="0" presStyleCnt="5">
        <dgm:presLayoutVars>
          <dgm:chMax val="1"/>
          <dgm:bulletEnabled val="1"/>
        </dgm:presLayoutVars>
      </dgm:prSet>
      <dgm:spPr/>
      <dgm:t>
        <a:bodyPr/>
        <a:lstStyle/>
        <a:p>
          <a:endParaRPr lang="zh-CN" altLang="en-US"/>
        </a:p>
      </dgm:t>
    </dgm:pt>
    <dgm:pt modelId="{F54D7C23-1DDC-47EA-AEA0-323E218AA3D1}" type="pres">
      <dgm:prSet presAssocID="{C896EE21-4F0B-4113-B516-2ED52077937D}" presName="descendantText" presStyleLbl="alignAcc1" presStyleIdx="0" presStyleCnt="5">
        <dgm:presLayoutVars>
          <dgm:bulletEnabled val="1"/>
        </dgm:presLayoutVars>
      </dgm:prSet>
      <dgm:spPr/>
      <dgm:t>
        <a:bodyPr/>
        <a:lstStyle/>
        <a:p>
          <a:endParaRPr lang="zh-CN" altLang="en-US"/>
        </a:p>
      </dgm:t>
    </dgm:pt>
    <dgm:pt modelId="{2E3E6F71-2195-41BE-B0F0-EB618F509F6F}" type="pres">
      <dgm:prSet presAssocID="{BEC6DDCF-77C2-4E7B-8060-4A53E424EB0F}" presName="sp" presStyleCnt="0"/>
      <dgm:spPr/>
    </dgm:pt>
    <dgm:pt modelId="{4C92F152-70DC-4237-BB0B-E9BF7F221CEC}" type="pres">
      <dgm:prSet presAssocID="{66FEEC7E-EEEE-4F99-8A81-4FC4E3BE7FD7}" presName="composite" presStyleCnt="0"/>
      <dgm:spPr/>
    </dgm:pt>
    <dgm:pt modelId="{3474344B-2A07-488E-B780-F6A1312E793B}" type="pres">
      <dgm:prSet presAssocID="{66FEEC7E-EEEE-4F99-8A81-4FC4E3BE7FD7}" presName="parentText" presStyleLbl="alignNode1" presStyleIdx="1" presStyleCnt="5">
        <dgm:presLayoutVars>
          <dgm:chMax val="1"/>
          <dgm:bulletEnabled val="1"/>
        </dgm:presLayoutVars>
      </dgm:prSet>
      <dgm:spPr/>
      <dgm:t>
        <a:bodyPr/>
        <a:lstStyle/>
        <a:p>
          <a:endParaRPr lang="zh-CN" altLang="en-US"/>
        </a:p>
      </dgm:t>
    </dgm:pt>
    <dgm:pt modelId="{B1C14F1A-7370-41BD-B370-39BBEDEAC2EC}" type="pres">
      <dgm:prSet presAssocID="{66FEEC7E-EEEE-4F99-8A81-4FC4E3BE7FD7}" presName="descendantText" presStyleLbl="alignAcc1" presStyleIdx="1" presStyleCnt="5">
        <dgm:presLayoutVars>
          <dgm:bulletEnabled val="1"/>
        </dgm:presLayoutVars>
      </dgm:prSet>
      <dgm:spPr/>
      <dgm:t>
        <a:bodyPr/>
        <a:lstStyle/>
        <a:p>
          <a:endParaRPr lang="zh-CN" altLang="en-US"/>
        </a:p>
      </dgm:t>
    </dgm:pt>
    <dgm:pt modelId="{0DC1EB1A-F126-443E-9D32-C574228A6AB9}" type="pres">
      <dgm:prSet presAssocID="{A262F30C-27FB-44B9-96E9-FD3334B29ED8}" presName="sp" presStyleCnt="0"/>
      <dgm:spPr/>
    </dgm:pt>
    <dgm:pt modelId="{6554AF70-070B-49EC-9E16-44897B01E303}" type="pres">
      <dgm:prSet presAssocID="{A1DD7CE7-8DCE-43E7-961C-B499C9C4B846}" presName="composite" presStyleCnt="0"/>
      <dgm:spPr/>
    </dgm:pt>
    <dgm:pt modelId="{BBFCB69A-3DB0-4182-A70B-21EFBBE3659E}" type="pres">
      <dgm:prSet presAssocID="{A1DD7CE7-8DCE-43E7-961C-B499C9C4B846}" presName="parentText" presStyleLbl="alignNode1" presStyleIdx="2" presStyleCnt="5">
        <dgm:presLayoutVars>
          <dgm:chMax val="1"/>
          <dgm:bulletEnabled val="1"/>
        </dgm:presLayoutVars>
      </dgm:prSet>
      <dgm:spPr/>
      <dgm:t>
        <a:bodyPr/>
        <a:lstStyle/>
        <a:p>
          <a:endParaRPr lang="zh-CN" altLang="en-US"/>
        </a:p>
      </dgm:t>
    </dgm:pt>
    <dgm:pt modelId="{7151338E-0AB1-4FDA-98A4-3AF80884682F}" type="pres">
      <dgm:prSet presAssocID="{A1DD7CE7-8DCE-43E7-961C-B499C9C4B846}" presName="descendantText" presStyleLbl="alignAcc1" presStyleIdx="2" presStyleCnt="5">
        <dgm:presLayoutVars>
          <dgm:bulletEnabled val="1"/>
        </dgm:presLayoutVars>
      </dgm:prSet>
      <dgm:spPr/>
      <dgm:t>
        <a:bodyPr/>
        <a:lstStyle/>
        <a:p>
          <a:endParaRPr lang="zh-CN" altLang="en-US"/>
        </a:p>
      </dgm:t>
    </dgm:pt>
    <dgm:pt modelId="{6382D2AC-E7A8-4C55-89D3-68756448CCA1}" type="pres">
      <dgm:prSet presAssocID="{A9D2E136-A980-4776-907B-6E2848199D44}" presName="sp" presStyleCnt="0"/>
      <dgm:spPr/>
    </dgm:pt>
    <dgm:pt modelId="{50B8B922-2EE0-47B5-AD6B-9080DA111AD0}" type="pres">
      <dgm:prSet presAssocID="{8A210A1B-7650-44F9-B273-AB5F7C8A4613}" presName="composite" presStyleCnt="0"/>
      <dgm:spPr/>
    </dgm:pt>
    <dgm:pt modelId="{4C86A97D-A293-4E78-98E0-8B24CC19A64E}" type="pres">
      <dgm:prSet presAssocID="{8A210A1B-7650-44F9-B273-AB5F7C8A4613}" presName="parentText" presStyleLbl="alignNode1" presStyleIdx="3" presStyleCnt="5">
        <dgm:presLayoutVars>
          <dgm:chMax val="1"/>
          <dgm:bulletEnabled val="1"/>
        </dgm:presLayoutVars>
      </dgm:prSet>
      <dgm:spPr/>
      <dgm:t>
        <a:bodyPr/>
        <a:lstStyle/>
        <a:p>
          <a:endParaRPr lang="zh-CN" altLang="en-US"/>
        </a:p>
      </dgm:t>
    </dgm:pt>
    <dgm:pt modelId="{29F28A34-2E92-45CD-B55D-272EB8F7E2FA}" type="pres">
      <dgm:prSet presAssocID="{8A210A1B-7650-44F9-B273-AB5F7C8A4613}" presName="descendantText" presStyleLbl="alignAcc1" presStyleIdx="3" presStyleCnt="5">
        <dgm:presLayoutVars>
          <dgm:bulletEnabled val="1"/>
        </dgm:presLayoutVars>
      </dgm:prSet>
      <dgm:spPr/>
      <dgm:t>
        <a:bodyPr/>
        <a:lstStyle/>
        <a:p>
          <a:endParaRPr lang="zh-CN" altLang="en-US"/>
        </a:p>
      </dgm:t>
    </dgm:pt>
    <dgm:pt modelId="{59BA63A9-2859-4D24-BC37-7AAD87336A48}" type="pres">
      <dgm:prSet presAssocID="{AB2DB456-40DD-4238-8ACD-72A362FC6D59}" presName="sp" presStyleCnt="0"/>
      <dgm:spPr/>
    </dgm:pt>
    <dgm:pt modelId="{7EC6D8AD-35A7-4A79-9DC1-9BFCDC3B42DF}" type="pres">
      <dgm:prSet presAssocID="{C33599D0-299F-4CFC-9D00-2916FD8A7932}" presName="composite" presStyleCnt="0"/>
      <dgm:spPr/>
    </dgm:pt>
    <dgm:pt modelId="{E1384D87-C639-4BD4-9412-D678C4DAE572}" type="pres">
      <dgm:prSet presAssocID="{C33599D0-299F-4CFC-9D00-2916FD8A7932}" presName="parentText" presStyleLbl="alignNode1" presStyleIdx="4" presStyleCnt="5">
        <dgm:presLayoutVars>
          <dgm:chMax val="1"/>
          <dgm:bulletEnabled val="1"/>
        </dgm:presLayoutVars>
      </dgm:prSet>
      <dgm:spPr/>
      <dgm:t>
        <a:bodyPr/>
        <a:lstStyle/>
        <a:p>
          <a:endParaRPr lang="zh-CN" altLang="en-US"/>
        </a:p>
      </dgm:t>
    </dgm:pt>
    <dgm:pt modelId="{28B85C66-51EE-4149-8550-E00B3267386A}" type="pres">
      <dgm:prSet presAssocID="{C33599D0-299F-4CFC-9D00-2916FD8A7932}" presName="descendantText" presStyleLbl="alignAcc1" presStyleIdx="4" presStyleCnt="5">
        <dgm:presLayoutVars>
          <dgm:bulletEnabled val="1"/>
        </dgm:presLayoutVars>
      </dgm:prSet>
      <dgm:spPr/>
      <dgm:t>
        <a:bodyPr/>
        <a:lstStyle/>
        <a:p>
          <a:endParaRPr lang="zh-CN" altLang="en-US"/>
        </a:p>
      </dgm:t>
    </dgm:pt>
  </dgm:ptLst>
  <dgm:cxnLst>
    <dgm:cxn modelId="{983C06F1-06E1-4D49-BB99-CC8F8701A7CE}" type="presOf" srcId="{03123BA9-7D67-444E-85B8-4302E57FF053}" destId="{E4AE6567-7838-4056-8EB0-1CC245AE1CFE}" srcOrd="0" destOrd="0" presId="urn:microsoft.com/office/officeart/2005/8/layout/chevron2"/>
    <dgm:cxn modelId="{41BBD8F3-6F68-4B79-938E-6377C8D25B87}" srcId="{03123BA9-7D67-444E-85B8-4302E57FF053}" destId="{C896EE21-4F0B-4113-B516-2ED52077937D}" srcOrd="0" destOrd="0" parTransId="{B20786C0-43D6-468B-97AF-032A120E89B5}" sibTransId="{BEC6DDCF-77C2-4E7B-8060-4A53E424EB0F}"/>
    <dgm:cxn modelId="{C76ED9D9-45E9-49CF-AEE5-3036DD0AE96B}" srcId="{03123BA9-7D67-444E-85B8-4302E57FF053}" destId="{8A210A1B-7650-44F9-B273-AB5F7C8A4613}" srcOrd="3" destOrd="0" parTransId="{8B245C46-727D-4D48-B4DE-8BF0CD5CD7BC}" sibTransId="{AB2DB456-40DD-4238-8ACD-72A362FC6D59}"/>
    <dgm:cxn modelId="{AF6C4427-447A-453E-96D4-D8BC7C89F842}" type="presOf" srcId="{0F5C30C8-A26B-4F2D-8C29-F69E3F8C1F76}" destId="{7151338E-0AB1-4FDA-98A4-3AF80884682F}" srcOrd="0" destOrd="0" presId="urn:microsoft.com/office/officeart/2005/8/layout/chevron2"/>
    <dgm:cxn modelId="{8B20EA26-F847-4A8B-AA64-5D72A2C07290}" type="presOf" srcId="{C896EE21-4F0B-4113-B516-2ED52077937D}" destId="{72086AE6-4B07-4A58-9B4F-5A887AD4FC2E}" srcOrd="0" destOrd="0" presId="urn:microsoft.com/office/officeart/2005/8/layout/chevron2"/>
    <dgm:cxn modelId="{B8C5BE6E-AE09-445F-AC1F-3515E9483FBA}" srcId="{8A210A1B-7650-44F9-B273-AB5F7C8A4613}" destId="{C330801A-A103-4DC4-AEBE-C9AEE2B6A991}" srcOrd="0" destOrd="0" parTransId="{A9279255-4011-4038-B6E6-0EBCF76737FA}" sibTransId="{D1F3663C-5E48-4DB4-8373-1144F78D9D21}"/>
    <dgm:cxn modelId="{C4BA8A15-7C62-4B50-963F-32B2B8B43B99}" srcId="{C896EE21-4F0B-4113-B516-2ED52077937D}" destId="{162A015B-1A9A-4B72-875A-076AFEFE8E69}" srcOrd="0" destOrd="0" parTransId="{502F6532-2690-4550-ADB4-DD1C802A80EE}" sibTransId="{EBB83D79-5B72-440E-A3B5-0CCFCF9C394D}"/>
    <dgm:cxn modelId="{8B729A3D-BCB1-4E08-8304-5169A2373958}" srcId="{A1DD7CE7-8DCE-43E7-961C-B499C9C4B846}" destId="{0F5C30C8-A26B-4F2D-8C29-F69E3F8C1F76}" srcOrd="0" destOrd="0" parTransId="{95A55365-665F-4745-9B50-1E9992AB8AF6}" sibTransId="{B7D1EFCF-1CB7-4986-9029-85A7A98A5425}"/>
    <dgm:cxn modelId="{8328CA8F-AF02-4ED4-9E55-158732381C85}" type="presOf" srcId="{C33599D0-299F-4CFC-9D00-2916FD8A7932}" destId="{E1384D87-C639-4BD4-9412-D678C4DAE572}" srcOrd="0" destOrd="0" presId="urn:microsoft.com/office/officeart/2005/8/layout/chevron2"/>
    <dgm:cxn modelId="{A587F391-4625-4A59-A668-564E0D8B2129}" srcId="{66FEEC7E-EEEE-4F99-8A81-4FC4E3BE7FD7}" destId="{009C618D-9120-4EA9-921B-C434947C6B06}" srcOrd="0" destOrd="0" parTransId="{E01E68EE-28EB-4827-8091-2C4AA5718A15}" sibTransId="{B97670D0-D7B9-4B40-A7F3-0EFDC855B883}"/>
    <dgm:cxn modelId="{39AC49A1-1AD5-4E2C-9DCD-51C0F65E81BA}" srcId="{03123BA9-7D67-444E-85B8-4302E57FF053}" destId="{66FEEC7E-EEEE-4F99-8A81-4FC4E3BE7FD7}" srcOrd="1" destOrd="0" parTransId="{D779E805-6FAF-426E-A36F-24D3A9532553}" sibTransId="{A262F30C-27FB-44B9-96E9-FD3334B29ED8}"/>
    <dgm:cxn modelId="{88EFA9B0-A37F-411C-ABA2-660A515BC934}" type="presOf" srcId="{C330801A-A103-4DC4-AEBE-C9AEE2B6A991}" destId="{29F28A34-2E92-45CD-B55D-272EB8F7E2FA}" srcOrd="0" destOrd="0" presId="urn:microsoft.com/office/officeart/2005/8/layout/chevron2"/>
    <dgm:cxn modelId="{21153114-AE4B-453A-ADFB-9860AD45A485}" type="presOf" srcId="{009C618D-9120-4EA9-921B-C434947C6B06}" destId="{B1C14F1A-7370-41BD-B370-39BBEDEAC2EC}" srcOrd="0" destOrd="0" presId="urn:microsoft.com/office/officeart/2005/8/layout/chevron2"/>
    <dgm:cxn modelId="{C5E80A8F-4FEA-465F-B749-F414C3C9918B}" type="presOf" srcId="{F9DCDE55-D6B2-4CAC-8D55-735E2EC1D9F6}" destId="{28B85C66-51EE-4149-8550-E00B3267386A}" srcOrd="0" destOrd="0" presId="urn:microsoft.com/office/officeart/2005/8/layout/chevron2"/>
    <dgm:cxn modelId="{EC288305-477E-4DB1-90AC-DF8BCB95E447}" srcId="{03123BA9-7D67-444E-85B8-4302E57FF053}" destId="{C33599D0-299F-4CFC-9D00-2916FD8A7932}" srcOrd="4" destOrd="0" parTransId="{95E3DC87-6EAB-495C-8A90-5DE2E7CA1F66}" sibTransId="{262CFA5E-C907-4B94-9425-CD45AB66E536}"/>
    <dgm:cxn modelId="{EFFCD7E2-92DF-4FE6-9A0A-79A4F1ACC522}" type="presOf" srcId="{162A015B-1A9A-4B72-875A-076AFEFE8E69}" destId="{F54D7C23-1DDC-47EA-AEA0-323E218AA3D1}" srcOrd="0" destOrd="0" presId="urn:microsoft.com/office/officeart/2005/8/layout/chevron2"/>
    <dgm:cxn modelId="{08440E65-F6E1-4B81-8178-27ED7C1D0E1D}" type="presOf" srcId="{8A210A1B-7650-44F9-B273-AB5F7C8A4613}" destId="{4C86A97D-A293-4E78-98E0-8B24CC19A64E}" srcOrd="0" destOrd="0" presId="urn:microsoft.com/office/officeart/2005/8/layout/chevron2"/>
    <dgm:cxn modelId="{1CC9BE62-2F31-43C3-8452-D102AD642E76}" type="presOf" srcId="{A1DD7CE7-8DCE-43E7-961C-B499C9C4B846}" destId="{BBFCB69A-3DB0-4182-A70B-21EFBBE3659E}" srcOrd="0" destOrd="0" presId="urn:microsoft.com/office/officeart/2005/8/layout/chevron2"/>
    <dgm:cxn modelId="{A57D9CE5-0E08-4E0D-9350-36018370C791}" srcId="{03123BA9-7D67-444E-85B8-4302E57FF053}" destId="{A1DD7CE7-8DCE-43E7-961C-B499C9C4B846}" srcOrd="2" destOrd="0" parTransId="{B11FD4A7-2175-4C4F-B7DC-0ADB1E027C39}" sibTransId="{A9D2E136-A980-4776-907B-6E2848199D44}"/>
    <dgm:cxn modelId="{5460E906-DB7E-44FD-9F16-833D69E28DFF}" srcId="{C33599D0-299F-4CFC-9D00-2916FD8A7932}" destId="{F9DCDE55-D6B2-4CAC-8D55-735E2EC1D9F6}" srcOrd="0" destOrd="0" parTransId="{CE65928C-1936-4343-8E8F-DD29DD5EA832}" sibTransId="{2BB69E86-6A87-4029-ACEE-5F381BDBC1B1}"/>
    <dgm:cxn modelId="{A3F004A5-D26B-4307-B483-59DB3846A2CC}" type="presOf" srcId="{66FEEC7E-EEEE-4F99-8A81-4FC4E3BE7FD7}" destId="{3474344B-2A07-488E-B780-F6A1312E793B}" srcOrd="0" destOrd="0" presId="urn:microsoft.com/office/officeart/2005/8/layout/chevron2"/>
    <dgm:cxn modelId="{2F512D48-4625-4CE7-8ACC-BCA6629C96DD}" type="presParOf" srcId="{E4AE6567-7838-4056-8EB0-1CC245AE1CFE}" destId="{4192866D-1E9A-4E93-9706-4FE651711335}" srcOrd="0" destOrd="0" presId="urn:microsoft.com/office/officeart/2005/8/layout/chevron2"/>
    <dgm:cxn modelId="{C62C5D96-E3E9-4158-A477-EC9F9CB6F2B4}" type="presParOf" srcId="{4192866D-1E9A-4E93-9706-4FE651711335}" destId="{72086AE6-4B07-4A58-9B4F-5A887AD4FC2E}" srcOrd="0" destOrd="0" presId="urn:microsoft.com/office/officeart/2005/8/layout/chevron2"/>
    <dgm:cxn modelId="{087EA0F3-3B14-46DB-BE07-52D2BFAF685A}" type="presParOf" srcId="{4192866D-1E9A-4E93-9706-4FE651711335}" destId="{F54D7C23-1DDC-47EA-AEA0-323E218AA3D1}" srcOrd="1" destOrd="0" presId="urn:microsoft.com/office/officeart/2005/8/layout/chevron2"/>
    <dgm:cxn modelId="{B1DCB8E5-F7DF-4572-88E4-B375CBD71058}" type="presParOf" srcId="{E4AE6567-7838-4056-8EB0-1CC245AE1CFE}" destId="{2E3E6F71-2195-41BE-B0F0-EB618F509F6F}" srcOrd="1" destOrd="0" presId="urn:microsoft.com/office/officeart/2005/8/layout/chevron2"/>
    <dgm:cxn modelId="{9A3B0E04-B096-489F-9133-4B0AC69D9D93}" type="presParOf" srcId="{E4AE6567-7838-4056-8EB0-1CC245AE1CFE}" destId="{4C92F152-70DC-4237-BB0B-E9BF7F221CEC}" srcOrd="2" destOrd="0" presId="urn:microsoft.com/office/officeart/2005/8/layout/chevron2"/>
    <dgm:cxn modelId="{292EF62D-0677-4D2B-8F1B-988B0BA6626F}" type="presParOf" srcId="{4C92F152-70DC-4237-BB0B-E9BF7F221CEC}" destId="{3474344B-2A07-488E-B780-F6A1312E793B}" srcOrd="0" destOrd="0" presId="urn:microsoft.com/office/officeart/2005/8/layout/chevron2"/>
    <dgm:cxn modelId="{50699F5D-0F64-4934-9FA2-229949AB3862}" type="presParOf" srcId="{4C92F152-70DC-4237-BB0B-E9BF7F221CEC}" destId="{B1C14F1A-7370-41BD-B370-39BBEDEAC2EC}" srcOrd="1" destOrd="0" presId="urn:microsoft.com/office/officeart/2005/8/layout/chevron2"/>
    <dgm:cxn modelId="{CF047717-924D-46C8-90DF-41F26898C362}" type="presParOf" srcId="{E4AE6567-7838-4056-8EB0-1CC245AE1CFE}" destId="{0DC1EB1A-F126-443E-9D32-C574228A6AB9}" srcOrd="3" destOrd="0" presId="urn:microsoft.com/office/officeart/2005/8/layout/chevron2"/>
    <dgm:cxn modelId="{A498311B-EDC8-4237-AA7B-29FF1CBCA9D3}" type="presParOf" srcId="{E4AE6567-7838-4056-8EB0-1CC245AE1CFE}" destId="{6554AF70-070B-49EC-9E16-44897B01E303}" srcOrd="4" destOrd="0" presId="urn:microsoft.com/office/officeart/2005/8/layout/chevron2"/>
    <dgm:cxn modelId="{8D295D1C-3C7D-4184-8EEA-559496BBE7D8}" type="presParOf" srcId="{6554AF70-070B-49EC-9E16-44897B01E303}" destId="{BBFCB69A-3DB0-4182-A70B-21EFBBE3659E}" srcOrd="0" destOrd="0" presId="urn:microsoft.com/office/officeart/2005/8/layout/chevron2"/>
    <dgm:cxn modelId="{B35EBB8A-6298-449D-8623-54D99329C8E2}" type="presParOf" srcId="{6554AF70-070B-49EC-9E16-44897B01E303}" destId="{7151338E-0AB1-4FDA-98A4-3AF80884682F}" srcOrd="1" destOrd="0" presId="urn:microsoft.com/office/officeart/2005/8/layout/chevron2"/>
    <dgm:cxn modelId="{3CA96C09-5562-463C-B1EA-E4B2B6C68B4F}" type="presParOf" srcId="{E4AE6567-7838-4056-8EB0-1CC245AE1CFE}" destId="{6382D2AC-E7A8-4C55-89D3-68756448CCA1}" srcOrd="5" destOrd="0" presId="urn:microsoft.com/office/officeart/2005/8/layout/chevron2"/>
    <dgm:cxn modelId="{F68E0EB1-F99B-4747-A0B2-9E2D78AF596F}" type="presParOf" srcId="{E4AE6567-7838-4056-8EB0-1CC245AE1CFE}" destId="{50B8B922-2EE0-47B5-AD6B-9080DA111AD0}" srcOrd="6" destOrd="0" presId="urn:microsoft.com/office/officeart/2005/8/layout/chevron2"/>
    <dgm:cxn modelId="{62B13A4F-2633-4893-A12B-B6A8AC4110E3}" type="presParOf" srcId="{50B8B922-2EE0-47B5-AD6B-9080DA111AD0}" destId="{4C86A97D-A293-4E78-98E0-8B24CC19A64E}" srcOrd="0" destOrd="0" presId="urn:microsoft.com/office/officeart/2005/8/layout/chevron2"/>
    <dgm:cxn modelId="{CDA7E5EE-EE4E-424C-A56C-155408E5F68A}" type="presParOf" srcId="{50B8B922-2EE0-47B5-AD6B-9080DA111AD0}" destId="{29F28A34-2E92-45CD-B55D-272EB8F7E2FA}" srcOrd="1" destOrd="0" presId="urn:microsoft.com/office/officeart/2005/8/layout/chevron2"/>
    <dgm:cxn modelId="{36E27644-86CC-48D2-9EFA-4F7C6B90BB52}" type="presParOf" srcId="{E4AE6567-7838-4056-8EB0-1CC245AE1CFE}" destId="{59BA63A9-2859-4D24-BC37-7AAD87336A48}" srcOrd="7" destOrd="0" presId="urn:microsoft.com/office/officeart/2005/8/layout/chevron2"/>
    <dgm:cxn modelId="{87FD50D9-2F68-45C7-AB11-C5A837F433A0}" type="presParOf" srcId="{E4AE6567-7838-4056-8EB0-1CC245AE1CFE}" destId="{7EC6D8AD-35A7-4A79-9DC1-9BFCDC3B42DF}" srcOrd="8" destOrd="0" presId="urn:microsoft.com/office/officeart/2005/8/layout/chevron2"/>
    <dgm:cxn modelId="{9F64B85D-81A5-4829-AC44-1A919C808341}" type="presParOf" srcId="{7EC6D8AD-35A7-4A79-9DC1-9BFCDC3B42DF}" destId="{E1384D87-C639-4BD4-9412-D678C4DAE572}" srcOrd="0" destOrd="0" presId="urn:microsoft.com/office/officeart/2005/8/layout/chevron2"/>
    <dgm:cxn modelId="{B60A61F9-612D-43A1-A44F-696ED9D0FED4}" type="presParOf" srcId="{7EC6D8AD-35A7-4A79-9DC1-9BFCDC3B42DF}" destId="{28B85C66-51EE-4149-8550-E00B3267386A}" srcOrd="1" destOrd="0" presId="urn:microsoft.com/office/officeart/2005/8/layout/chevron2"/>
  </dgm:cxnLst>
  <dgm:bg>
    <a:effectLst>
      <a:outerShdw blurRad="50800" dist="50800" dir="5400000" algn="ctr" rotWithShape="0">
        <a:schemeClr val="bg2">
          <a:lumMod val="75000"/>
        </a:schemeClr>
      </a:outerShdw>
    </a:effect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2ABB4B0D-2F01-408F-8234-797A74686C8C}" type="doc">
      <dgm:prSet loTypeId="urn:microsoft.com/office/officeart/2005/8/layout/hierarchy4" loCatId="hierarchy" qsTypeId="urn:microsoft.com/office/officeart/2005/8/quickstyle/simple1#6" qsCatId="simple" csTypeId="urn:microsoft.com/office/officeart/2005/8/colors/accent1_2#6" csCatId="accent1" phldr="1"/>
      <dgm:spPr/>
      <dgm:t>
        <a:bodyPr/>
        <a:lstStyle/>
        <a:p>
          <a:endParaRPr lang="zh-CN" altLang="en-US"/>
        </a:p>
      </dgm:t>
    </dgm:pt>
    <dgm:pt modelId="{388738B4-7066-42AB-8D73-2FF757600747}">
      <dgm:prSet phldrT="[文本]"/>
      <dgm:spPr>
        <a:solidFill>
          <a:schemeClr val="bg2">
            <a:lumMod val="50000"/>
          </a:schemeClr>
        </a:solidFill>
      </dgm:spPr>
      <dgm:t>
        <a:bodyPr/>
        <a:lstStyle/>
        <a:p>
          <a:r>
            <a:rPr lang="zh-CN" altLang="en-US" b="1" dirty="0" smtClean="0">
              <a:solidFill>
                <a:schemeClr val="bg1"/>
              </a:solidFill>
            </a:rPr>
            <a:t>贵妃道</a:t>
          </a:r>
          <a:endParaRPr lang="zh-CN" altLang="en-US" b="1" dirty="0">
            <a:solidFill>
              <a:schemeClr val="bg1"/>
            </a:solidFill>
          </a:endParaRPr>
        </a:p>
      </dgm:t>
    </dgm:pt>
    <dgm:pt modelId="{50F9A15F-8F21-4140-8A7A-25FFE7DBA4D6}" type="parTrans" cxnId="{47F736E8-62E5-4DB2-9399-19C53F1263AD}">
      <dgm:prSet/>
      <dgm:spPr/>
      <dgm:t>
        <a:bodyPr/>
        <a:lstStyle/>
        <a:p>
          <a:endParaRPr lang="zh-CN" altLang="en-US"/>
        </a:p>
      </dgm:t>
    </dgm:pt>
    <dgm:pt modelId="{BDED2266-EA56-476A-B458-EF9E641E01DC}" type="sibTrans" cxnId="{47F736E8-62E5-4DB2-9399-19C53F1263AD}">
      <dgm:prSet/>
      <dgm:spPr/>
      <dgm:t>
        <a:bodyPr/>
        <a:lstStyle/>
        <a:p>
          <a:endParaRPr lang="zh-CN" altLang="en-US"/>
        </a:p>
      </dgm:t>
    </dgm:pt>
    <dgm:pt modelId="{A6650075-AE76-4D7F-8609-F4789F0448E0}">
      <dgm:prSet phldrT="[文本]"/>
      <dgm:spPr>
        <a:solidFill>
          <a:schemeClr val="bg2">
            <a:lumMod val="75000"/>
          </a:schemeClr>
        </a:solidFill>
      </dgm:spPr>
      <dgm:t>
        <a:bodyPr/>
        <a:lstStyle/>
        <a:p>
          <a:r>
            <a:rPr lang="zh-CN" altLang="en-US" b="1" dirty="0" smtClean="0">
              <a:solidFill>
                <a:schemeClr val="tx1"/>
              </a:solidFill>
            </a:rPr>
            <a:t>送礼</a:t>
          </a:r>
          <a:endParaRPr lang="zh-CN" altLang="en-US" b="1" dirty="0">
            <a:solidFill>
              <a:schemeClr val="tx1"/>
            </a:solidFill>
          </a:endParaRPr>
        </a:p>
      </dgm:t>
    </dgm:pt>
    <dgm:pt modelId="{FE50EFB2-6359-4C8C-BAE6-19AD42C10562}" type="parTrans" cxnId="{6D4E7979-797F-4B25-805E-2F0FCA3233ED}">
      <dgm:prSet/>
      <dgm:spPr/>
      <dgm:t>
        <a:bodyPr/>
        <a:lstStyle/>
        <a:p>
          <a:endParaRPr lang="zh-CN" altLang="en-US"/>
        </a:p>
      </dgm:t>
    </dgm:pt>
    <dgm:pt modelId="{43B97A88-1544-4CFA-9848-6A64EBA5D040}" type="sibTrans" cxnId="{6D4E7979-797F-4B25-805E-2F0FCA3233ED}">
      <dgm:prSet/>
      <dgm:spPr/>
      <dgm:t>
        <a:bodyPr/>
        <a:lstStyle/>
        <a:p>
          <a:endParaRPr lang="zh-CN" altLang="en-US"/>
        </a:p>
      </dgm:t>
    </dgm:pt>
    <dgm:pt modelId="{ED2AA49D-B0DC-4720-A74C-6C130C1EC13D}">
      <dgm:prSet phldrT="[文本]" custT="1"/>
      <dgm:spPr>
        <a:solidFill>
          <a:schemeClr val="bg2">
            <a:lumMod val="75000"/>
          </a:schemeClr>
        </a:solidFill>
      </dgm:spPr>
      <dgm:t>
        <a:bodyPr/>
        <a:lstStyle/>
        <a:p>
          <a:r>
            <a:rPr lang="zh-CN" altLang="en-US" sz="2400" b="1" dirty="0" smtClean="0">
              <a:solidFill>
                <a:schemeClr val="tx1"/>
              </a:solidFill>
            </a:rPr>
            <a:t>低价位</a:t>
          </a:r>
          <a:endParaRPr lang="en-US" altLang="zh-CN" sz="2400" b="1" dirty="0" smtClean="0">
            <a:solidFill>
              <a:schemeClr val="tx1"/>
            </a:solidFill>
          </a:endParaRPr>
        </a:p>
      </dgm:t>
    </dgm:pt>
    <dgm:pt modelId="{3BDDB5CD-1230-428E-803C-57D80D95CD20}" type="parTrans" cxnId="{3CC82397-57BE-44D1-A683-8E967FF4B91F}">
      <dgm:prSet/>
      <dgm:spPr/>
      <dgm:t>
        <a:bodyPr/>
        <a:lstStyle/>
        <a:p>
          <a:endParaRPr lang="zh-CN" altLang="en-US"/>
        </a:p>
      </dgm:t>
    </dgm:pt>
    <dgm:pt modelId="{D2CC954C-BEF9-4E84-8E35-92FEE9159B57}" type="sibTrans" cxnId="{3CC82397-57BE-44D1-A683-8E967FF4B91F}">
      <dgm:prSet/>
      <dgm:spPr/>
      <dgm:t>
        <a:bodyPr/>
        <a:lstStyle/>
        <a:p>
          <a:endParaRPr lang="zh-CN" altLang="en-US"/>
        </a:p>
      </dgm:t>
    </dgm:pt>
    <dgm:pt modelId="{40D8B8A5-6FBC-4400-AD0B-FF0CEF93AD23}">
      <dgm:prSet phldrT="[文本]" custT="1"/>
      <dgm:spPr>
        <a:solidFill>
          <a:schemeClr val="bg2">
            <a:lumMod val="75000"/>
          </a:schemeClr>
        </a:solidFill>
      </dgm:spPr>
      <dgm:t>
        <a:bodyPr/>
        <a:lstStyle/>
        <a:p>
          <a:r>
            <a:rPr lang="zh-CN" altLang="en-US" sz="2400" b="1" dirty="0" smtClean="0">
              <a:solidFill>
                <a:schemeClr val="tx1"/>
              </a:solidFill>
            </a:rPr>
            <a:t>中价位</a:t>
          </a:r>
          <a:endParaRPr lang="en-US" altLang="zh-CN" sz="2400" b="1" dirty="0" smtClean="0">
            <a:solidFill>
              <a:schemeClr val="tx1"/>
            </a:solidFill>
          </a:endParaRPr>
        </a:p>
      </dgm:t>
    </dgm:pt>
    <dgm:pt modelId="{27524FED-5832-411B-9462-145A7FD4202C}" type="parTrans" cxnId="{C4F898E9-4CEF-4347-B140-62B8F019C91A}">
      <dgm:prSet/>
      <dgm:spPr/>
      <dgm:t>
        <a:bodyPr/>
        <a:lstStyle/>
        <a:p>
          <a:endParaRPr lang="zh-CN" altLang="en-US"/>
        </a:p>
      </dgm:t>
    </dgm:pt>
    <dgm:pt modelId="{6FB64F33-B0FD-497A-8316-19450C52DED5}" type="sibTrans" cxnId="{C4F898E9-4CEF-4347-B140-62B8F019C91A}">
      <dgm:prSet/>
      <dgm:spPr/>
      <dgm:t>
        <a:bodyPr/>
        <a:lstStyle/>
        <a:p>
          <a:endParaRPr lang="zh-CN" altLang="en-US"/>
        </a:p>
      </dgm:t>
    </dgm:pt>
    <dgm:pt modelId="{DEF289F3-3AEB-42C5-B788-550930E054F4}">
      <dgm:prSet phldrT="[文本]"/>
      <dgm:spPr>
        <a:solidFill>
          <a:schemeClr val="bg2">
            <a:lumMod val="75000"/>
          </a:schemeClr>
        </a:solidFill>
      </dgm:spPr>
      <dgm:t>
        <a:bodyPr/>
        <a:lstStyle/>
        <a:p>
          <a:r>
            <a:rPr lang="zh-CN" altLang="en-US" b="1" dirty="0" smtClean="0">
              <a:solidFill>
                <a:schemeClr val="tx1"/>
              </a:solidFill>
            </a:rPr>
            <a:t>自用</a:t>
          </a:r>
          <a:endParaRPr lang="zh-CN" altLang="en-US" b="1" dirty="0">
            <a:solidFill>
              <a:schemeClr val="tx1"/>
            </a:solidFill>
          </a:endParaRPr>
        </a:p>
      </dgm:t>
    </dgm:pt>
    <dgm:pt modelId="{A4477756-F47C-4E50-93C9-3C3E7753630E}" type="parTrans" cxnId="{BA47A4F9-10F7-4E89-B9A6-FFE85ECD9AE5}">
      <dgm:prSet/>
      <dgm:spPr/>
      <dgm:t>
        <a:bodyPr/>
        <a:lstStyle/>
        <a:p>
          <a:endParaRPr lang="zh-CN" altLang="en-US"/>
        </a:p>
      </dgm:t>
    </dgm:pt>
    <dgm:pt modelId="{D7FC8840-D995-48F4-8B1C-328F3D38E3D2}" type="sibTrans" cxnId="{BA47A4F9-10F7-4E89-B9A6-FFE85ECD9AE5}">
      <dgm:prSet/>
      <dgm:spPr/>
      <dgm:t>
        <a:bodyPr/>
        <a:lstStyle/>
        <a:p>
          <a:endParaRPr lang="zh-CN" altLang="en-US"/>
        </a:p>
      </dgm:t>
    </dgm:pt>
    <dgm:pt modelId="{E41A14CA-CFAD-41B1-9F44-E8790DDCD3B9}">
      <dgm:prSet phldrT="[文本]"/>
      <dgm:spPr>
        <a:solidFill>
          <a:schemeClr val="bg2">
            <a:lumMod val="75000"/>
          </a:schemeClr>
        </a:solidFill>
      </dgm:spPr>
      <dgm:t>
        <a:bodyPr/>
        <a:lstStyle/>
        <a:p>
          <a:r>
            <a:rPr lang="zh-CN" altLang="en-US" b="1" dirty="0" smtClean="0">
              <a:solidFill>
                <a:schemeClr val="tx1"/>
              </a:solidFill>
            </a:rPr>
            <a:t>单盒</a:t>
          </a:r>
          <a:r>
            <a:rPr lang="en-US" altLang="zh-CN" b="1" dirty="0" smtClean="0">
              <a:solidFill>
                <a:schemeClr val="tx1"/>
              </a:solidFill>
            </a:rPr>
            <a:t>/</a:t>
          </a:r>
          <a:r>
            <a:rPr lang="zh-CN" altLang="en-US" b="1" dirty="0" smtClean="0">
              <a:solidFill>
                <a:schemeClr val="tx1"/>
              </a:solidFill>
            </a:rPr>
            <a:t>普盒装</a:t>
          </a:r>
          <a:endParaRPr lang="zh-CN" altLang="en-US" b="1" dirty="0">
            <a:solidFill>
              <a:schemeClr val="tx1"/>
            </a:solidFill>
          </a:endParaRPr>
        </a:p>
      </dgm:t>
    </dgm:pt>
    <dgm:pt modelId="{815BC5C2-EB73-4EBC-8141-5C32C649927E}" type="parTrans" cxnId="{93037AAF-9CBE-4D7D-99BD-57B8E94848F7}">
      <dgm:prSet/>
      <dgm:spPr/>
      <dgm:t>
        <a:bodyPr/>
        <a:lstStyle/>
        <a:p>
          <a:endParaRPr lang="zh-CN" altLang="en-US"/>
        </a:p>
      </dgm:t>
    </dgm:pt>
    <dgm:pt modelId="{C1C9B794-DF56-478F-946E-23F768DFCB9F}" type="sibTrans" cxnId="{93037AAF-9CBE-4D7D-99BD-57B8E94848F7}">
      <dgm:prSet/>
      <dgm:spPr/>
      <dgm:t>
        <a:bodyPr/>
        <a:lstStyle/>
        <a:p>
          <a:endParaRPr lang="zh-CN" altLang="en-US"/>
        </a:p>
      </dgm:t>
    </dgm:pt>
    <dgm:pt modelId="{261EC0AD-30E8-48B3-8158-8E140B71F8E2}">
      <dgm:prSet/>
      <dgm:spPr>
        <a:solidFill>
          <a:schemeClr val="bg2">
            <a:lumMod val="75000"/>
          </a:schemeClr>
        </a:solidFill>
      </dgm:spPr>
      <dgm:t>
        <a:bodyPr/>
        <a:lstStyle/>
        <a:p>
          <a:r>
            <a:rPr lang="zh-CN" altLang="en-US" b="1" dirty="0" smtClean="0">
              <a:solidFill>
                <a:schemeClr val="tx1"/>
              </a:solidFill>
            </a:rPr>
            <a:t>一支装</a:t>
          </a:r>
          <a:endParaRPr lang="zh-CN" altLang="en-US" b="1" dirty="0">
            <a:solidFill>
              <a:schemeClr val="tx1"/>
            </a:solidFill>
          </a:endParaRPr>
        </a:p>
      </dgm:t>
    </dgm:pt>
    <dgm:pt modelId="{B0FF202D-9F75-42D5-BC40-566185182EAA}" type="parTrans" cxnId="{664E85CE-63F1-4880-B186-7EBFD3AB7E45}">
      <dgm:prSet/>
      <dgm:spPr/>
      <dgm:t>
        <a:bodyPr/>
        <a:lstStyle/>
        <a:p>
          <a:endParaRPr lang="zh-CN" altLang="en-US"/>
        </a:p>
      </dgm:t>
    </dgm:pt>
    <dgm:pt modelId="{62C6EB58-A091-4E2F-9A2E-EEBDFDFBBB9D}" type="sibTrans" cxnId="{664E85CE-63F1-4880-B186-7EBFD3AB7E45}">
      <dgm:prSet/>
      <dgm:spPr/>
      <dgm:t>
        <a:bodyPr/>
        <a:lstStyle/>
        <a:p>
          <a:endParaRPr lang="zh-CN" altLang="en-US"/>
        </a:p>
      </dgm:t>
    </dgm:pt>
    <dgm:pt modelId="{009ACE82-2C77-4010-A5B7-02214AD0E1DB}">
      <dgm:prSet custT="1"/>
      <dgm:spPr>
        <a:solidFill>
          <a:schemeClr val="bg2">
            <a:lumMod val="75000"/>
          </a:schemeClr>
        </a:solidFill>
      </dgm:spPr>
      <dgm:t>
        <a:bodyPr/>
        <a:lstStyle/>
        <a:p>
          <a:r>
            <a:rPr lang="zh-CN" altLang="en-US" sz="2400" b="1" dirty="0" smtClean="0">
              <a:solidFill>
                <a:schemeClr val="tx1"/>
              </a:solidFill>
            </a:rPr>
            <a:t>高价位</a:t>
          </a:r>
          <a:endParaRPr lang="en-US" altLang="zh-CN" sz="2400" b="1" dirty="0" smtClean="0">
            <a:solidFill>
              <a:schemeClr val="tx1"/>
            </a:solidFill>
          </a:endParaRPr>
        </a:p>
      </dgm:t>
    </dgm:pt>
    <dgm:pt modelId="{7278F519-CDC3-4EC9-8489-239AF8B6188B}" type="parTrans" cxnId="{552E84F4-E781-4131-8FA3-1FEE78A52EDD}">
      <dgm:prSet/>
      <dgm:spPr/>
      <dgm:t>
        <a:bodyPr/>
        <a:lstStyle/>
        <a:p>
          <a:endParaRPr lang="zh-CN" altLang="en-US"/>
        </a:p>
      </dgm:t>
    </dgm:pt>
    <dgm:pt modelId="{EA947497-73A8-4751-9BD4-3C7708276E09}" type="sibTrans" cxnId="{552E84F4-E781-4131-8FA3-1FEE78A52EDD}">
      <dgm:prSet/>
      <dgm:spPr/>
      <dgm:t>
        <a:bodyPr/>
        <a:lstStyle/>
        <a:p>
          <a:endParaRPr lang="zh-CN" altLang="en-US"/>
        </a:p>
      </dgm:t>
    </dgm:pt>
    <dgm:pt modelId="{DC8C4521-8EC6-473C-9420-90F1470DD6CC}" type="pres">
      <dgm:prSet presAssocID="{2ABB4B0D-2F01-408F-8234-797A74686C8C}" presName="Name0" presStyleCnt="0">
        <dgm:presLayoutVars>
          <dgm:chPref val="1"/>
          <dgm:dir/>
          <dgm:animOne val="branch"/>
          <dgm:animLvl val="lvl"/>
          <dgm:resizeHandles/>
        </dgm:presLayoutVars>
      </dgm:prSet>
      <dgm:spPr/>
      <dgm:t>
        <a:bodyPr/>
        <a:lstStyle/>
        <a:p>
          <a:endParaRPr lang="zh-CN" altLang="en-US"/>
        </a:p>
      </dgm:t>
    </dgm:pt>
    <dgm:pt modelId="{003397F4-2ECB-4BE7-8FE7-964BC61C5959}" type="pres">
      <dgm:prSet presAssocID="{388738B4-7066-42AB-8D73-2FF757600747}" presName="vertOne" presStyleCnt="0"/>
      <dgm:spPr/>
    </dgm:pt>
    <dgm:pt modelId="{65578573-C9A3-4E90-B03D-76DD24F7D3FF}" type="pres">
      <dgm:prSet presAssocID="{388738B4-7066-42AB-8D73-2FF757600747}" presName="txOne" presStyleLbl="node0" presStyleIdx="0" presStyleCnt="1" custLinFactY="-1710" custLinFactNeighborX="-11" custLinFactNeighborY="-100000">
        <dgm:presLayoutVars>
          <dgm:chPref val="3"/>
        </dgm:presLayoutVars>
      </dgm:prSet>
      <dgm:spPr/>
      <dgm:t>
        <a:bodyPr/>
        <a:lstStyle/>
        <a:p>
          <a:endParaRPr lang="zh-CN" altLang="en-US"/>
        </a:p>
      </dgm:t>
    </dgm:pt>
    <dgm:pt modelId="{58BF6C60-3374-47BB-91FB-B27BDD7D55D8}" type="pres">
      <dgm:prSet presAssocID="{388738B4-7066-42AB-8D73-2FF757600747}" presName="parTransOne" presStyleCnt="0"/>
      <dgm:spPr/>
    </dgm:pt>
    <dgm:pt modelId="{4AECE04C-0F42-4116-98FB-7ED279FC330B}" type="pres">
      <dgm:prSet presAssocID="{388738B4-7066-42AB-8D73-2FF757600747}" presName="horzOne" presStyleCnt="0"/>
      <dgm:spPr/>
    </dgm:pt>
    <dgm:pt modelId="{6156667C-54F6-489D-B095-BB4BD084AF9E}" type="pres">
      <dgm:prSet presAssocID="{A6650075-AE76-4D7F-8609-F4789F0448E0}" presName="vertTwo" presStyleCnt="0"/>
      <dgm:spPr/>
    </dgm:pt>
    <dgm:pt modelId="{66FA60C0-9234-48F5-8985-7D27C4BBF575}" type="pres">
      <dgm:prSet presAssocID="{A6650075-AE76-4D7F-8609-F4789F0448E0}" presName="txTwo" presStyleLbl="node2" presStyleIdx="0" presStyleCnt="2">
        <dgm:presLayoutVars>
          <dgm:chPref val="3"/>
        </dgm:presLayoutVars>
      </dgm:prSet>
      <dgm:spPr/>
      <dgm:t>
        <a:bodyPr/>
        <a:lstStyle/>
        <a:p>
          <a:endParaRPr lang="zh-CN" altLang="en-US"/>
        </a:p>
      </dgm:t>
    </dgm:pt>
    <dgm:pt modelId="{332348FB-EA4E-4E25-AECF-2C60A24B35EA}" type="pres">
      <dgm:prSet presAssocID="{A6650075-AE76-4D7F-8609-F4789F0448E0}" presName="parTransTwo" presStyleCnt="0"/>
      <dgm:spPr/>
    </dgm:pt>
    <dgm:pt modelId="{E7A7AF93-4F35-4CEA-9006-BE4C49BD2FE6}" type="pres">
      <dgm:prSet presAssocID="{A6650075-AE76-4D7F-8609-F4789F0448E0}" presName="horzTwo" presStyleCnt="0"/>
      <dgm:spPr/>
    </dgm:pt>
    <dgm:pt modelId="{EB37AEF8-CD7A-4328-8BA6-234A3755DB87}" type="pres">
      <dgm:prSet presAssocID="{ED2AA49D-B0DC-4720-A74C-6C130C1EC13D}" presName="vertThree" presStyleCnt="0"/>
      <dgm:spPr/>
    </dgm:pt>
    <dgm:pt modelId="{D84BCA73-2583-4527-931A-B225BA8D5A78}" type="pres">
      <dgm:prSet presAssocID="{ED2AA49D-B0DC-4720-A74C-6C130C1EC13D}" presName="txThree" presStyleLbl="node3" presStyleIdx="0" presStyleCnt="5">
        <dgm:presLayoutVars>
          <dgm:chPref val="3"/>
        </dgm:presLayoutVars>
      </dgm:prSet>
      <dgm:spPr/>
      <dgm:t>
        <a:bodyPr/>
        <a:lstStyle/>
        <a:p>
          <a:endParaRPr lang="zh-CN" altLang="en-US"/>
        </a:p>
      </dgm:t>
    </dgm:pt>
    <dgm:pt modelId="{63265F63-7550-4D7A-BFF3-449912AC7193}" type="pres">
      <dgm:prSet presAssocID="{ED2AA49D-B0DC-4720-A74C-6C130C1EC13D}" presName="horzThree" presStyleCnt="0"/>
      <dgm:spPr/>
    </dgm:pt>
    <dgm:pt modelId="{8070B1DE-A5B3-4AD3-BF90-9BEB9A4F367B}" type="pres">
      <dgm:prSet presAssocID="{D2CC954C-BEF9-4E84-8E35-92FEE9159B57}" presName="sibSpaceThree" presStyleCnt="0"/>
      <dgm:spPr/>
    </dgm:pt>
    <dgm:pt modelId="{08214B8B-6416-4285-B137-767288989A6A}" type="pres">
      <dgm:prSet presAssocID="{40D8B8A5-6FBC-4400-AD0B-FF0CEF93AD23}" presName="vertThree" presStyleCnt="0"/>
      <dgm:spPr/>
    </dgm:pt>
    <dgm:pt modelId="{24421C4D-1B2B-4665-8819-004389D4FFBD}" type="pres">
      <dgm:prSet presAssocID="{40D8B8A5-6FBC-4400-AD0B-FF0CEF93AD23}" presName="txThree" presStyleLbl="node3" presStyleIdx="1" presStyleCnt="5">
        <dgm:presLayoutVars>
          <dgm:chPref val="3"/>
        </dgm:presLayoutVars>
      </dgm:prSet>
      <dgm:spPr/>
      <dgm:t>
        <a:bodyPr/>
        <a:lstStyle/>
        <a:p>
          <a:endParaRPr lang="zh-CN" altLang="en-US"/>
        </a:p>
      </dgm:t>
    </dgm:pt>
    <dgm:pt modelId="{93A56EAF-C8FB-4E4F-B433-6EE4B490ADF6}" type="pres">
      <dgm:prSet presAssocID="{40D8B8A5-6FBC-4400-AD0B-FF0CEF93AD23}" presName="horzThree" presStyleCnt="0"/>
      <dgm:spPr/>
    </dgm:pt>
    <dgm:pt modelId="{0640444F-98B2-4115-9B8C-E54718DD8E90}" type="pres">
      <dgm:prSet presAssocID="{6FB64F33-B0FD-497A-8316-19450C52DED5}" presName="sibSpaceThree" presStyleCnt="0"/>
      <dgm:spPr/>
    </dgm:pt>
    <dgm:pt modelId="{0B1FA8DC-E945-4C89-80A9-4BED4C7B137E}" type="pres">
      <dgm:prSet presAssocID="{009ACE82-2C77-4010-A5B7-02214AD0E1DB}" presName="vertThree" presStyleCnt="0"/>
      <dgm:spPr/>
    </dgm:pt>
    <dgm:pt modelId="{92DB84E9-A679-4231-9C2F-B90BD6681C59}" type="pres">
      <dgm:prSet presAssocID="{009ACE82-2C77-4010-A5B7-02214AD0E1DB}" presName="txThree" presStyleLbl="node3" presStyleIdx="2" presStyleCnt="5" custLinFactNeighborX="1388" custLinFactNeighborY="-812">
        <dgm:presLayoutVars>
          <dgm:chPref val="3"/>
        </dgm:presLayoutVars>
      </dgm:prSet>
      <dgm:spPr/>
      <dgm:t>
        <a:bodyPr/>
        <a:lstStyle/>
        <a:p>
          <a:endParaRPr lang="zh-CN" altLang="en-US"/>
        </a:p>
      </dgm:t>
    </dgm:pt>
    <dgm:pt modelId="{DE7065FF-A75D-477B-99FD-93BA0A688208}" type="pres">
      <dgm:prSet presAssocID="{009ACE82-2C77-4010-A5B7-02214AD0E1DB}" presName="horzThree" presStyleCnt="0"/>
      <dgm:spPr/>
    </dgm:pt>
    <dgm:pt modelId="{360AF750-1A43-4CB4-9DDC-73B0ABB1A724}" type="pres">
      <dgm:prSet presAssocID="{43B97A88-1544-4CFA-9848-6A64EBA5D040}" presName="sibSpaceTwo" presStyleCnt="0"/>
      <dgm:spPr/>
    </dgm:pt>
    <dgm:pt modelId="{22FEEC9D-2EB9-4684-91F5-E069C42B7CC2}" type="pres">
      <dgm:prSet presAssocID="{DEF289F3-3AEB-42C5-B788-550930E054F4}" presName="vertTwo" presStyleCnt="0"/>
      <dgm:spPr/>
    </dgm:pt>
    <dgm:pt modelId="{AD7EE189-0A6D-4C0E-A411-E0510C1D456F}" type="pres">
      <dgm:prSet presAssocID="{DEF289F3-3AEB-42C5-B788-550930E054F4}" presName="txTwo" presStyleLbl="node2" presStyleIdx="1" presStyleCnt="2">
        <dgm:presLayoutVars>
          <dgm:chPref val="3"/>
        </dgm:presLayoutVars>
      </dgm:prSet>
      <dgm:spPr/>
      <dgm:t>
        <a:bodyPr/>
        <a:lstStyle/>
        <a:p>
          <a:endParaRPr lang="zh-CN" altLang="en-US"/>
        </a:p>
      </dgm:t>
    </dgm:pt>
    <dgm:pt modelId="{CFA5C14F-F5A3-4E9D-8E98-E0696252893A}" type="pres">
      <dgm:prSet presAssocID="{DEF289F3-3AEB-42C5-B788-550930E054F4}" presName="parTransTwo" presStyleCnt="0"/>
      <dgm:spPr/>
    </dgm:pt>
    <dgm:pt modelId="{7063F65E-4B60-4800-9C5F-1D2A7E575C3E}" type="pres">
      <dgm:prSet presAssocID="{DEF289F3-3AEB-42C5-B788-550930E054F4}" presName="horzTwo" presStyleCnt="0"/>
      <dgm:spPr/>
    </dgm:pt>
    <dgm:pt modelId="{31FD682C-DD44-4FC5-BECC-5B50C98DB503}" type="pres">
      <dgm:prSet presAssocID="{E41A14CA-CFAD-41B1-9F44-E8790DDCD3B9}" presName="vertThree" presStyleCnt="0"/>
      <dgm:spPr/>
    </dgm:pt>
    <dgm:pt modelId="{A87F7823-5232-4A99-A7A2-F241AB92962A}" type="pres">
      <dgm:prSet presAssocID="{E41A14CA-CFAD-41B1-9F44-E8790DDCD3B9}" presName="txThree" presStyleLbl="node3" presStyleIdx="3" presStyleCnt="5">
        <dgm:presLayoutVars>
          <dgm:chPref val="3"/>
        </dgm:presLayoutVars>
      </dgm:prSet>
      <dgm:spPr/>
      <dgm:t>
        <a:bodyPr/>
        <a:lstStyle/>
        <a:p>
          <a:endParaRPr lang="zh-CN" altLang="en-US"/>
        </a:p>
      </dgm:t>
    </dgm:pt>
    <dgm:pt modelId="{04331CC3-8AC3-4ACF-B455-6CCEC5532C4B}" type="pres">
      <dgm:prSet presAssocID="{E41A14CA-CFAD-41B1-9F44-E8790DDCD3B9}" presName="horzThree" presStyleCnt="0"/>
      <dgm:spPr/>
    </dgm:pt>
    <dgm:pt modelId="{D1A7CD49-E9FC-4789-AFE8-193FDBA47BDF}" type="pres">
      <dgm:prSet presAssocID="{C1C9B794-DF56-478F-946E-23F768DFCB9F}" presName="sibSpaceThree" presStyleCnt="0"/>
      <dgm:spPr/>
    </dgm:pt>
    <dgm:pt modelId="{B9C9AC2C-E251-4ACF-B890-BDE31F9C8B30}" type="pres">
      <dgm:prSet presAssocID="{261EC0AD-30E8-48B3-8158-8E140B71F8E2}" presName="vertThree" presStyleCnt="0"/>
      <dgm:spPr/>
    </dgm:pt>
    <dgm:pt modelId="{3C57C2D6-9B18-4C96-8007-4552CE519CAC}" type="pres">
      <dgm:prSet presAssocID="{261EC0AD-30E8-48B3-8158-8E140B71F8E2}" presName="txThree" presStyleLbl="node3" presStyleIdx="4" presStyleCnt="5">
        <dgm:presLayoutVars>
          <dgm:chPref val="3"/>
        </dgm:presLayoutVars>
      </dgm:prSet>
      <dgm:spPr/>
      <dgm:t>
        <a:bodyPr/>
        <a:lstStyle/>
        <a:p>
          <a:endParaRPr lang="zh-CN" altLang="en-US"/>
        </a:p>
      </dgm:t>
    </dgm:pt>
    <dgm:pt modelId="{A1CBDE07-3F6F-401F-8F42-A5C551A07400}" type="pres">
      <dgm:prSet presAssocID="{261EC0AD-30E8-48B3-8158-8E140B71F8E2}" presName="horzThree" presStyleCnt="0"/>
      <dgm:spPr/>
    </dgm:pt>
  </dgm:ptLst>
  <dgm:cxnLst>
    <dgm:cxn modelId="{C4F898E9-4CEF-4347-B140-62B8F019C91A}" srcId="{A6650075-AE76-4D7F-8609-F4789F0448E0}" destId="{40D8B8A5-6FBC-4400-AD0B-FF0CEF93AD23}" srcOrd="1" destOrd="0" parTransId="{27524FED-5832-411B-9462-145A7FD4202C}" sibTransId="{6FB64F33-B0FD-497A-8316-19450C52DED5}"/>
    <dgm:cxn modelId="{6EDBFB04-0CFA-4879-9E38-E4791BD848F5}" type="presOf" srcId="{A6650075-AE76-4D7F-8609-F4789F0448E0}" destId="{66FA60C0-9234-48F5-8985-7D27C4BBF575}" srcOrd="0" destOrd="0" presId="urn:microsoft.com/office/officeart/2005/8/layout/hierarchy4"/>
    <dgm:cxn modelId="{552E84F4-E781-4131-8FA3-1FEE78A52EDD}" srcId="{A6650075-AE76-4D7F-8609-F4789F0448E0}" destId="{009ACE82-2C77-4010-A5B7-02214AD0E1DB}" srcOrd="2" destOrd="0" parTransId="{7278F519-CDC3-4EC9-8489-239AF8B6188B}" sibTransId="{EA947497-73A8-4751-9BD4-3C7708276E09}"/>
    <dgm:cxn modelId="{229FD5E3-DF51-427C-85D7-8E0F1ED344E6}" type="presOf" srcId="{40D8B8A5-6FBC-4400-AD0B-FF0CEF93AD23}" destId="{24421C4D-1B2B-4665-8819-004389D4FFBD}" srcOrd="0" destOrd="0" presId="urn:microsoft.com/office/officeart/2005/8/layout/hierarchy4"/>
    <dgm:cxn modelId="{606B3EA9-8302-4609-9BE0-1CAF81B03A08}" type="presOf" srcId="{009ACE82-2C77-4010-A5B7-02214AD0E1DB}" destId="{92DB84E9-A679-4231-9C2F-B90BD6681C59}" srcOrd="0" destOrd="0" presId="urn:microsoft.com/office/officeart/2005/8/layout/hierarchy4"/>
    <dgm:cxn modelId="{53FB6E7F-EECA-41FF-9F8D-B81302631F6E}" type="presOf" srcId="{DEF289F3-3AEB-42C5-B788-550930E054F4}" destId="{AD7EE189-0A6D-4C0E-A411-E0510C1D456F}" srcOrd="0" destOrd="0" presId="urn:microsoft.com/office/officeart/2005/8/layout/hierarchy4"/>
    <dgm:cxn modelId="{38DA01EB-E781-4EA2-B067-BE4AC686E2A3}" type="presOf" srcId="{2ABB4B0D-2F01-408F-8234-797A74686C8C}" destId="{DC8C4521-8EC6-473C-9420-90F1470DD6CC}" srcOrd="0" destOrd="0" presId="urn:microsoft.com/office/officeart/2005/8/layout/hierarchy4"/>
    <dgm:cxn modelId="{BA47A4F9-10F7-4E89-B9A6-FFE85ECD9AE5}" srcId="{388738B4-7066-42AB-8D73-2FF757600747}" destId="{DEF289F3-3AEB-42C5-B788-550930E054F4}" srcOrd="1" destOrd="0" parTransId="{A4477756-F47C-4E50-93C9-3C3E7753630E}" sibTransId="{D7FC8840-D995-48F4-8B1C-328F3D38E3D2}"/>
    <dgm:cxn modelId="{6D4E7979-797F-4B25-805E-2F0FCA3233ED}" srcId="{388738B4-7066-42AB-8D73-2FF757600747}" destId="{A6650075-AE76-4D7F-8609-F4789F0448E0}" srcOrd="0" destOrd="0" parTransId="{FE50EFB2-6359-4C8C-BAE6-19AD42C10562}" sibTransId="{43B97A88-1544-4CFA-9848-6A64EBA5D040}"/>
    <dgm:cxn modelId="{85BC491F-752D-44C5-A3A5-87D0098FACEF}" type="presOf" srcId="{ED2AA49D-B0DC-4720-A74C-6C130C1EC13D}" destId="{D84BCA73-2583-4527-931A-B225BA8D5A78}" srcOrd="0" destOrd="0" presId="urn:microsoft.com/office/officeart/2005/8/layout/hierarchy4"/>
    <dgm:cxn modelId="{245B20D4-2711-4B26-BC6D-D7043C68DF76}" type="presOf" srcId="{E41A14CA-CFAD-41B1-9F44-E8790DDCD3B9}" destId="{A87F7823-5232-4A99-A7A2-F241AB92962A}" srcOrd="0" destOrd="0" presId="urn:microsoft.com/office/officeart/2005/8/layout/hierarchy4"/>
    <dgm:cxn modelId="{A8288F1C-21E7-4299-B14B-563D67924C70}" type="presOf" srcId="{261EC0AD-30E8-48B3-8158-8E140B71F8E2}" destId="{3C57C2D6-9B18-4C96-8007-4552CE519CAC}" srcOrd="0" destOrd="0" presId="urn:microsoft.com/office/officeart/2005/8/layout/hierarchy4"/>
    <dgm:cxn modelId="{93037AAF-9CBE-4D7D-99BD-57B8E94848F7}" srcId="{DEF289F3-3AEB-42C5-B788-550930E054F4}" destId="{E41A14CA-CFAD-41B1-9F44-E8790DDCD3B9}" srcOrd="0" destOrd="0" parTransId="{815BC5C2-EB73-4EBC-8141-5C32C649927E}" sibTransId="{C1C9B794-DF56-478F-946E-23F768DFCB9F}"/>
    <dgm:cxn modelId="{ED3C14DD-11B2-4484-B91C-C03C5781CA1F}" type="presOf" srcId="{388738B4-7066-42AB-8D73-2FF757600747}" destId="{65578573-C9A3-4E90-B03D-76DD24F7D3FF}" srcOrd="0" destOrd="0" presId="urn:microsoft.com/office/officeart/2005/8/layout/hierarchy4"/>
    <dgm:cxn modelId="{664E85CE-63F1-4880-B186-7EBFD3AB7E45}" srcId="{DEF289F3-3AEB-42C5-B788-550930E054F4}" destId="{261EC0AD-30E8-48B3-8158-8E140B71F8E2}" srcOrd="1" destOrd="0" parTransId="{B0FF202D-9F75-42D5-BC40-566185182EAA}" sibTransId="{62C6EB58-A091-4E2F-9A2E-EEBDFDFBBB9D}"/>
    <dgm:cxn modelId="{47F736E8-62E5-4DB2-9399-19C53F1263AD}" srcId="{2ABB4B0D-2F01-408F-8234-797A74686C8C}" destId="{388738B4-7066-42AB-8D73-2FF757600747}" srcOrd="0" destOrd="0" parTransId="{50F9A15F-8F21-4140-8A7A-25FFE7DBA4D6}" sibTransId="{BDED2266-EA56-476A-B458-EF9E641E01DC}"/>
    <dgm:cxn modelId="{3CC82397-57BE-44D1-A683-8E967FF4B91F}" srcId="{A6650075-AE76-4D7F-8609-F4789F0448E0}" destId="{ED2AA49D-B0DC-4720-A74C-6C130C1EC13D}" srcOrd="0" destOrd="0" parTransId="{3BDDB5CD-1230-428E-803C-57D80D95CD20}" sibTransId="{D2CC954C-BEF9-4E84-8E35-92FEE9159B57}"/>
    <dgm:cxn modelId="{0FEADCF8-1883-4198-8CF0-5819F642619C}" type="presParOf" srcId="{DC8C4521-8EC6-473C-9420-90F1470DD6CC}" destId="{003397F4-2ECB-4BE7-8FE7-964BC61C5959}" srcOrd="0" destOrd="0" presId="urn:microsoft.com/office/officeart/2005/8/layout/hierarchy4"/>
    <dgm:cxn modelId="{9FB4A8F4-0968-49D3-A5F0-E51994FA1F42}" type="presParOf" srcId="{003397F4-2ECB-4BE7-8FE7-964BC61C5959}" destId="{65578573-C9A3-4E90-B03D-76DD24F7D3FF}" srcOrd="0" destOrd="0" presId="urn:microsoft.com/office/officeart/2005/8/layout/hierarchy4"/>
    <dgm:cxn modelId="{0CE9853B-EB38-4DD0-A5C2-F4C3442E233F}" type="presParOf" srcId="{003397F4-2ECB-4BE7-8FE7-964BC61C5959}" destId="{58BF6C60-3374-47BB-91FB-B27BDD7D55D8}" srcOrd="1" destOrd="0" presId="urn:microsoft.com/office/officeart/2005/8/layout/hierarchy4"/>
    <dgm:cxn modelId="{D0A41040-61BE-4665-9DE1-E40414AC7A23}" type="presParOf" srcId="{003397F4-2ECB-4BE7-8FE7-964BC61C5959}" destId="{4AECE04C-0F42-4116-98FB-7ED279FC330B}" srcOrd="2" destOrd="0" presId="urn:microsoft.com/office/officeart/2005/8/layout/hierarchy4"/>
    <dgm:cxn modelId="{DC7BBC62-5587-42E9-BC88-9D14B3B2A75A}" type="presParOf" srcId="{4AECE04C-0F42-4116-98FB-7ED279FC330B}" destId="{6156667C-54F6-489D-B095-BB4BD084AF9E}" srcOrd="0" destOrd="0" presId="urn:microsoft.com/office/officeart/2005/8/layout/hierarchy4"/>
    <dgm:cxn modelId="{07F4D182-53D8-4445-B62D-C905E41FD7D0}" type="presParOf" srcId="{6156667C-54F6-489D-B095-BB4BD084AF9E}" destId="{66FA60C0-9234-48F5-8985-7D27C4BBF575}" srcOrd="0" destOrd="0" presId="urn:microsoft.com/office/officeart/2005/8/layout/hierarchy4"/>
    <dgm:cxn modelId="{B6AB2EDC-DCA7-4F53-A383-A5858693B82A}" type="presParOf" srcId="{6156667C-54F6-489D-B095-BB4BD084AF9E}" destId="{332348FB-EA4E-4E25-AECF-2C60A24B35EA}" srcOrd="1" destOrd="0" presId="urn:microsoft.com/office/officeart/2005/8/layout/hierarchy4"/>
    <dgm:cxn modelId="{7A9E3986-E824-4FC6-AA6F-3B7697E8EB79}" type="presParOf" srcId="{6156667C-54F6-489D-B095-BB4BD084AF9E}" destId="{E7A7AF93-4F35-4CEA-9006-BE4C49BD2FE6}" srcOrd="2" destOrd="0" presId="urn:microsoft.com/office/officeart/2005/8/layout/hierarchy4"/>
    <dgm:cxn modelId="{226004EE-288B-491E-8D09-9907F5F18AEA}" type="presParOf" srcId="{E7A7AF93-4F35-4CEA-9006-BE4C49BD2FE6}" destId="{EB37AEF8-CD7A-4328-8BA6-234A3755DB87}" srcOrd="0" destOrd="0" presId="urn:microsoft.com/office/officeart/2005/8/layout/hierarchy4"/>
    <dgm:cxn modelId="{8F08624A-E6AC-4F7E-A1D3-5115349192F2}" type="presParOf" srcId="{EB37AEF8-CD7A-4328-8BA6-234A3755DB87}" destId="{D84BCA73-2583-4527-931A-B225BA8D5A78}" srcOrd="0" destOrd="0" presId="urn:microsoft.com/office/officeart/2005/8/layout/hierarchy4"/>
    <dgm:cxn modelId="{6AF53067-C7DB-45CE-90F7-A7239617EAE4}" type="presParOf" srcId="{EB37AEF8-CD7A-4328-8BA6-234A3755DB87}" destId="{63265F63-7550-4D7A-BFF3-449912AC7193}" srcOrd="1" destOrd="0" presId="urn:microsoft.com/office/officeart/2005/8/layout/hierarchy4"/>
    <dgm:cxn modelId="{517EB2A6-85D6-4399-9358-2B08C4F94B25}" type="presParOf" srcId="{E7A7AF93-4F35-4CEA-9006-BE4C49BD2FE6}" destId="{8070B1DE-A5B3-4AD3-BF90-9BEB9A4F367B}" srcOrd="1" destOrd="0" presId="urn:microsoft.com/office/officeart/2005/8/layout/hierarchy4"/>
    <dgm:cxn modelId="{000C56C5-556E-4832-A540-42638313E424}" type="presParOf" srcId="{E7A7AF93-4F35-4CEA-9006-BE4C49BD2FE6}" destId="{08214B8B-6416-4285-B137-767288989A6A}" srcOrd="2" destOrd="0" presId="urn:microsoft.com/office/officeart/2005/8/layout/hierarchy4"/>
    <dgm:cxn modelId="{356D4B4B-2195-4080-8A09-23592410421B}" type="presParOf" srcId="{08214B8B-6416-4285-B137-767288989A6A}" destId="{24421C4D-1B2B-4665-8819-004389D4FFBD}" srcOrd="0" destOrd="0" presId="urn:microsoft.com/office/officeart/2005/8/layout/hierarchy4"/>
    <dgm:cxn modelId="{1A99D15D-B399-40D3-B699-98915880A134}" type="presParOf" srcId="{08214B8B-6416-4285-B137-767288989A6A}" destId="{93A56EAF-C8FB-4E4F-B433-6EE4B490ADF6}" srcOrd="1" destOrd="0" presId="urn:microsoft.com/office/officeart/2005/8/layout/hierarchy4"/>
    <dgm:cxn modelId="{8A3A7228-2C97-4DB5-B090-6E08FF421E6A}" type="presParOf" srcId="{E7A7AF93-4F35-4CEA-9006-BE4C49BD2FE6}" destId="{0640444F-98B2-4115-9B8C-E54718DD8E90}" srcOrd="3" destOrd="0" presId="urn:microsoft.com/office/officeart/2005/8/layout/hierarchy4"/>
    <dgm:cxn modelId="{1C9025CC-F149-4E2E-9852-1473DF72749C}" type="presParOf" srcId="{E7A7AF93-4F35-4CEA-9006-BE4C49BD2FE6}" destId="{0B1FA8DC-E945-4C89-80A9-4BED4C7B137E}" srcOrd="4" destOrd="0" presId="urn:microsoft.com/office/officeart/2005/8/layout/hierarchy4"/>
    <dgm:cxn modelId="{1012E1DE-9996-4313-AF52-48339FABBC14}" type="presParOf" srcId="{0B1FA8DC-E945-4C89-80A9-4BED4C7B137E}" destId="{92DB84E9-A679-4231-9C2F-B90BD6681C59}" srcOrd="0" destOrd="0" presId="urn:microsoft.com/office/officeart/2005/8/layout/hierarchy4"/>
    <dgm:cxn modelId="{4072DF4B-9CEC-47B1-AFB8-C0AA889D24DC}" type="presParOf" srcId="{0B1FA8DC-E945-4C89-80A9-4BED4C7B137E}" destId="{DE7065FF-A75D-477B-99FD-93BA0A688208}" srcOrd="1" destOrd="0" presId="urn:microsoft.com/office/officeart/2005/8/layout/hierarchy4"/>
    <dgm:cxn modelId="{A6E6B366-1A84-4794-9B81-230E6D396CF2}" type="presParOf" srcId="{4AECE04C-0F42-4116-98FB-7ED279FC330B}" destId="{360AF750-1A43-4CB4-9DDC-73B0ABB1A724}" srcOrd="1" destOrd="0" presId="urn:microsoft.com/office/officeart/2005/8/layout/hierarchy4"/>
    <dgm:cxn modelId="{5DCC0EAF-F920-4C08-8D76-5114461E9EDD}" type="presParOf" srcId="{4AECE04C-0F42-4116-98FB-7ED279FC330B}" destId="{22FEEC9D-2EB9-4684-91F5-E069C42B7CC2}" srcOrd="2" destOrd="0" presId="urn:microsoft.com/office/officeart/2005/8/layout/hierarchy4"/>
    <dgm:cxn modelId="{8603DCD7-C829-4760-A26D-6FED8DEC860C}" type="presParOf" srcId="{22FEEC9D-2EB9-4684-91F5-E069C42B7CC2}" destId="{AD7EE189-0A6D-4C0E-A411-E0510C1D456F}" srcOrd="0" destOrd="0" presId="urn:microsoft.com/office/officeart/2005/8/layout/hierarchy4"/>
    <dgm:cxn modelId="{AA14AA53-CE07-4B6C-95C0-EEAB87519BD8}" type="presParOf" srcId="{22FEEC9D-2EB9-4684-91F5-E069C42B7CC2}" destId="{CFA5C14F-F5A3-4E9D-8E98-E0696252893A}" srcOrd="1" destOrd="0" presId="urn:microsoft.com/office/officeart/2005/8/layout/hierarchy4"/>
    <dgm:cxn modelId="{C9058AB9-17CD-4F94-8F00-A6EEC7CC993B}" type="presParOf" srcId="{22FEEC9D-2EB9-4684-91F5-E069C42B7CC2}" destId="{7063F65E-4B60-4800-9C5F-1D2A7E575C3E}" srcOrd="2" destOrd="0" presId="urn:microsoft.com/office/officeart/2005/8/layout/hierarchy4"/>
    <dgm:cxn modelId="{5F44E44B-54D2-4FEA-B81C-C281BF974ECE}" type="presParOf" srcId="{7063F65E-4B60-4800-9C5F-1D2A7E575C3E}" destId="{31FD682C-DD44-4FC5-BECC-5B50C98DB503}" srcOrd="0" destOrd="0" presId="urn:microsoft.com/office/officeart/2005/8/layout/hierarchy4"/>
    <dgm:cxn modelId="{5CD5B2C3-5502-4CDA-82A5-33260D8B7F39}" type="presParOf" srcId="{31FD682C-DD44-4FC5-BECC-5B50C98DB503}" destId="{A87F7823-5232-4A99-A7A2-F241AB92962A}" srcOrd="0" destOrd="0" presId="urn:microsoft.com/office/officeart/2005/8/layout/hierarchy4"/>
    <dgm:cxn modelId="{A19BAE30-353E-491B-9610-F168E4364562}" type="presParOf" srcId="{31FD682C-DD44-4FC5-BECC-5B50C98DB503}" destId="{04331CC3-8AC3-4ACF-B455-6CCEC5532C4B}" srcOrd="1" destOrd="0" presId="urn:microsoft.com/office/officeart/2005/8/layout/hierarchy4"/>
    <dgm:cxn modelId="{162D5A63-6E19-475C-AD62-69C601AB7D77}" type="presParOf" srcId="{7063F65E-4B60-4800-9C5F-1D2A7E575C3E}" destId="{D1A7CD49-E9FC-4789-AFE8-193FDBA47BDF}" srcOrd="1" destOrd="0" presId="urn:microsoft.com/office/officeart/2005/8/layout/hierarchy4"/>
    <dgm:cxn modelId="{A46FA399-7E76-4EFC-8AF1-807EEC9E4EE0}" type="presParOf" srcId="{7063F65E-4B60-4800-9C5F-1D2A7E575C3E}" destId="{B9C9AC2C-E251-4ACF-B890-BDE31F9C8B30}" srcOrd="2" destOrd="0" presId="urn:microsoft.com/office/officeart/2005/8/layout/hierarchy4"/>
    <dgm:cxn modelId="{4E291E47-8286-41BD-8BF1-C74F7DC797C2}" type="presParOf" srcId="{B9C9AC2C-E251-4ACF-B890-BDE31F9C8B30}" destId="{3C57C2D6-9B18-4C96-8007-4552CE519CAC}" srcOrd="0" destOrd="0" presId="urn:microsoft.com/office/officeart/2005/8/layout/hierarchy4"/>
    <dgm:cxn modelId="{91FA3369-202C-469D-A671-7A3989F12CE8}" type="presParOf" srcId="{B9C9AC2C-E251-4ACF-B890-BDE31F9C8B30}" destId="{A1CBDE07-3F6F-401F-8F42-A5C551A07400}" srcOrd="1" destOrd="0" presId="urn:microsoft.com/office/officeart/2005/8/layout/hierarchy4"/>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32C353DC-0310-4DF4-B919-0A82DE025E55}" type="doc">
      <dgm:prSet loTypeId="urn:microsoft.com/office/officeart/2005/8/layout/hList1" loCatId="list" qsTypeId="urn:microsoft.com/office/officeart/2005/8/quickstyle/simple1#7" qsCatId="simple" csTypeId="urn:microsoft.com/office/officeart/2005/8/colors/accent1_2#7" csCatId="accent1" phldr="1"/>
      <dgm:spPr/>
      <dgm:t>
        <a:bodyPr/>
        <a:lstStyle/>
        <a:p>
          <a:endParaRPr lang="zh-CN" altLang="en-US"/>
        </a:p>
      </dgm:t>
    </dgm:pt>
    <dgm:pt modelId="{CF30B92B-4932-401E-8D18-EA58BFAE5E05}">
      <dgm:prSet phldrT="[文本]"/>
      <dgm:spPr>
        <a:solidFill>
          <a:schemeClr val="bg2">
            <a:lumMod val="50000"/>
          </a:schemeClr>
        </a:solidFill>
      </dgm:spPr>
      <dgm:t>
        <a:bodyPr/>
        <a:lstStyle/>
        <a:p>
          <a:r>
            <a:rPr lang="zh-CN" altLang="en-US" b="1" dirty="0" smtClean="0">
              <a:solidFill>
                <a:schemeClr val="tx1"/>
              </a:solidFill>
            </a:rPr>
            <a:t>药店</a:t>
          </a:r>
          <a:endParaRPr lang="zh-CN" altLang="en-US" b="1" dirty="0">
            <a:solidFill>
              <a:schemeClr val="tx1"/>
            </a:solidFill>
          </a:endParaRPr>
        </a:p>
      </dgm:t>
    </dgm:pt>
    <dgm:pt modelId="{4D27DA56-32F3-4737-9BB1-AB49DC398B8B}" type="parTrans" cxnId="{4FFCBFF4-A680-4419-9183-A2BFFB0385C0}">
      <dgm:prSet/>
      <dgm:spPr/>
      <dgm:t>
        <a:bodyPr/>
        <a:lstStyle/>
        <a:p>
          <a:endParaRPr lang="zh-CN" altLang="en-US"/>
        </a:p>
      </dgm:t>
    </dgm:pt>
    <dgm:pt modelId="{FAA975D4-AEFB-44EC-9E74-E74169FD36AF}" type="sibTrans" cxnId="{4FFCBFF4-A680-4419-9183-A2BFFB0385C0}">
      <dgm:prSet/>
      <dgm:spPr/>
      <dgm:t>
        <a:bodyPr/>
        <a:lstStyle/>
        <a:p>
          <a:endParaRPr lang="zh-CN" altLang="en-US"/>
        </a:p>
      </dgm:t>
    </dgm:pt>
    <dgm:pt modelId="{802229B8-ED16-431A-9519-4716C67B4B68}">
      <dgm:prSet phldrT="[文本]"/>
      <dgm:spPr>
        <a:solidFill>
          <a:schemeClr val="bg2">
            <a:lumMod val="50000"/>
          </a:schemeClr>
        </a:solidFill>
      </dgm:spPr>
      <dgm:t>
        <a:bodyPr/>
        <a:lstStyle/>
        <a:p>
          <a:r>
            <a:rPr lang="zh-CN" altLang="en-US" b="1" dirty="0" smtClean="0">
              <a:solidFill>
                <a:schemeClr val="tx1"/>
              </a:solidFill>
            </a:rPr>
            <a:t>商超</a:t>
          </a:r>
          <a:endParaRPr lang="zh-CN" altLang="en-US" b="1" dirty="0">
            <a:solidFill>
              <a:schemeClr val="tx1"/>
            </a:solidFill>
          </a:endParaRPr>
        </a:p>
      </dgm:t>
    </dgm:pt>
    <dgm:pt modelId="{670B42F2-1CF2-4812-9BA4-29C8F1D2EE8B}" type="parTrans" cxnId="{B199D672-00CC-441E-949B-13ABC5ADB152}">
      <dgm:prSet/>
      <dgm:spPr/>
      <dgm:t>
        <a:bodyPr/>
        <a:lstStyle/>
        <a:p>
          <a:endParaRPr lang="zh-CN" altLang="en-US"/>
        </a:p>
      </dgm:t>
    </dgm:pt>
    <dgm:pt modelId="{39FE4DFE-D72F-4081-BDAD-34DAF8286126}" type="sibTrans" cxnId="{B199D672-00CC-441E-949B-13ABC5ADB152}">
      <dgm:prSet/>
      <dgm:spPr/>
      <dgm:t>
        <a:bodyPr/>
        <a:lstStyle/>
        <a:p>
          <a:endParaRPr lang="zh-CN" altLang="en-US"/>
        </a:p>
      </dgm:t>
    </dgm:pt>
    <dgm:pt modelId="{D46A35C8-43C2-42CF-AC87-1A285F1F1F3C}">
      <dgm:prSet phldrT="[文本]"/>
      <dgm:spPr>
        <a:solidFill>
          <a:schemeClr val="bg2">
            <a:lumMod val="50000"/>
          </a:schemeClr>
        </a:solidFill>
      </dgm:spPr>
      <dgm:t>
        <a:bodyPr/>
        <a:lstStyle/>
        <a:p>
          <a:r>
            <a:rPr lang="zh-CN" altLang="en-US" b="1" dirty="0" smtClean="0">
              <a:solidFill>
                <a:schemeClr val="tx1"/>
              </a:solidFill>
            </a:rPr>
            <a:t>团购</a:t>
          </a:r>
          <a:endParaRPr lang="zh-CN" altLang="en-US" b="1" dirty="0">
            <a:solidFill>
              <a:schemeClr val="tx1"/>
            </a:solidFill>
          </a:endParaRPr>
        </a:p>
      </dgm:t>
    </dgm:pt>
    <dgm:pt modelId="{F590CA51-6D1B-43DB-8C99-1246F892FF65}" type="parTrans" cxnId="{A95474B3-C746-4F49-9E15-2A6276D639EC}">
      <dgm:prSet/>
      <dgm:spPr/>
      <dgm:t>
        <a:bodyPr/>
        <a:lstStyle/>
        <a:p>
          <a:endParaRPr lang="zh-CN" altLang="en-US"/>
        </a:p>
      </dgm:t>
    </dgm:pt>
    <dgm:pt modelId="{F3A2AF9D-6634-42CE-AADA-CA8A87EFF03D}" type="sibTrans" cxnId="{A95474B3-C746-4F49-9E15-2A6276D639EC}">
      <dgm:prSet/>
      <dgm:spPr/>
      <dgm:t>
        <a:bodyPr/>
        <a:lstStyle/>
        <a:p>
          <a:endParaRPr lang="zh-CN" altLang="en-US"/>
        </a:p>
      </dgm:t>
    </dgm:pt>
    <dgm:pt modelId="{553EE7C7-164A-4BA4-B69E-3958F45345D3}">
      <dgm:prSet/>
      <dgm:spPr>
        <a:solidFill>
          <a:schemeClr val="bg2">
            <a:lumMod val="50000"/>
          </a:schemeClr>
        </a:solidFill>
      </dgm:spPr>
      <dgm:t>
        <a:bodyPr/>
        <a:lstStyle/>
        <a:p>
          <a:r>
            <a:rPr lang="zh-CN" altLang="en-US" b="1" dirty="0" smtClean="0">
              <a:solidFill>
                <a:schemeClr val="tx1"/>
              </a:solidFill>
            </a:rPr>
            <a:t>电子商务</a:t>
          </a:r>
          <a:endParaRPr lang="zh-CN" altLang="en-US" b="1" dirty="0">
            <a:solidFill>
              <a:schemeClr val="tx1"/>
            </a:solidFill>
          </a:endParaRPr>
        </a:p>
      </dgm:t>
    </dgm:pt>
    <dgm:pt modelId="{FCBC3244-8155-46FA-BF6E-F66718F26B48}" type="parTrans" cxnId="{945DD5FD-35A5-4CE8-93CC-82CFBDBE5238}">
      <dgm:prSet/>
      <dgm:spPr/>
      <dgm:t>
        <a:bodyPr/>
        <a:lstStyle/>
        <a:p>
          <a:endParaRPr lang="zh-CN" altLang="en-US"/>
        </a:p>
      </dgm:t>
    </dgm:pt>
    <dgm:pt modelId="{413B0E13-38D7-4051-BB7E-CE12CD4C0168}" type="sibTrans" cxnId="{945DD5FD-35A5-4CE8-93CC-82CFBDBE5238}">
      <dgm:prSet/>
      <dgm:spPr/>
      <dgm:t>
        <a:bodyPr/>
        <a:lstStyle/>
        <a:p>
          <a:endParaRPr lang="zh-CN" altLang="en-US"/>
        </a:p>
      </dgm:t>
    </dgm:pt>
    <dgm:pt modelId="{06062E2D-97C2-4CC9-9C7F-B4EDBCA5059A}">
      <dgm:prSet/>
      <dgm:spPr>
        <a:solidFill>
          <a:schemeClr val="bg2">
            <a:lumMod val="50000"/>
          </a:schemeClr>
        </a:solidFill>
      </dgm:spPr>
      <dgm:t>
        <a:bodyPr/>
        <a:lstStyle/>
        <a:p>
          <a:r>
            <a:rPr lang="zh-CN" altLang="en-US" b="1" dirty="0" smtClean="0">
              <a:solidFill>
                <a:schemeClr val="tx1"/>
              </a:solidFill>
            </a:rPr>
            <a:t>美容店</a:t>
          </a:r>
          <a:endParaRPr lang="zh-CN" altLang="en-US" b="1" dirty="0">
            <a:solidFill>
              <a:schemeClr val="tx1"/>
            </a:solidFill>
          </a:endParaRPr>
        </a:p>
      </dgm:t>
    </dgm:pt>
    <dgm:pt modelId="{A935B079-8C72-4904-880D-EEA660F7CEF0}" type="parTrans" cxnId="{A324B80B-5BEC-4FD3-8933-6D8EC32327DC}">
      <dgm:prSet/>
      <dgm:spPr/>
      <dgm:t>
        <a:bodyPr/>
        <a:lstStyle/>
        <a:p>
          <a:endParaRPr lang="zh-CN" altLang="en-US"/>
        </a:p>
      </dgm:t>
    </dgm:pt>
    <dgm:pt modelId="{DD506EA5-963E-4FBD-831E-B27476DDD01B}" type="sibTrans" cxnId="{A324B80B-5BEC-4FD3-8933-6D8EC32327DC}">
      <dgm:prSet/>
      <dgm:spPr/>
      <dgm:t>
        <a:bodyPr/>
        <a:lstStyle/>
        <a:p>
          <a:endParaRPr lang="zh-CN" altLang="en-US"/>
        </a:p>
      </dgm:t>
    </dgm:pt>
    <dgm:pt modelId="{F12FB353-CF03-42D8-BF90-DEB8E261A818}">
      <dgm:prSet/>
      <dgm:spPr>
        <a:solidFill>
          <a:schemeClr val="bg2">
            <a:lumMod val="50000"/>
          </a:schemeClr>
        </a:solidFill>
      </dgm:spPr>
      <dgm:t>
        <a:bodyPr/>
        <a:lstStyle/>
        <a:p>
          <a:r>
            <a:rPr lang="zh-CN" altLang="en-US" b="1" dirty="0" smtClean="0">
              <a:solidFill>
                <a:schemeClr val="tx1"/>
              </a:solidFill>
            </a:rPr>
            <a:t>电视购物</a:t>
          </a:r>
          <a:endParaRPr lang="zh-CN" altLang="en-US" b="1" dirty="0">
            <a:solidFill>
              <a:schemeClr val="tx1"/>
            </a:solidFill>
          </a:endParaRPr>
        </a:p>
      </dgm:t>
    </dgm:pt>
    <dgm:pt modelId="{AE07A07F-DFFB-4223-86A4-64CBFFB22CE5}" type="parTrans" cxnId="{41255169-572B-4F65-A9B1-E27A7F99D76B}">
      <dgm:prSet/>
      <dgm:spPr/>
      <dgm:t>
        <a:bodyPr/>
        <a:lstStyle/>
        <a:p>
          <a:endParaRPr lang="zh-CN" altLang="en-US"/>
        </a:p>
      </dgm:t>
    </dgm:pt>
    <dgm:pt modelId="{AF364890-59CD-41CE-A196-724CBBF074B0}" type="sibTrans" cxnId="{41255169-572B-4F65-A9B1-E27A7F99D76B}">
      <dgm:prSet/>
      <dgm:spPr/>
      <dgm:t>
        <a:bodyPr/>
        <a:lstStyle/>
        <a:p>
          <a:endParaRPr lang="zh-CN" altLang="en-US"/>
        </a:p>
      </dgm:t>
    </dgm:pt>
    <dgm:pt modelId="{EF79499F-F0D3-4052-A47C-AA94B70AEDF0}">
      <dgm:prSet/>
      <dgm:spPr>
        <a:solidFill>
          <a:schemeClr val="bg2">
            <a:lumMod val="50000"/>
          </a:schemeClr>
        </a:solidFill>
      </dgm:spPr>
      <dgm:t>
        <a:bodyPr/>
        <a:lstStyle/>
        <a:p>
          <a:r>
            <a:rPr lang="zh-CN" altLang="en-US" b="1" dirty="0" smtClean="0">
              <a:solidFill>
                <a:schemeClr val="tx1"/>
              </a:solidFill>
            </a:rPr>
            <a:t>会议营销</a:t>
          </a:r>
          <a:endParaRPr lang="zh-CN" altLang="en-US" b="1" dirty="0">
            <a:solidFill>
              <a:schemeClr val="tx1"/>
            </a:solidFill>
          </a:endParaRPr>
        </a:p>
      </dgm:t>
    </dgm:pt>
    <dgm:pt modelId="{D45B429E-8327-4EBB-91C4-523D7255DDA7}" type="parTrans" cxnId="{28F311F0-1B99-477C-8236-9499695E62FA}">
      <dgm:prSet/>
      <dgm:spPr/>
      <dgm:t>
        <a:bodyPr/>
        <a:lstStyle/>
        <a:p>
          <a:endParaRPr lang="zh-CN" altLang="en-US"/>
        </a:p>
      </dgm:t>
    </dgm:pt>
    <dgm:pt modelId="{1A81E4DE-0E69-4D94-B354-0F3F230E41E5}" type="sibTrans" cxnId="{28F311F0-1B99-477C-8236-9499695E62FA}">
      <dgm:prSet/>
      <dgm:spPr/>
      <dgm:t>
        <a:bodyPr/>
        <a:lstStyle/>
        <a:p>
          <a:endParaRPr lang="zh-CN" altLang="en-US"/>
        </a:p>
      </dgm:t>
    </dgm:pt>
    <dgm:pt modelId="{DAFD9690-7CFB-4A31-9F8B-B67C763BA4E7}">
      <dgm:prSet/>
      <dgm:spPr>
        <a:solidFill>
          <a:schemeClr val="bg2">
            <a:lumMod val="50000"/>
          </a:schemeClr>
        </a:solidFill>
      </dgm:spPr>
      <dgm:t>
        <a:bodyPr/>
        <a:lstStyle/>
        <a:p>
          <a:r>
            <a:rPr lang="zh-CN" altLang="en-US" b="1" dirty="0" smtClean="0">
              <a:solidFill>
                <a:schemeClr val="tx1"/>
              </a:solidFill>
            </a:rPr>
            <a:t>旅游纪念</a:t>
          </a:r>
          <a:endParaRPr lang="zh-CN" altLang="en-US" b="1" dirty="0">
            <a:solidFill>
              <a:schemeClr val="tx1"/>
            </a:solidFill>
          </a:endParaRPr>
        </a:p>
      </dgm:t>
    </dgm:pt>
    <dgm:pt modelId="{C915EEDB-270B-4F6A-83B9-8DFEC466CD2C}" type="parTrans" cxnId="{03175542-DD50-4BE1-A0F9-3FBF5E7943C6}">
      <dgm:prSet/>
      <dgm:spPr/>
      <dgm:t>
        <a:bodyPr/>
        <a:lstStyle/>
        <a:p>
          <a:endParaRPr lang="zh-CN" altLang="en-US"/>
        </a:p>
      </dgm:t>
    </dgm:pt>
    <dgm:pt modelId="{E05C5B01-5CD6-4124-AD60-676C4413CEF4}" type="sibTrans" cxnId="{03175542-DD50-4BE1-A0F9-3FBF5E7943C6}">
      <dgm:prSet/>
      <dgm:spPr/>
      <dgm:t>
        <a:bodyPr/>
        <a:lstStyle/>
        <a:p>
          <a:endParaRPr lang="zh-CN" altLang="en-US"/>
        </a:p>
      </dgm:t>
    </dgm:pt>
    <dgm:pt modelId="{F9812072-0857-4458-9B23-91D57AB2759F}" type="pres">
      <dgm:prSet presAssocID="{32C353DC-0310-4DF4-B919-0A82DE025E55}" presName="Name0" presStyleCnt="0">
        <dgm:presLayoutVars>
          <dgm:dir/>
          <dgm:animLvl val="lvl"/>
          <dgm:resizeHandles val="exact"/>
        </dgm:presLayoutVars>
      </dgm:prSet>
      <dgm:spPr/>
      <dgm:t>
        <a:bodyPr/>
        <a:lstStyle/>
        <a:p>
          <a:endParaRPr lang="zh-CN" altLang="en-US"/>
        </a:p>
      </dgm:t>
    </dgm:pt>
    <dgm:pt modelId="{CAEDCAC5-0F9C-459C-B46A-62089E482C5A}" type="pres">
      <dgm:prSet presAssocID="{CF30B92B-4932-401E-8D18-EA58BFAE5E05}" presName="composite" presStyleCnt="0"/>
      <dgm:spPr/>
    </dgm:pt>
    <dgm:pt modelId="{58DD0B2B-64D5-45E8-91C5-49940E12CB63}" type="pres">
      <dgm:prSet presAssocID="{CF30B92B-4932-401E-8D18-EA58BFAE5E05}" presName="parTx" presStyleLbl="alignNode1" presStyleIdx="0" presStyleCnt="8">
        <dgm:presLayoutVars>
          <dgm:chMax val="0"/>
          <dgm:chPref val="0"/>
          <dgm:bulletEnabled val="1"/>
        </dgm:presLayoutVars>
      </dgm:prSet>
      <dgm:spPr/>
      <dgm:t>
        <a:bodyPr/>
        <a:lstStyle/>
        <a:p>
          <a:endParaRPr lang="zh-CN" altLang="en-US"/>
        </a:p>
      </dgm:t>
    </dgm:pt>
    <dgm:pt modelId="{A3CD9C09-2CBC-4D7C-8CD7-540BF22276FC}" type="pres">
      <dgm:prSet presAssocID="{CF30B92B-4932-401E-8D18-EA58BFAE5E05}" presName="desTx" presStyleLbl="alignAccFollowNode1" presStyleIdx="0" presStyleCnt="8">
        <dgm:presLayoutVars>
          <dgm:bulletEnabled val="1"/>
        </dgm:presLayoutVars>
      </dgm:prSet>
      <dgm:spPr>
        <a:solidFill>
          <a:schemeClr val="bg2">
            <a:lumMod val="90000"/>
            <a:alpha val="90000"/>
          </a:schemeClr>
        </a:solidFill>
      </dgm:spPr>
      <dgm:t>
        <a:bodyPr/>
        <a:lstStyle/>
        <a:p>
          <a:endParaRPr lang="zh-CN" altLang="en-US"/>
        </a:p>
      </dgm:t>
    </dgm:pt>
    <dgm:pt modelId="{46FBD599-37BD-4A3B-9578-000E8B8F203E}" type="pres">
      <dgm:prSet presAssocID="{FAA975D4-AEFB-44EC-9E74-E74169FD36AF}" presName="space" presStyleCnt="0"/>
      <dgm:spPr/>
    </dgm:pt>
    <dgm:pt modelId="{2EA5C556-1C32-4CBF-8B98-940107B76CA6}" type="pres">
      <dgm:prSet presAssocID="{802229B8-ED16-431A-9519-4716C67B4B68}" presName="composite" presStyleCnt="0"/>
      <dgm:spPr/>
    </dgm:pt>
    <dgm:pt modelId="{8C1831C1-B03D-46DA-BD40-ABBE9455ABF4}" type="pres">
      <dgm:prSet presAssocID="{802229B8-ED16-431A-9519-4716C67B4B68}" presName="parTx" presStyleLbl="alignNode1" presStyleIdx="1" presStyleCnt="8">
        <dgm:presLayoutVars>
          <dgm:chMax val="0"/>
          <dgm:chPref val="0"/>
          <dgm:bulletEnabled val="1"/>
        </dgm:presLayoutVars>
      </dgm:prSet>
      <dgm:spPr/>
      <dgm:t>
        <a:bodyPr/>
        <a:lstStyle/>
        <a:p>
          <a:endParaRPr lang="zh-CN" altLang="en-US"/>
        </a:p>
      </dgm:t>
    </dgm:pt>
    <dgm:pt modelId="{B3BF662B-32D1-4BC6-95E3-69C60DDE730C}" type="pres">
      <dgm:prSet presAssocID="{802229B8-ED16-431A-9519-4716C67B4B68}" presName="desTx" presStyleLbl="alignAccFollowNode1" presStyleIdx="1" presStyleCnt="8">
        <dgm:presLayoutVars>
          <dgm:bulletEnabled val="1"/>
        </dgm:presLayoutVars>
      </dgm:prSet>
      <dgm:spPr>
        <a:solidFill>
          <a:schemeClr val="bg2">
            <a:lumMod val="90000"/>
            <a:alpha val="90000"/>
          </a:schemeClr>
        </a:solidFill>
      </dgm:spPr>
      <dgm:t>
        <a:bodyPr/>
        <a:lstStyle/>
        <a:p>
          <a:endParaRPr lang="zh-CN" altLang="en-US"/>
        </a:p>
      </dgm:t>
    </dgm:pt>
    <dgm:pt modelId="{B9BB5BDD-B77C-4AD5-B9BB-107AAD403D6A}" type="pres">
      <dgm:prSet presAssocID="{39FE4DFE-D72F-4081-BDAD-34DAF8286126}" presName="space" presStyleCnt="0"/>
      <dgm:spPr/>
    </dgm:pt>
    <dgm:pt modelId="{06A49397-76A5-4567-9CD5-738C259F98DD}" type="pres">
      <dgm:prSet presAssocID="{D46A35C8-43C2-42CF-AC87-1A285F1F1F3C}" presName="composite" presStyleCnt="0"/>
      <dgm:spPr/>
    </dgm:pt>
    <dgm:pt modelId="{2C8D8776-7EBF-4D74-8DFF-F543BEDA4265}" type="pres">
      <dgm:prSet presAssocID="{D46A35C8-43C2-42CF-AC87-1A285F1F1F3C}" presName="parTx" presStyleLbl="alignNode1" presStyleIdx="2" presStyleCnt="8">
        <dgm:presLayoutVars>
          <dgm:chMax val="0"/>
          <dgm:chPref val="0"/>
          <dgm:bulletEnabled val="1"/>
        </dgm:presLayoutVars>
      </dgm:prSet>
      <dgm:spPr/>
      <dgm:t>
        <a:bodyPr/>
        <a:lstStyle/>
        <a:p>
          <a:endParaRPr lang="zh-CN" altLang="en-US"/>
        </a:p>
      </dgm:t>
    </dgm:pt>
    <dgm:pt modelId="{E57515E2-43EA-4E62-A4C1-DE5F2DF7CD24}" type="pres">
      <dgm:prSet presAssocID="{D46A35C8-43C2-42CF-AC87-1A285F1F1F3C}" presName="desTx" presStyleLbl="alignAccFollowNode1" presStyleIdx="2" presStyleCnt="8">
        <dgm:presLayoutVars>
          <dgm:bulletEnabled val="1"/>
        </dgm:presLayoutVars>
      </dgm:prSet>
      <dgm:spPr>
        <a:solidFill>
          <a:schemeClr val="bg2">
            <a:lumMod val="90000"/>
            <a:alpha val="90000"/>
          </a:schemeClr>
        </a:solidFill>
      </dgm:spPr>
      <dgm:t>
        <a:bodyPr/>
        <a:lstStyle/>
        <a:p>
          <a:endParaRPr lang="zh-CN" altLang="en-US"/>
        </a:p>
      </dgm:t>
    </dgm:pt>
    <dgm:pt modelId="{88CA8E09-9EE6-4DAF-9DE3-0D7F751D6206}" type="pres">
      <dgm:prSet presAssocID="{F3A2AF9D-6634-42CE-AADA-CA8A87EFF03D}" presName="space" presStyleCnt="0"/>
      <dgm:spPr/>
    </dgm:pt>
    <dgm:pt modelId="{D46EF591-80C2-4480-BCA0-B1BB559B23C1}" type="pres">
      <dgm:prSet presAssocID="{553EE7C7-164A-4BA4-B69E-3958F45345D3}" presName="composite" presStyleCnt="0"/>
      <dgm:spPr/>
    </dgm:pt>
    <dgm:pt modelId="{7B5A516F-4CF1-4E1C-AC54-70A18D70868E}" type="pres">
      <dgm:prSet presAssocID="{553EE7C7-164A-4BA4-B69E-3958F45345D3}" presName="parTx" presStyleLbl="alignNode1" presStyleIdx="3" presStyleCnt="8">
        <dgm:presLayoutVars>
          <dgm:chMax val="0"/>
          <dgm:chPref val="0"/>
          <dgm:bulletEnabled val="1"/>
        </dgm:presLayoutVars>
      </dgm:prSet>
      <dgm:spPr/>
      <dgm:t>
        <a:bodyPr/>
        <a:lstStyle/>
        <a:p>
          <a:endParaRPr lang="zh-CN" altLang="en-US"/>
        </a:p>
      </dgm:t>
    </dgm:pt>
    <dgm:pt modelId="{6DE8D24F-E1A2-4C49-A6AD-AD03C3ADCB05}" type="pres">
      <dgm:prSet presAssocID="{553EE7C7-164A-4BA4-B69E-3958F45345D3}" presName="desTx" presStyleLbl="alignAccFollowNode1" presStyleIdx="3" presStyleCnt="8">
        <dgm:presLayoutVars>
          <dgm:bulletEnabled val="1"/>
        </dgm:presLayoutVars>
      </dgm:prSet>
      <dgm:spPr>
        <a:solidFill>
          <a:schemeClr val="bg2">
            <a:lumMod val="90000"/>
            <a:alpha val="90000"/>
          </a:schemeClr>
        </a:solidFill>
      </dgm:spPr>
      <dgm:t>
        <a:bodyPr/>
        <a:lstStyle/>
        <a:p>
          <a:endParaRPr lang="zh-CN" altLang="en-US"/>
        </a:p>
      </dgm:t>
    </dgm:pt>
    <dgm:pt modelId="{2D674250-B23E-4D35-BE48-A2CC4578F7CB}" type="pres">
      <dgm:prSet presAssocID="{413B0E13-38D7-4051-BB7E-CE12CD4C0168}" presName="space" presStyleCnt="0"/>
      <dgm:spPr/>
    </dgm:pt>
    <dgm:pt modelId="{829278A1-4300-4274-948E-ACAC7115B877}" type="pres">
      <dgm:prSet presAssocID="{06062E2D-97C2-4CC9-9C7F-B4EDBCA5059A}" presName="composite" presStyleCnt="0"/>
      <dgm:spPr/>
    </dgm:pt>
    <dgm:pt modelId="{CD0B39E4-768C-4EF7-AE53-53B7442C85BC}" type="pres">
      <dgm:prSet presAssocID="{06062E2D-97C2-4CC9-9C7F-B4EDBCA5059A}" presName="parTx" presStyleLbl="alignNode1" presStyleIdx="4" presStyleCnt="8">
        <dgm:presLayoutVars>
          <dgm:chMax val="0"/>
          <dgm:chPref val="0"/>
          <dgm:bulletEnabled val="1"/>
        </dgm:presLayoutVars>
      </dgm:prSet>
      <dgm:spPr/>
      <dgm:t>
        <a:bodyPr/>
        <a:lstStyle/>
        <a:p>
          <a:endParaRPr lang="zh-CN" altLang="en-US"/>
        </a:p>
      </dgm:t>
    </dgm:pt>
    <dgm:pt modelId="{085EE21F-38B2-4CD8-946A-BDF64D553F14}" type="pres">
      <dgm:prSet presAssocID="{06062E2D-97C2-4CC9-9C7F-B4EDBCA5059A}" presName="desTx" presStyleLbl="alignAccFollowNode1" presStyleIdx="4" presStyleCnt="8">
        <dgm:presLayoutVars>
          <dgm:bulletEnabled val="1"/>
        </dgm:presLayoutVars>
      </dgm:prSet>
      <dgm:spPr>
        <a:solidFill>
          <a:schemeClr val="bg2">
            <a:lumMod val="90000"/>
            <a:alpha val="90000"/>
          </a:schemeClr>
        </a:solidFill>
      </dgm:spPr>
      <dgm:t>
        <a:bodyPr/>
        <a:lstStyle/>
        <a:p>
          <a:endParaRPr lang="zh-CN" altLang="en-US"/>
        </a:p>
      </dgm:t>
    </dgm:pt>
    <dgm:pt modelId="{417A5176-8A04-42A7-A487-685724489ACE}" type="pres">
      <dgm:prSet presAssocID="{DD506EA5-963E-4FBD-831E-B27476DDD01B}" presName="space" presStyleCnt="0"/>
      <dgm:spPr/>
    </dgm:pt>
    <dgm:pt modelId="{2D17097F-2C8B-4F90-A6FA-F0AB95A955EF}" type="pres">
      <dgm:prSet presAssocID="{F12FB353-CF03-42D8-BF90-DEB8E261A818}" presName="composite" presStyleCnt="0"/>
      <dgm:spPr/>
    </dgm:pt>
    <dgm:pt modelId="{C0EE6456-A21E-46D6-8BB8-84C1202F867B}" type="pres">
      <dgm:prSet presAssocID="{F12FB353-CF03-42D8-BF90-DEB8E261A818}" presName="parTx" presStyleLbl="alignNode1" presStyleIdx="5" presStyleCnt="8">
        <dgm:presLayoutVars>
          <dgm:chMax val="0"/>
          <dgm:chPref val="0"/>
          <dgm:bulletEnabled val="1"/>
        </dgm:presLayoutVars>
      </dgm:prSet>
      <dgm:spPr/>
      <dgm:t>
        <a:bodyPr/>
        <a:lstStyle/>
        <a:p>
          <a:endParaRPr lang="zh-CN" altLang="en-US"/>
        </a:p>
      </dgm:t>
    </dgm:pt>
    <dgm:pt modelId="{FD4A6901-E0DD-479C-9503-5FF8FA2C4962}" type="pres">
      <dgm:prSet presAssocID="{F12FB353-CF03-42D8-BF90-DEB8E261A818}" presName="desTx" presStyleLbl="alignAccFollowNode1" presStyleIdx="5" presStyleCnt="8">
        <dgm:presLayoutVars>
          <dgm:bulletEnabled val="1"/>
        </dgm:presLayoutVars>
      </dgm:prSet>
      <dgm:spPr>
        <a:solidFill>
          <a:schemeClr val="bg2">
            <a:lumMod val="90000"/>
            <a:alpha val="90000"/>
          </a:schemeClr>
        </a:solidFill>
      </dgm:spPr>
      <dgm:t>
        <a:bodyPr/>
        <a:lstStyle/>
        <a:p>
          <a:endParaRPr lang="zh-CN" altLang="en-US"/>
        </a:p>
      </dgm:t>
    </dgm:pt>
    <dgm:pt modelId="{B6E07881-8AF0-4132-9187-5BF672B077D8}" type="pres">
      <dgm:prSet presAssocID="{AF364890-59CD-41CE-A196-724CBBF074B0}" presName="space" presStyleCnt="0"/>
      <dgm:spPr/>
    </dgm:pt>
    <dgm:pt modelId="{D06810F8-AF7D-4E78-A59D-79D9D902599E}" type="pres">
      <dgm:prSet presAssocID="{EF79499F-F0D3-4052-A47C-AA94B70AEDF0}" presName="composite" presStyleCnt="0"/>
      <dgm:spPr/>
    </dgm:pt>
    <dgm:pt modelId="{A5DE34A0-E5DF-4BAC-A629-A06C661E88A0}" type="pres">
      <dgm:prSet presAssocID="{EF79499F-F0D3-4052-A47C-AA94B70AEDF0}" presName="parTx" presStyleLbl="alignNode1" presStyleIdx="6" presStyleCnt="8">
        <dgm:presLayoutVars>
          <dgm:chMax val="0"/>
          <dgm:chPref val="0"/>
          <dgm:bulletEnabled val="1"/>
        </dgm:presLayoutVars>
      </dgm:prSet>
      <dgm:spPr/>
      <dgm:t>
        <a:bodyPr/>
        <a:lstStyle/>
        <a:p>
          <a:endParaRPr lang="zh-CN" altLang="en-US"/>
        </a:p>
      </dgm:t>
    </dgm:pt>
    <dgm:pt modelId="{15BC4410-2E6C-47ED-8405-0D7F2E73958A}" type="pres">
      <dgm:prSet presAssocID="{EF79499F-F0D3-4052-A47C-AA94B70AEDF0}" presName="desTx" presStyleLbl="alignAccFollowNode1" presStyleIdx="6" presStyleCnt="8">
        <dgm:presLayoutVars>
          <dgm:bulletEnabled val="1"/>
        </dgm:presLayoutVars>
      </dgm:prSet>
      <dgm:spPr>
        <a:solidFill>
          <a:schemeClr val="bg2">
            <a:lumMod val="90000"/>
            <a:alpha val="90000"/>
          </a:schemeClr>
        </a:solidFill>
      </dgm:spPr>
      <dgm:t>
        <a:bodyPr/>
        <a:lstStyle/>
        <a:p>
          <a:endParaRPr lang="zh-CN" altLang="en-US"/>
        </a:p>
      </dgm:t>
    </dgm:pt>
    <dgm:pt modelId="{71F9504A-0731-4E88-A2B8-D5C0B45F9762}" type="pres">
      <dgm:prSet presAssocID="{1A81E4DE-0E69-4D94-B354-0F3F230E41E5}" presName="space" presStyleCnt="0"/>
      <dgm:spPr/>
    </dgm:pt>
    <dgm:pt modelId="{9B986221-3362-452A-9676-A844A7F256F1}" type="pres">
      <dgm:prSet presAssocID="{DAFD9690-7CFB-4A31-9F8B-B67C763BA4E7}" presName="composite" presStyleCnt="0"/>
      <dgm:spPr/>
    </dgm:pt>
    <dgm:pt modelId="{F245521C-584D-4632-B18F-22FF6D8ABE08}" type="pres">
      <dgm:prSet presAssocID="{DAFD9690-7CFB-4A31-9F8B-B67C763BA4E7}" presName="parTx" presStyleLbl="alignNode1" presStyleIdx="7" presStyleCnt="8">
        <dgm:presLayoutVars>
          <dgm:chMax val="0"/>
          <dgm:chPref val="0"/>
          <dgm:bulletEnabled val="1"/>
        </dgm:presLayoutVars>
      </dgm:prSet>
      <dgm:spPr/>
      <dgm:t>
        <a:bodyPr/>
        <a:lstStyle/>
        <a:p>
          <a:endParaRPr lang="zh-CN" altLang="en-US"/>
        </a:p>
      </dgm:t>
    </dgm:pt>
    <dgm:pt modelId="{824BAF44-ADEE-4C7F-B1EB-7D6E2FFF6C7A}" type="pres">
      <dgm:prSet presAssocID="{DAFD9690-7CFB-4A31-9F8B-B67C763BA4E7}" presName="desTx" presStyleLbl="alignAccFollowNode1" presStyleIdx="7" presStyleCnt="8">
        <dgm:presLayoutVars>
          <dgm:bulletEnabled val="1"/>
        </dgm:presLayoutVars>
      </dgm:prSet>
      <dgm:spPr>
        <a:solidFill>
          <a:schemeClr val="bg2">
            <a:lumMod val="90000"/>
            <a:alpha val="90000"/>
          </a:schemeClr>
        </a:solidFill>
      </dgm:spPr>
      <dgm:t>
        <a:bodyPr/>
        <a:lstStyle/>
        <a:p>
          <a:endParaRPr lang="zh-CN" altLang="en-US"/>
        </a:p>
      </dgm:t>
    </dgm:pt>
  </dgm:ptLst>
  <dgm:cxnLst>
    <dgm:cxn modelId="{28F311F0-1B99-477C-8236-9499695E62FA}" srcId="{32C353DC-0310-4DF4-B919-0A82DE025E55}" destId="{EF79499F-F0D3-4052-A47C-AA94B70AEDF0}" srcOrd="6" destOrd="0" parTransId="{D45B429E-8327-4EBB-91C4-523D7255DDA7}" sibTransId="{1A81E4DE-0E69-4D94-B354-0F3F230E41E5}"/>
    <dgm:cxn modelId="{A95474B3-C746-4F49-9E15-2A6276D639EC}" srcId="{32C353DC-0310-4DF4-B919-0A82DE025E55}" destId="{D46A35C8-43C2-42CF-AC87-1A285F1F1F3C}" srcOrd="2" destOrd="0" parTransId="{F590CA51-6D1B-43DB-8C99-1246F892FF65}" sibTransId="{F3A2AF9D-6634-42CE-AADA-CA8A87EFF03D}"/>
    <dgm:cxn modelId="{5CE646CD-6C9A-4EEC-931B-624C87E22D6A}" type="presOf" srcId="{F12FB353-CF03-42D8-BF90-DEB8E261A818}" destId="{C0EE6456-A21E-46D6-8BB8-84C1202F867B}" srcOrd="0" destOrd="0" presId="urn:microsoft.com/office/officeart/2005/8/layout/hList1"/>
    <dgm:cxn modelId="{4FFCBFF4-A680-4419-9183-A2BFFB0385C0}" srcId="{32C353DC-0310-4DF4-B919-0A82DE025E55}" destId="{CF30B92B-4932-401E-8D18-EA58BFAE5E05}" srcOrd="0" destOrd="0" parTransId="{4D27DA56-32F3-4737-9BB1-AB49DC398B8B}" sibTransId="{FAA975D4-AEFB-44EC-9E74-E74169FD36AF}"/>
    <dgm:cxn modelId="{15AB1CB0-64FE-4A1E-AA22-7DA5FA28D5F6}" type="presOf" srcId="{DAFD9690-7CFB-4A31-9F8B-B67C763BA4E7}" destId="{F245521C-584D-4632-B18F-22FF6D8ABE08}" srcOrd="0" destOrd="0" presId="urn:microsoft.com/office/officeart/2005/8/layout/hList1"/>
    <dgm:cxn modelId="{4CAEB6A7-B6E3-43E5-B26E-6A36D5D199B6}" type="presOf" srcId="{EF79499F-F0D3-4052-A47C-AA94B70AEDF0}" destId="{A5DE34A0-E5DF-4BAC-A629-A06C661E88A0}" srcOrd="0" destOrd="0" presId="urn:microsoft.com/office/officeart/2005/8/layout/hList1"/>
    <dgm:cxn modelId="{54C8091C-3D9F-48BC-9427-5ECCB80FB3E3}" type="presOf" srcId="{32C353DC-0310-4DF4-B919-0A82DE025E55}" destId="{F9812072-0857-4458-9B23-91D57AB2759F}" srcOrd="0" destOrd="0" presId="urn:microsoft.com/office/officeart/2005/8/layout/hList1"/>
    <dgm:cxn modelId="{A324B80B-5BEC-4FD3-8933-6D8EC32327DC}" srcId="{32C353DC-0310-4DF4-B919-0A82DE025E55}" destId="{06062E2D-97C2-4CC9-9C7F-B4EDBCA5059A}" srcOrd="4" destOrd="0" parTransId="{A935B079-8C72-4904-880D-EEA660F7CEF0}" sibTransId="{DD506EA5-963E-4FBD-831E-B27476DDD01B}"/>
    <dgm:cxn modelId="{1324A18E-055E-4057-B186-D6E287CF4889}" type="presOf" srcId="{553EE7C7-164A-4BA4-B69E-3958F45345D3}" destId="{7B5A516F-4CF1-4E1C-AC54-70A18D70868E}" srcOrd="0" destOrd="0" presId="urn:microsoft.com/office/officeart/2005/8/layout/hList1"/>
    <dgm:cxn modelId="{EAA6E16D-C07F-453F-9970-A3CEADBCE1A7}" type="presOf" srcId="{D46A35C8-43C2-42CF-AC87-1A285F1F1F3C}" destId="{2C8D8776-7EBF-4D74-8DFF-F543BEDA4265}" srcOrd="0" destOrd="0" presId="urn:microsoft.com/office/officeart/2005/8/layout/hList1"/>
    <dgm:cxn modelId="{10779657-F5AC-443F-922F-D9258EB50891}" type="presOf" srcId="{CF30B92B-4932-401E-8D18-EA58BFAE5E05}" destId="{58DD0B2B-64D5-45E8-91C5-49940E12CB63}" srcOrd="0" destOrd="0" presId="urn:microsoft.com/office/officeart/2005/8/layout/hList1"/>
    <dgm:cxn modelId="{BC445371-74CB-48A2-82F2-99629A273D2D}" type="presOf" srcId="{06062E2D-97C2-4CC9-9C7F-B4EDBCA5059A}" destId="{CD0B39E4-768C-4EF7-AE53-53B7442C85BC}" srcOrd="0" destOrd="0" presId="urn:microsoft.com/office/officeart/2005/8/layout/hList1"/>
    <dgm:cxn modelId="{03175542-DD50-4BE1-A0F9-3FBF5E7943C6}" srcId="{32C353DC-0310-4DF4-B919-0A82DE025E55}" destId="{DAFD9690-7CFB-4A31-9F8B-B67C763BA4E7}" srcOrd="7" destOrd="0" parTransId="{C915EEDB-270B-4F6A-83B9-8DFEC466CD2C}" sibTransId="{E05C5B01-5CD6-4124-AD60-676C4413CEF4}"/>
    <dgm:cxn modelId="{41255169-572B-4F65-A9B1-E27A7F99D76B}" srcId="{32C353DC-0310-4DF4-B919-0A82DE025E55}" destId="{F12FB353-CF03-42D8-BF90-DEB8E261A818}" srcOrd="5" destOrd="0" parTransId="{AE07A07F-DFFB-4223-86A4-64CBFFB22CE5}" sibTransId="{AF364890-59CD-41CE-A196-724CBBF074B0}"/>
    <dgm:cxn modelId="{B199D672-00CC-441E-949B-13ABC5ADB152}" srcId="{32C353DC-0310-4DF4-B919-0A82DE025E55}" destId="{802229B8-ED16-431A-9519-4716C67B4B68}" srcOrd="1" destOrd="0" parTransId="{670B42F2-1CF2-4812-9BA4-29C8F1D2EE8B}" sibTransId="{39FE4DFE-D72F-4081-BDAD-34DAF8286126}"/>
    <dgm:cxn modelId="{945DD5FD-35A5-4CE8-93CC-82CFBDBE5238}" srcId="{32C353DC-0310-4DF4-B919-0A82DE025E55}" destId="{553EE7C7-164A-4BA4-B69E-3958F45345D3}" srcOrd="3" destOrd="0" parTransId="{FCBC3244-8155-46FA-BF6E-F66718F26B48}" sibTransId="{413B0E13-38D7-4051-BB7E-CE12CD4C0168}"/>
    <dgm:cxn modelId="{E9893DBC-92AE-4F00-B740-B216EEA46278}" type="presOf" srcId="{802229B8-ED16-431A-9519-4716C67B4B68}" destId="{8C1831C1-B03D-46DA-BD40-ABBE9455ABF4}" srcOrd="0" destOrd="0" presId="urn:microsoft.com/office/officeart/2005/8/layout/hList1"/>
    <dgm:cxn modelId="{45AA8B26-E604-48B9-9456-90A0C67FC390}" type="presParOf" srcId="{F9812072-0857-4458-9B23-91D57AB2759F}" destId="{CAEDCAC5-0F9C-459C-B46A-62089E482C5A}" srcOrd="0" destOrd="0" presId="urn:microsoft.com/office/officeart/2005/8/layout/hList1"/>
    <dgm:cxn modelId="{9B3A474D-B5CC-48B5-9858-23161157CF68}" type="presParOf" srcId="{CAEDCAC5-0F9C-459C-B46A-62089E482C5A}" destId="{58DD0B2B-64D5-45E8-91C5-49940E12CB63}" srcOrd="0" destOrd="0" presId="urn:microsoft.com/office/officeart/2005/8/layout/hList1"/>
    <dgm:cxn modelId="{BA061094-5B48-4356-91BA-2383E788FAFE}" type="presParOf" srcId="{CAEDCAC5-0F9C-459C-B46A-62089E482C5A}" destId="{A3CD9C09-2CBC-4D7C-8CD7-540BF22276FC}" srcOrd="1" destOrd="0" presId="urn:microsoft.com/office/officeart/2005/8/layout/hList1"/>
    <dgm:cxn modelId="{EDC89E1F-1115-4839-9D7D-469EF493C2BC}" type="presParOf" srcId="{F9812072-0857-4458-9B23-91D57AB2759F}" destId="{46FBD599-37BD-4A3B-9578-000E8B8F203E}" srcOrd="1" destOrd="0" presId="urn:microsoft.com/office/officeart/2005/8/layout/hList1"/>
    <dgm:cxn modelId="{F56E5A73-5117-4D1E-BFF1-6A2211197598}" type="presParOf" srcId="{F9812072-0857-4458-9B23-91D57AB2759F}" destId="{2EA5C556-1C32-4CBF-8B98-940107B76CA6}" srcOrd="2" destOrd="0" presId="urn:microsoft.com/office/officeart/2005/8/layout/hList1"/>
    <dgm:cxn modelId="{CDC4136B-930D-4E8A-B706-AF0266241FAD}" type="presParOf" srcId="{2EA5C556-1C32-4CBF-8B98-940107B76CA6}" destId="{8C1831C1-B03D-46DA-BD40-ABBE9455ABF4}" srcOrd="0" destOrd="0" presId="urn:microsoft.com/office/officeart/2005/8/layout/hList1"/>
    <dgm:cxn modelId="{DE43E41A-8F11-43EB-A003-42805F1122A7}" type="presParOf" srcId="{2EA5C556-1C32-4CBF-8B98-940107B76CA6}" destId="{B3BF662B-32D1-4BC6-95E3-69C60DDE730C}" srcOrd="1" destOrd="0" presId="urn:microsoft.com/office/officeart/2005/8/layout/hList1"/>
    <dgm:cxn modelId="{6B7EA68B-8349-4965-90D1-C08BA56F183E}" type="presParOf" srcId="{F9812072-0857-4458-9B23-91D57AB2759F}" destId="{B9BB5BDD-B77C-4AD5-B9BB-107AAD403D6A}" srcOrd="3" destOrd="0" presId="urn:microsoft.com/office/officeart/2005/8/layout/hList1"/>
    <dgm:cxn modelId="{7CC52D7B-3406-427F-965C-60FFE0C43470}" type="presParOf" srcId="{F9812072-0857-4458-9B23-91D57AB2759F}" destId="{06A49397-76A5-4567-9CD5-738C259F98DD}" srcOrd="4" destOrd="0" presId="urn:microsoft.com/office/officeart/2005/8/layout/hList1"/>
    <dgm:cxn modelId="{FA5FC085-3044-4C93-87D3-A689DA44115C}" type="presParOf" srcId="{06A49397-76A5-4567-9CD5-738C259F98DD}" destId="{2C8D8776-7EBF-4D74-8DFF-F543BEDA4265}" srcOrd="0" destOrd="0" presId="urn:microsoft.com/office/officeart/2005/8/layout/hList1"/>
    <dgm:cxn modelId="{AF70C8BF-3720-4BA9-89F1-7B73E4D26D73}" type="presParOf" srcId="{06A49397-76A5-4567-9CD5-738C259F98DD}" destId="{E57515E2-43EA-4E62-A4C1-DE5F2DF7CD24}" srcOrd="1" destOrd="0" presId="urn:microsoft.com/office/officeart/2005/8/layout/hList1"/>
    <dgm:cxn modelId="{562EF8CA-7661-491B-864B-B1315325E277}" type="presParOf" srcId="{F9812072-0857-4458-9B23-91D57AB2759F}" destId="{88CA8E09-9EE6-4DAF-9DE3-0D7F751D6206}" srcOrd="5" destOrd="0" presId="urn:microsoft.com/office/officeart/2005/8/layout/hList1"/>
    <dgm:cxn modelId="{F7030999-A8F6-4E97-85E8-5C6A5FAFFC7E}" type="presParOf" srcId="{F9812072-0857-4458-9B23-91D57AB2759F}" destId="{D46EF591-80C2-4480-BCA0-B1BB559B23C1}" srcOrd="6" destOrd="0" presId="urn:microsoft.com/office/officeart/2005/8/layout/hList1"/>
    <dgm:cxn modelId="{F6CFDA21-FC90-4FF6-A22D-A82EBA9DB7DA}" type="presParOf" srcId="{D46EF591-80C2-4480-BCA0-B1BB559B23C1}" destId="{7B5A516F-4CF1-4E1C-AC54-70A18D70868E}" srcOrd="0" destOrd="0" presId="urn:microsoft.com/office/officeart/2005/8/layout/hList1"/>
    <dgm:cxn modelId="{D102FF2B-4438-4A34-B65A-3115395387AC}" type="presParOf" srcId="{D46EF591-80C2-4480-BCA0-B1BB559B23C1}" destId="{6DE8D24F-E1A2-4C49-A6AD-AD03C3ADCB05}" srcOrd="1" destOrd="0" presId="urn:microsoft.com/office/officeart/2005/8/layout/hList1"/>
    <dgm:cxn modelId="{740F504A-FBA9-49AB-B759-ED30274F76BD}" type="presParOf" srcId="{F9812072-0857-4458-9B23-91D57AB2759F}" destId="{2D674250-B23E-4D35-BE48-A2CC4578F7CB}" srcOrd="7" destOrd="0" presId="urn:microsoft.com/office/officeart/2005/8/layout/hList1"/>
    <dgm:cxn modelId="{7D9B7808-64D0-44CC-B246-795E61771ADD}" type="presParOf" srcId="{F9812072-0857-4458-9B23-91D57AB2759F}" destId="{829278A1-4300-4274-948E-ACAC7115B877}" srcOrd="8" destOrd="0" presId="urn:microsoft.com/office/officeart/2005/8/layout/hList1"/>
    <dgm:cxn modelId="{1D3CF131-A7D2-47CD-B32C-73E02773FB3D}" type="presParOf" srcId="{829278A1-4300-4274-948E-ACAC7115B877}" destId="{CD0B39E4-768C-4EF7-AE53-53B7442C85BC}" srcOrd="0" destOrd="0" presId="urn:microsoft.com/office/officeart/2005/8/layout/hList1"/>
    <dgm:cxn modelId="{E56F4BD1-F780-446F-B404-AB722A97560F}" type="presParOf" srcId="{829278A1-4300-4274-948E-ACAC7115B877}" destId="{085EE21F-38B2-4CD8-946A-BDF64D553F14}" srcOrd="1" destOrd="0" presId="urn:microsoft.com/office/officeart/2005/8/layout/hList1"/>
    <dgm:cxn modelId="{6F9FAF28-BFC9-481C-9EC6-6A17DB2A55C0}" type="presParOf" srcId="{F9812072-0857-4458-9B23-91D57AB2759F}" destId="{417A5176-8A04-42A7-A487-685724489ACE}" srcOrd="9" destOrd="0" presId="urn:microsoft.com/office/officeart/2005/8/layout/hList1"/>
    <dgm:cxn modelId="{5A61F780-C424-4A41-8DA8-E5A389BEB69E}" type="presParOf" srcId="{F9812072-0857-4458-9B23-91D57AB2759F}" destId="{2D17097F-2C8B-4F90-A6FA-F0AB95A955EF}" srcOrd="10" destOrd="0" presId="urn:microsoft.com/office/officeart/2005/8/layout/hList1"/>
    <dgm:cxn modelId="{E10D546A-3138-4C93-A716-3E7EC1F9D9B3}" type="presParOf" srcId="{2D17097F-2C8B-4F90-A6FA-F0AB95A955EF}" destId="{C0EE6456-A21E-46D6-8BB8-84C1202F867B}" srcOrd="0" destOrd="0" presId="urn:microsoft.com/office/officeart/2005/8/layout/hList1"/>
    <dgm:cxn modelId="{5C4282EF-65D2-4CF7-BFAD-9977261E3BCF}" type="presParOf" srcId="{2D17097F-2C8B-4F90-A6FA-F0AB95A955EF}" destId="{FD4A6901-E0DD-479C-9503-5FF8FA2C4962}" srcOrd="1" destOrd="0" presId="urn:microsoft.com/office/officeart/2005/8/layout/hList1"/>
    <dgm:cxn modelId="{9C00F320-A828-429A-9337-6C051195BB5D}" type="presParOf" srcId="{F9812072-0857-4458-9B23-91D57AB2759F}" destId="{B6E07881-8AF0-4132-9187-5BF672B077D8}" srcOrd="11" destOrd="0" presId="urn:microsoft.com/office/officeart/2005/8/layout/hList1"/>
    <dgm:cxn modelId="{A58A68DF-2A11-41C0-8022-93BEFED085E1}" type="presParOf" srcId="{F9812072-0857-4458-9B23-91D57AB2759F}" destId="{D06810F8-AF7D-4E78-A59D-79D9D902599E}" srcOrd="12" destOrd="0" presId="urn:microsoft.com/office/officeart/2005/8/layout/hList1"/>
    <dgm:cxn modelId="{56ADB2F6-A5EB-4581-B0EB-2B4023F8D7F0}" type="presParOf" srcId="{D06810F8-AF7D-4E78-A59D-79D9D902599E}" destId="{A5DE34A0-E5DF-4BAC-A629-A06C661E88A0}" srcOrd="0" destOrd="0" presId="urn:microsoft.com/office/officeart/2005/8/layout/hList1"/>
    <dgm:cxn modelId="{9228682A-EF4D-4A66-8718-27B64F0AA6DE}" type="presParOf" srcId="{D06810F8-AF7D-4E78-A59D-79D9D902599E}" destId="{15BC4410-2E6C-47ED-8405-0D7F2E73958A}" srcOrd="1" destOrd="0" presId="urn:microsoft.com/office/officeart/2005/8/layout/hList1"/>
    <dgm:cxn modelId="{B5C8241B-70F2-43E4-AB85-B3A70EECC5AC}" type="presParOf" srcId="{F9812072-0857-4458-9B23-91D57AB2759F}" destId="{71F9504A-0731-4E88-A2B8-D5C0B45F9762}" srcOrd="13" destOrd="0" presId="urn:microsoft.com/office/officeart/2005/8/layout/hList1"/>
    <dgm:cxn modelId="{2E20804F-C4ED-411A-97AA-163CC475FFE9}" type="presParOf" srcId="{F9812072-0857-4458-9B23-91D57AB2759F}" destId="{9B986221-3362-452A-9676-A844A7F256F1}" srcOrd="14" destOrd="0" presId="urn:microsoft.com/office/officeart/2005/8/layout/hList1"/>
    <dgm:cxn modelId="{9259FA44-3E67-4102-9FDA-8AA4AE7B9D0E}" type="presParOf" srcId="{9B986221-3362-452A-9676-A844A7F256F1}" destId="{F245521C-584D-4632-B18F-22FF6D8ABE08}" srcOrd="0" destOrd="0" presId="urn:microsoft.com/office/officeart/2005/8/layout/hList1"/>
    <dgm:cxn modelId="{D114B328-CB84-45A6-BE25-955264D6EB3B}" type="presParOf" srcId="{9B986221-3362-452A-9676-A844A7F256F1}" destId="{824BAF44-ADEE-4C7F-B1EB-7D6E2FFF6C7A}" srcOrd="1" destOrd="0" presId="urn:microsoft.com/office/officeart/2005/8/layout/hList1"/>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D5F2B358-A5D6-4011-8B1C-2E3A77BE188A}" type="doc">
      <dgm:prSet loTypeId="urn:microsoft.com/office/officeart/2005/8/layout/hList1" loCatId="list" qsTypeId="urn:microsoft.com/office/officeart/2005/8/quickstyle/simple1#8" qsCatId="simple" csTypeId="urn:microsoft.com/office/officeart/2005/8/colors/accent1_2#8" csCatId="accent1" phldr="1"/>
      <dgm:spPr/>
      <dgm:t>
        <a:bodyPr/>
        <a:lstStyle/>
        <a:p>
          <a:endParaRPr lang="zh-CN" altLang="en-US"/>
        </a:p>
      </dgm:t>
    </dgm:pt>
    <dgm:pt modelId="{9328CDB0-79C4-4F55-9C5D-0FFEE3B18D53}">
      <dgm:prSet phldrT="[文本]"/>
      <dgm:spPr>
        <a:solidFill>
          <a:schemeClr val="bg2">
            <a:lumMod val="50000"/>
          </a:schemeClr>
        </a:solidFill>
      </dgm:spPr>
      <dgm:t>
        <a:bodyPr/>
        <a:lstStyle/>
        <a:p>
          <a:r>
            <a:rPr lang="zh-CN" altLang="en-US" dirty="0" smtClean="0"/>
            <a:t>策划类</a:t>
          </a:r>
          <a:endParaRPr lang="zh-CN" altLang="en-US" dirty="0"/>
        </a:p>
      </dgm:t>
    </dgm:pt>
    <dgm:pt modelId="{3D339E4D-5229-44F8-8A37-6BFE9CC39FA0}" type="parTrans" cxnId="{7714541C-8005-4C26-8574-581DC181AEC4}">
      <dgm:prSet/>
      <dgm:spPr/>
      <dgm:t>
        <a:bodyPr/>
        <a:lstStyle/>
        <a:p>
          <a:endParaRPr lang="zh-CN" altLang="en-US"/>
        </a:p>
      </dgm:t>
    </dgm:pt>
    <dgm:pt modelId="{09B73322-B04E-4792-A9C6-EE59FE95D75D}" type="sibTrans" cxnId="{7714541C-8005-4C26-8574-581DC181AEC4}">
      <dgm:prSet/>
      <dgm:spPr/>
      <dgm:t>
        <a:bodyPr/>
        <a:lstStyle/>
        <a:p>
          <a:endParaRPr lang="zh-CN" altLang="en-US"/>
        </a:p>
      </dgm:t>
    </dgm:pt>
    <dgm:pt modelId="{C1D6C80B-83F4-447E-B1D4-844A6854E152}">
      <dgm:prSet phldrT="[文本]"/>
      <dgm:spPr>
        <a:solidFill>
          <a:schemeClr val="bg2">
            <a:lumMod val="90000"/>
            <a:alpha val="90000"/>
          </a:schemeClr>
        </a:solidFill>
      </dgm:spPr>
      <dgm:t>
        <a:bodyPr/>
        <a:lstStyle/>
        <a:p>
          <a:pPr indent="0">
            <a:lnSpc>
              <a:spcPct val="200000"/>
            </a:lnSpc>
            <a:spcAft>
              <a:spcPts val="0"/>
            </a:spcAft>
          </a:pPr>
          <a:r>
            <a:rPr lang="zh-CN" b="0" dirty="0" smtClean="0"/>
            <a:t>分阶段</a:t>
          </a:r>
          <a:r>
            <a:rPr lang="en-US" b="0" dirty="0" smtClean="0"/>
            <a:t>(</a:t>
          </a:r>
          <a:r>
            <a:rPr lang="zh-CN" b="0" dirty="0" smtClean="0"/>
            <a:t>月度</a:t>
          </a:r>
          <a:r>
            <a:rPr lang="en-US" b="0" dirty="0" smtClean="0"/>
            <a:t>)</a:t>
          </a:r>
          <a:r>
            <a:rPr lang="zh-CN" b="0" dirty="0" smtClean="0"/>
            <a:t>策划案</a:t>
          </a:r>
          <a:endParaRPr lang="zh-CN" altLang="en-US" b="0" dirty="0"/>
        </a:p>
      </dgm:t>
    </dgm:pt>
    <dgm:pt modelId="{D6849F72-33B2-4F6D-9501-7C3146F8E8D0}" type="parTrans" cxnId="{4B2A5A5B-ED77-492D-B1C3-49842CE1BEDF}">
      <dgm:prSet/>
      <dgm:spPr/>
      <dgm:t>
        <a:bodyPr/>
        <a:lstStyle/>
        <a:p>
          <a:endParaRPr lang="zh-CN" altLang="en-US"/>
        </a:p>
      </dgm:t>
    </dgm:pt>
    <dgm:pt modelId="{2FE10906-362B-45D5-BEE1-9122EF027889}" type="sibTrans" cxnId="{4B2A5A5B-ED77-492D-B1C3-49842CE1BEDF}">
      <dgm:prSet/>
      <dgm:spPr/>
      <dgm:t>
        <a:bodyPr/>
        <a:lstStyle/>
        <a:p>
          <a:endParaRPr lang="zh-CN" altLang="en-US"/>
        </a:p>
      </dgm:t>
    </dgm:pt>
    <dgm:pt modelId="{CBBFDD47-2D4D-4CDD-934C-84672F78DB9F}">
      <dgm:prSet phldrT="[文本]"/>
      <dgm:spPr>
        <a:solidFill>
          <a:schemeClr val="bg2">
            <a:lumMod val="50000"/>
          </a:schemeClr>
        </a:solidFill>
      </dgm:spPr>
      <dgm:t>
        <a:bodyPr/>
        <a:lstStyle/>
        <a:p>
          <a:r>
            <a:rPr lang="zh-CN" altLang="en-US" dirty="0" smtClean="0"/>
            <a:t>形象设计</a:t>
          </a:r>
          <a:endParaRPr lang="zh-CN" altLang="en-US" dirty="0"/>
        </a:p>
      </dgm:t>
    </dgm:pt>
    <dgm:pt modelId="{ACE9C26F-A23D-4AB0-B1F7-3399D17116F3}" type="parTrans" cxnId="{CF6957BD-22BA-4A2C-A6BB-5DBA0EBB2FDE}">
      <dgm:prSet/>
      <dgm:spPr/>
      <dgm:t>
        <a:bodyPr/>
        <a:lstStyle/>
        <a:p>
          <a:endParaRPr lang="zh-CN" altLang="en-US"/>
        </a:p>
      </dgm:t>
    </dgm:pt>
    <dgm:pt modelId="{FC7B0168-89EF-44EC-8022-ABD668347731}" type="sibTrans" cxnId="{CF6957BD-22BA-4A2C-A6BB-5DBA0EBB2FDE}">
      <dgm:prSet/>
      <dgm:spPr/>
      <dgm:t>
        <a:bodyPr/>
        <a:lstStyle/>
        <a:p>
          <a:endParaRPr lang="zh-CN" altLang="en-US"/>
        </a:p>
      </dgm:t>
    </dgm:pt>
    <dgm:pt modelId="{0DF3813A-8081-42D4-9E40-874A9D3388CA}">
      <dgm:prSet phldrT="[文本]"/>
      <dgm:spPr>
        <a:solidFill>
          <a:schemeClr val="bg2">
            <a:lumMod val="90000"/>
            <a:alpha val="90000"/>
          </a:schemeClr>
        </a:solidFill>
      </dgm:spPr>
      <dgm:t>
        <a:bodyPr/>
        <a:lstStyle/>
        <a:p>
          <a:pPr indent="0">
            <a:lnSpc>
              <a:spcPct val="200000"/>
            </a:lnSpc>
            <a:spcAft>
              <a:spcPts val="0"/>
            </a:spcAft>
          </a:pPr>
          <a:r>
            <a:rPr lang="zh-CN" altLang="en-US" b="0" dirty="0" smtClean="0"/>
            <a:t>品牌整体视觉系统</a:t>
          </a:r>
        </a:p>
      </dgm:t>
    </dgm:pt>
    <dgm:pt modelId="{616A1A16-7DF2-4A68-B12F-4EDC96BC7899}" type="parTrans" cxnId="{803D5E5D-5435-49FF-A29F-DF63DC58C3F9}">
      <dgm:prSet/>
      <dgm:spPr/>
      <dgm:t>
        <a:bodyPr/>
        <a:lstStyle/>
        <a:p>
          <a:endParaRPr lang="zh-CN" altLang="en-US"/>
        </a:p>
      </dgm:t>
    </dgm:pt>
    <dgm:pt modelId="{D0698443-5CB9-44F2-A657-DB1A62205DB3}" type="sibTrans" cxnId="{803D5E5D-5435-49FF-A29F-DF63DC58C3F9}">
      <dgm:prSet/>
      <dgm:spPr/>
      <dgm:t>
        <a:bodyPr/>
        <a:lstStyle/>
        <a:p>
          <a:endParaRPr lang="zh-CN" altLang="en-US"/>
        </a:p>
      </dgm:t>
    </dgm:pt>
    <dgm:pt modelId="{3F73102A-FB2F-497F-8160-BCA3E7C7BA92}">
      <dgm:prSet phldrT="[文本]"/>
      <dgm:spPr>
        <a:solidFill>
          <a:schemeClr val="bg2">
            <a:lumMod val="90000"/>
            <a:alpha val="90000"/>
          </a:schemeClr>
        </a:solidFill>
      </dgm:spPr>
      <dgm:t>
        <a:bodyPr/>
        <a:lstStyle/>
        <a:p>
          <a:pPr indent="0">
            <a:lnSpc>
              <a:spcPct val="200000"/>
            </a:lnSpc>
            <a:spcAft>
              <a:spcPts val="0"/>
            </a:spcAft>
          </a:pPr>
          <a:r>
            <a:rPr lang="zh-CN" altLang="en-US" b="0" dirty="0" smtClean="0"/>
            <a:t>网站等宣传工具完善</a:t>
          </a:r>
        </a:p>
      </dgm:t>
    </dgm:pt>
    <dgm:pt modelId="{EB8FF254-E347-4531-B019-3CEAB0029D9B}" type="parTrans" cxnId="{92AB9F15-5B7B-4B8B-846A-CFAC8A91FF15}">
      <dgm:prSet/>
      <dgm:spPr/>
      <dgm:t>
        <a:bodyPr/>
        <a:lstStyle/>
        <a:p>
          <a:endParaRPr lang="zh-CN" altLang="en-US"/>
        </a:p>
      </dgm:t>
    </dgm:pt>
    <dgm:pt modelId="{B480019C-0D31-4077-B3DD-F022002FFB58}" type="sibTrans" cxnId="{92AB9F15-5B7B-4B8B-846A-CFAC8A91FF15}">
      <dgm:prSet/>
      <dgm:spPr/>
      <dgm:t>
        <a:bodyPr/>
        <a:lstStyle/>
        <a:p>
          <a:endParaRPr lang="zh-CN" altLang="en-US"/>
        </a:p>
      </dgm:t>
    </dgm:pt>
    <dgm:pt modelId="{D8671121-869B-4F27-A120-7E4083312AB7}">
      <dgm:prSet phldrT="[文本]"/>
      <dgm:spPr>
        <a:solidFill>
          <a:schemeClr val="bg2">
            <a:lumMod val="50000"/>
          </a:schemeClr>
        </a:solidFill>
      </dgm:spPr>
      <dgm:t>
        <a:bodyPr/>
        <a:lstStyle/>
        <a:p>
          <a:r>
            <a:rPr lang="zh-CN" altLang="en-US" dirty="0" smtClean="0"/>
            <a:t>营销团队组建</a:t>
          </a:r>
          <a:endParaRPr lang="zh-CN" altLang="en-US" dirty="0"/>
        </a:p>
      </dgm:t>
    </dgm:pt>
    <dgm:pt modelId="{7AC33B9C-8869-4C25-9055-66026E30694E}" type="parTrans" cxnId="{AEBA7D72-42A0-451E-8DA2-FD3310515A9C}">
      <dgm:prSet/>
      <dgm:spPr/>
      <dgm:t>
        <a:bodyPr/>
        <a:lstStyle/>
        <a:p>
          <a:endParaRPr lang="zh-CN" altLang="en-US"/>
        </a:p>
      </dgm:t>
    </dgm:pt>
    <dgm:pt modelId="{483CC71F-1C96-4A49-BCBF-9E4DFC0B5618}" type="sibTrans" cxnId="{AEBA7D72-42A0-451E-8DA2-FD3310515A9C}">
      <dgm:prSet/>
      <dgm:spPr/>
      <dgm:t>
        <a:bodyPr/>
        <a:lstStyle/>
        <a:p>
          <a:endParaRPr lang="zh-CN" altLang="en-US"/>
        </a:p>
      </dgm:t>
    </dgm:pt>
    <dgm:pt modelId="{8685B601-1B32-414A-BCD0-FF0E9F10AD6C}">
      <dgm:prSet phldrT="[文本]"/>
      <dgm:spPr>
        <a:solidFill>
          <a:schemeClr val="bg2">
            <a:lumMod val="90000"/>
            <a:alpha val="90000"/>
          </a:schemeClr>
        </a:solidFill>
      </dgm:spPr>
      <dgm:t>
        <a:bodyPr/>
        <a:lstStyle/>
        <a:p>
          <a:pPr indent="0">
            <a:lnSpc>
              <a:spcPct val="200000"/>
            </a:lnSpc>
            <a:spcAft>
              <a:spcPts val="0"/>
            </a:spcAft>
          </a:pPr>
          <a:r>
            <a:rPr lang="zh-CN" altLang="en-US" b="0" dirty="0" smtClean="0"/>
            <a:t>团队编制方案</a:t>
          </a:r>
        </a:p>
      </dgm:t>
    </dgm:pt>
    <dgm:pt modelId="{029BFAB9-9E0E-4172-9F11-9F853329C8A5}" type="parTrans" cxnId="{87B31825-FBE5-4842-A7EC-E288A3D89C1B}">
      <dgm:prSet/>
      <dgm:spPr/>
      <dgm:t>
        <a:bodyPr/>
        <a:lstStyle/>
        <a:p>
          <a:endParaRPr lang="zh-CN" altLang="en-US"/>
        </a:p>
      </dgm:t>
    </dgm:pt>
    <dgm:pt modelId="{03A4B254-9A84-43E3-9E33-7348336D2001}" type="sibTrans" cxnId="{87B31825-FBE5-4842-A7EC-E288A3D89C1B}">
      <dgm:prSet/>
      <dgm:spPr/>
      <dgm:t>
        <a:bodyPr/>
        <a:lstStyle/>
        <a:p>
          <a:endParaRPr lang="zh-CN" altLang="en-US"/>
        </a:p>
      </dgm:t>
    </dgm:pt>
    <dgm:pt modelId="{0F146E7D-7EE0-4069-BEB0-FE89324F00FB}">
      <dgm:prSet/>
      <dgm:spPr>
        <a:solidFill>
          <a:schemeClr val="bg2">
            <a:lumMod val="90000"/>
            <a:alpha val="90000"/>
          </a:schemeClr>
        </a:solidFill>
      </dgm:spPr>
      <dgm:t>
        <a:bodyPr/>
        <a:lstStyle/>
        <a:p>
          <a:pPr indent="0">
            <a:lnSpc>
              <a:spcPct val="200000"/>
            </a:lnSpc>
            <a:spcAft>
              <a:spcPts val="0"/>
            </a:spcAft>
          </a:pPr>
          <a:r>
            <a:rPr lang="zh-CN" b="0" dirty="0" smtClean="0"/>
            <a:t>重大节点促销活动方案</a:t>
          </a:r>
          <a:endParaRPr lang="zh-CN" b="0" dirty="0"/>
        </a:p>
      </dgm:t>
    </dgm:pt>
    <dgm:pt modelId="{2CED2514-4556-4F04-ADDD-3CD39289E92E}" type="parTrans" cxnId="{1C2402B0-4F73-48B0-B836-689839FB5614}">
      <dgm:prSet/>
      <dgm:spPr/>
      <dgm:t>
        <a:bodyPr/>
        <a:lstStyle/>
        <a:p>
          <a:endParaRPr lang="zh-CN" altLang="en-US"/>
        </a:p>
      </dgm:t>
    </dgm:pt>
    <dgm:pt modelId="{DC6DAE1E-9101-403A-9E23-6AF532FBFC61}" type="sibTrans" cxnId="{1C2402B0-4F73-48B0-B836-689839FB5614}">
      <dgm:prSet/>
      <dgm:spPr/>
      <dgm:t>
        <a:bodyPr/>
        <a:lstStyle/>
        <a:p>
          <a:endParaRPr lang="zh-CN" altLang="en-US"/>
        </a:p>
      </dgm:t>
    </dgm:pt>
    <dgm:pt modelId="{321815E3-F018-47E1-A59E-90A11F749E2A}">
      <dgm:prSet/>
      <dgm:spPr>
        <a:solidFill>
          <a:schemeClr val="bg2">
            <a:lumMod val="90000"/>
            <a:alpha val="90000"/>
          </a:schemeClr>
        </a:solidFill>
      </dgm:spPr>
      <dgm:t>
        <a:bodyPr/>
        <a:lstStyle/>
        <a:p>
          <a:pPr indent="0">
            <a:lnSpc>
              <a:spcPct val="200000"/>
            </a:lnSpc>
            <a:spcAft>
              <a:spcPts val="0"/>
            </a:spcAft>
          </a:pPr>
          <a:r>
            <a:rPr lang="zh-CN" b="0" dirty="0" smtClean="0"/>
            <a:t>公关活动方案</a:t>
          </a:r>
          <a:endParaRPr lang="zh-CN" b="0" dirty="0"/>
        </a:p>
      </dgm:t>
    </dgm:pt>
    <dgm:pt modelId="{54A6D256-10DA-4948-B026-E445B34A9D45}" type="parTrans" cxnId="{6DB9BF56-CD88-4A75-8C10-BA2BA3F7577A}">
      <dgm:prSet/>
      <dgm:spPr/>
      <dgm:t>
        <a:bodyPr/>
        <a:lstStyle/>
        <a:p>
          <a:endParaRPr lang="zh-CN" altLang="en-US"/>
        </a:p>
      </dgm:t>
    </dgm:pt>
    <dgm:pt modelId="{EEBE1CBE-4751-4AC6-87E4-862D8FA209A7}" type="sibTrans" cxnId="{6DB9BF56-CD88-4A75-8C10-BA2BA3F7577A}">
      <dgm:prSet/>
      <dgm:spPr/>
      <dgm:t>
        <a:bodyPr/>
        <a:lstStyle/>
        <a:p>
          <a:endParaRPr lang="zh-CN" altLang="en-US"/>
        </a:p>
      </dgm:t>
    </dgm:pt>
    <dgm:pt modelId="{5E3511E9-41F6-4F44-974A-992DC4521104}">
      <dgm:prSet/>
      <dgm:spPr>
        <a:solidFill>
          <a:schemeClr val="bg2">
            <a:lumMod val="90000"/>
            <a:alpha val="90000"/>
          </a:schemeClr>
        </a:solidFill>
      </dgm:spPr>
      <dgm:t>
        <a:bodyPr/>
        <a:lstStyle/>
        <a:p>
          <a:pPr indent="0">
            <a:lnSpc>
              <a:spcPct val="200000"/>
            </a:lnSpc>
            <a:spcAft>
              <a:spcPts val="0"/>
            </a:spcAft>
          </a:pPr>
          <a:r>
            <a:rPr lang="zh-CN" b="0" dirty="0" smtClean="0"/>
            <a:t>会务活动方案</a:t>
          </a:r>
          <a:endParaRPr lang="zh-CN" b="0" dirty="0"/>
        </a:p>
      </dgm:t>
    </dgm:pt>
    <dgm:pt modelId="{601F493C-DD1B-48CB-A4B2-A47908CC5D1D}" type="parTrans" cxnId="{DD98E599-E738-4321-8699-2AB9BA656C6D}">
      <dgm:prSet/>
      <dgm:spPr/>
      <dgm:t>
        <a:bodyPr/>
        <a:lstStyle/>
        <a:p>
          <a:endParaRPr lang="zh-CN" altLang="en-US"/>
        </a:p>
      </dgm:t>
    </dgm:pt>
    <dgm:pt modelId="{DF5ABB45-9A10-4C3E-9249-7F1C3031F3DB}" type="sibTrans" cxnId="{DD98E599-E738-4321-8699-2AB9BA656C6D}">
      <dgm:prSet/>
      <dgm:spPr/>
      <dgm:t>
        <a:bodyPr/>
        <a:lstStyle/>
        <a:p>
          <a:endParaRPr lang="zh-CN" altLang="en-US"/>
        </a:p>
      </dgm:t>
    </dgm:pt>
    <dgm:pt modelId="{5E0A561C-A078-4D62-8372-2B4308EDCAB0}">
      <dgm:prSet/>
      <dgm:spPr>
        <a:solidFill>
          <a:schemeClr val="bg2">
            <a:lumMod val="90000"/>
            <a:alpha val="90000"/>
          </a:schemeClr>
        </a:solidFill>
      </dgm:spPr>
      <dgm:t>
        <a:bodyPr/>
        <a:lstStyle/>
        <a:p>
          <a:pPr indent="0">
            <a:lnSpc>
              <a:spcPct val="200000"/>
            </a:lnSpc>
            <a:spcAft>
              <a:spcPts val="0"/>
            </a:spcAft>
          </a:pPr>
          <a:r>
            <a:rPr lang="zh-CN" b="0" dirty="0" smtClean="0"/>
            <a:t>媒介计划方案</a:t>
          </a:r>
          <a:endParaRPr lang="zh-CN" b="0" dirty="0"/>
        </a:p>
      </dgm:t>
    </dgm:pt>
    <dgm:pt modelId="{067B680A-5B97-4113-B86E-323DB946B018}" type="parTrans" cxnId="{3432F2EE-CB09-4457-B155-597CEA10F67B}">
      <dgm:prSet/>
      <dgm:spPr/>
      <dgm:t>
        <a:bodyPr/>
        <a:lstStyle/>
        <a:p>
          <a:endParaRPr lang="zh-CN" altLang="en-US"/>
        </a:p>
      </dgm:t>
    </dgm:pt>
    <dgm:pt modelId="{0117A80C-3E1F-4096-AD1D-0785E5B4467D}" type="sibTrans" cxnId="{3432F2EE-CB09-4457-B155-597CEA10F67B}">
      <dgm:prSet/>
      <dgm:spPr/>
      <dgm:t>
        <a:bodyPr/>
        <a:lstStyle/>
        <a:p>
          <a:endParaRPr lang="zh-CN" altLang="en-US"/>
        </a:p>
      </dgm:t>
    </dgm:pt>
    <dgm:pt modelId="{8A8035C3-3A20-473F-9CAF-DE2FD0ACB748}">
      <dgm:prSet/>
      <dgm:spPr>
        <a:solidFill>
          <a:schemeClr val="bg2">
            <a:lumMod val="90000"/>
            <a:alpha val="90000"/>
          </a:schemeClr>
        </a:solidFill>
      </dgm:spPr>
      <dgm:t>
        <a:bodyPr/>
        <a:lstStyle/>
        <a:p>
          <a:pPr indent="0">
            <a:lnSpc>
              <a:spcPct val="200000"/>
            </a:lnSpc>
            <a:spcAft>
              <a:spcPts val="0"/>
            </a:spcAft>
          </a:pPr>
          <a:r>
            <a:rPr lang="zh-CN" b="0" dirty="0" smtClean="0"/>
            <a:t>其它渠道活动方案（如电商、团购等）</a:t>
          </a:r>
          <a:endParaRPr lang="zh-CN" b="0" dirty="0"/>
        </a:p>
      </dgm:t>
    </dgm:pt>
    <dgm:pt modelId="{FB1DFE57-797E-46A7-8C46-55731A3528F0}" type="parTrans" cxnId="{FB032331-383B-49E2-8318-1AF019635B2D}">
      <dgm:prSet/>
      <dgm:spPr/>
      <dgm:t>
        <a:bodyPr/>
        <a:lstStyle/>
        <a:p>
          <a:endParaRPr lang="zh-CN" altLang="en-US"/>
        </a:p>
      </dgm:t>
    </dgm:pt>
    <dgm:pt modelId="{B22A1059-7560-4AA6-826B-996CBFEFC074}" type="sibTrans" cxnId="{FB032331-383B-49E2-8318-1AF019635B2D}">
      <dgm:prSet/>
      <dgm:spPr/>
      <dgm:t>
        <a:bodyPr/>
        <a:lstStyle/>
        <a:p>
          <a:endParaRPr lang="zh-CN" altLang="en-US"/>
        </a:p>
      </dgm:t>
    </dgm:pt>
    <dgm:pt modelId="{7358F035-0CD2-4D49-9193-77CCA8F0C7C9}">
      <dgm:prSet/>
      <dgm:spPr>
        <a:solidFill>
          <a:schemeClr val="bg2">
            <a:lumMod val="90000"/>
            <a:alpha val="90000"/>
          </a:schemeClr>
        </a:solidFill>
      </dgm:spPr>
      <dgm:t>
        <a:bodyPr/>
        <a:lstStyle/>
        <a:p>
          <a:pPr indent="0">
            <a:lnSpc>
              <a:spcPct val="200000"/>
            </a:lnSpc>
            <a:spcAft>
              <a:spcPts val="0"/>
            </a:spcAft>
          </a:pPr>
          <a:r>
            <a:rPr lang="zh-CN" b="0" dirty="0" smtClean="0"/>
            <a:t>广告组合及费用管理</a:t>
          </a:r>
          <a:endParaRPr lang="zh-CN" b="0" dirty="0"/>
        </a:p>
      </dgm:t>
    </dgm:pt>
    <dgm:pt modelId="{89DFB9F4-2767-4709-A796-DC54DDA9F965}" type="parTrans" cxnId="{AA58250F-DB56-4356-936F-937242DAE21C}">
      <dgm:prSet/>
      <dgm:spPr/>
      <dgm:t>
        <a:bodyPr/>
        <a:lstStyle/>
        <a:p>
          <a:endParaRPr lang="zh-CN" altLang="en-US"/>
        </a:p>
      </dgm:t>
    </dgm:pt>
    <dgm:pt modelId="{31DBEB0C-A239-4941-84D8-91B7B1E995FD}" type="sibTrans" cxnId="{AA58250F-DB56-4356-936F-937242DAE21C}">
      <dgm:prSet/>
      <dgm:spPr/>
      <dgm:t>
        <a:bodyPr/>
        <a:lstStyle/>
        <a:p>
          <a:endParaRPr lang="zh-CN" altLang="en-US"/>
        </a:p>
      </dgm:t>
    </dgm:pt>
    <dgm:pt modelId="{2193903E-0530-4CC7-9EC9-8AC77D1E9175}">
      <dgm:prSet phldrT="[文本]"/>
      <dgm:spPr>
        <a:solidFill>
          <a:schemeClr val="bg2">
            <a:lumMod val="90000"/>
            <a:alpha val="90000"/>
          </a:schemeClr>
        </a:solidFill>
      </dgm:spPr>
      <dgm:t>
        <a:bodyPr/>
        <a:lstStyle/>
        <a:p>
          <a:pPr indent="0">
            <a:lnSpc>
              <a:spcPct val="200000"/>
            </a:lnSpc>
            <a:spcAft>
              <a:spcPts val="0"/>
            </a:spcAft>
          </a:pPr>
          <a:r>
            <a:rPr lang="zh-CN" altLang="en-US" b="0" dirty="0" smtClean="0"/>
            <a:t>终端视觉系统</a:t>
          </a:r>
        </a:p>
      </dgm:t>
    </dgm:pt>
    <dgm:pt modelId="{06E7073E-445E-4D74-885A-5E68E2912502}" type="parTrans" cxnId="{94B50843-D72A-4C0F-A43C-B4CB69ABA50C}">
      <dgm:prSet/>
      <dgm:spPr/>
      <dgm:t>
        <a:bodyPr/>
        <a:lstStyle/>
        <a:p>
          <a:endParaRPr lang="zh-CN" altLang="en-US"/>
        </a:p>
      </dgm:t>
    </dgm:pt>
    <dgm:pt modelId="{38E448E6-3E64-4338-A7F7-CBBE28432D67}" type="sibTrans" cxnId="{94B50843-D72A-4C0F-A43C-B4CB69ABA50C}">
      <dgm:prSet/>
      <dgm:spPr/>
      <dgm:t>
        <a:bodyPr/>
        <a:lstStyle/>
        <a:p>
          <a:endParaRPr lang="zh-CN" altLang="en-US"/>
        </a:p>
      </dgm:t>
    </dgm:pt>
    <dgm:pt modelId="{65A3B858-AA5F-4F41-B42E-188DB7647FF8}">
      <dgm:prSet/>
      <dgm:spPr>
        <a:solidFill>
          <a:schemeClr val="bg2">
            <a:lumMod val="90000"/>
            <a:alpha val="90000"/>
          </a:schemeClr>
        </a:solidFill>
      </dgm:spPr>
      <dgm:t>
        <a:bodyPr/>
        <a:lstStyle/>
        <a:p>
          <a:pPr indent="0">
            <a:lnSpc>
              <a:spcPct val="200000"/>
            </a:lnSpc>
            <a:spcAft>
              <a:spcPts val="0"/>
            </a:spcAft>
          </a:pPr>
          <a:r>
            <a:rPr lang="zh-CN" altLang="en-US" b="0" dirty="0" smtClean="0"/>
            <a:t>薪酬激励方案</a:t>
          </a:r>
        </a:p>
      </dgm:t>
    </dgm:pt>
    <dgm:pt modelId="{5068A2C9-C2BD-449C-A06A-6E43705E39E2}" type="parTrans" cxnId="{7C491653-98E1-45C7-AFA6-232BE50E5983}">
      <dgm:prSet/>
      <dgm:spPr/>
      <dgm:t>
        <a:bodyPr/>
        <a:lstStyle/>
        <a:p>
          <a:endParaRPr lang="zh-CN" altLang="en-US"/>
        </a:p>
      </dgm:t>
    </dgm:pt>
    <dgm:pt modelId="{5D40FB1F-98D0-4C4A-8D37-DF0819715253}" type="sibTrans" cxnId="{7C491653-98E1-45C7-AFA6-232BE50E5983}">
      <dgm:prSet/>
      <dgm:spPr/>
      <dgm:t>
        <a:bodyPr/>
        <a:lstStyle/>
        <a:p>
          <a:endParaRPr lang="zh-CN" altLang="en-US"/>
        </a:p>
      </dgm:t>
    </dgm:pt>
    <dgm:pt modelId="{85884D00-712D-4C77-866C-0231D7FD5EB1}">
      <dgm:prSet/>
      <dgm:spPr>
        <a:solidFill>
          <a:schemeClr val="bg2">
            <a:lumMod val="90000"/>
            <a:alpha val="90000"/>
          </a:schemeClr>
        </a:solidFill>
      </dgm:spPr>
      <dgm:t>
        <a:bodyPr/>
        <a:lstStyle/>
        <a:p>
          <a:pPr indent="0">
            <a:lnSpc>
              <a:spcPct val="200000"/>
            </a:lnSpc>
            <a:spcAft>
              <a:spcPts val="0"/>
            </a:spcAft>
          </a:pPr>
          <a:r>
            <a:rPr lang="zh-CN" altLang="en-US" b="0" dirty="0" smtClean="0"/>
            <a:t>岗位技能培训方案</a:t>
          </a:r>
        </a:p>
      </dgm:t>
    </dgm:pt>
    <dgm:pt modelId="{7A22A024-8EB5-4E7A-8238-92D5B2E77D65}" type="parTrans" cxnId="{795C703D-6023-4731-96CF-CFF27E2074D3}">
      <dgm:prSet/>
      <dgm:spPr/>
      <dgm:t>
        <a:bodyPr/>
        <a:lstStyle/>
        <a:p>
          <a:endParaRPr lang="zh-CN" altLang="en-US"/>
        </a:p>
      </dgm:t>
    </dgm:pt>
    <dgm:pt modelId="{49E4B245-8F85-4503-B5B8-27CE45AAAB36}" type="sibTrans" cxnId="{795C703D-6023-4731-96CF-CFF27E2074D3}">
      <dgm:prSet/>
      <dgm:spPr/>
      <dgm:t>
        <a:bodyPr/>
        <a:lstStyle/>
        <a:p>
          <a:endParaRPr lang="zh-CN" altLang="en-US"/>
        </a:p>
      </dgm:t>
    </dgm:pt>
    <dgm:pt modelId="{50CC75D9-FD6A-4797-AF76-0635F89F7482}">
      <dgm:prSet/>
      <dgm:spPr>
        <a:solidFill>
          <a:schemeClr val="bg2">
            <a:lumMod val="90000"/>
            <a:alpha val="90000"/>
          </a:schemeClr>
        </a:solidFill>
      </dgm:spPr>
      <dgm:t>
        <a:bodyPr/>
        <a:lstStyle/>
        <a:p>
          <a:pPr indent="0">
            <a:lnSpc>
              <a:spcPct val="200000"/>
            </a:lnSpc>
            <a:spcAft>
              <a:spcPts val="0"/>
            </a:spcAft>
          </a:pPr>
          <a:r>
            <a:rPr lang="zh-CN" altLang="en-US" b="0" dirty="0" smtClean="0"/>
            <a:t>客户接待标准流程</a:t>
          </a:r>
        </a:p>
      </dgm:t>
    </dgm:pt>
    <dgm:pt modelId="{AF7D7F47-EE36-448D-A662-845F25226AF3}" type="parTrans" cxnId="{62E1F9E4-8281-4074-B6EF-4577BD6ACB81}">
      <dgm:prSet/>
      <dgm:spPr/>
      <dgm:t>
        <a:bodyPr/>
        <a:lstStyle/>
        <a:p>
          <a:endParaRPr lang="zh-CN" altLang="en-US"/>
        </a:p>
      </dgm:t>
    </dgm:pt>
    <dgm:pt modelId="{533620A4-5893-4E76-B636-F661AE59D4DE}" type="sibTrans" cxnId="{62E1F9E4-8281-4074-B6EF-4577BD6ACB81}">
      <dgm:prSet/>
      <dgm:spPr/>
      <dgm:t>
        <a:bodyPr/>
        <a:lstStyle/>
        <a:p>
          <a:endParaRPr lang="zh-CN" altLang="en-US"/>
        </a:p>
      </dgm:t>
    </dgm:pt>
    <dgm:pt modelId="{622E2D1A-568F-40D0-914D-B41ED2AE8936}">
      <dgm:prSet/>
      <dgm:spPr>
        <a:solidFill>
          <a:schemeClr val="bg2">
            <a:lumMod val="90000"/>
            <a:alpha val="90000"/>
          </a:schemeClr>
        </a:solidFill>
      </dgm:spPr>
      <dgm:t>
        <a:bodyPr/>
        <a:lstStyle/>
        <a:p>
          <a:pPr indent="0">
            <a:lnSpc>
              <a:spcPct val="200000"/>
            </a:lnSpc>
            <a:spcAft>
              <a:spcPts val="0"/>
            </a:spcAft>
          </a:pPr>
          <a:r>
            <a:rPr lang="zh-CN" altLang="en-US" b="0" dirty="0" smtClean="0"/>
            <a:t>员工考核办法</a:t>
          </a:r>
        </a:p>
      </dgm:t>
    </dgm:pt>
    <dgm:pt modelId="{F7D1B230-C6EF-4CA1-9A7F-FB00619942AE}" type="parTrans" cxnId="{F15F0AAF-0CE5-4CAE-B101-FA821C306F2C}">
      <dgm:prSet/>
      <dgm:spPr/>
      <dgm:t>
        <a:bodyPr/>
        <a:lstStyle/>
        <a:p>
          <a:endParaRPr lang="zh-CN" altLang="en-US"/>
        </a:p>
      </dgm:t>
    </dgm:pt>
    <dgm:pt modelId="{37D7949D-CE68-4DEF-BEBA-B34BACEC283A}" type="sibTrans" cxnId="{F15F0AAF-0CE5-4CAE-B101-FA821C306F2C}">
      <dgm:prSet/>
      <dgm:spPr/>
      <dgm:t>
        <a:bodyPr/>
        <a:lstStyle/>
        <a:p>
          <a:endParaRPr lang="zh-CN" altLang="en-US"/>
        </a:p>
      </dgm:t>
    </dgm:pt>
    <dgm:pt modelId="{3A2C2EE8-8AC6-470A-8B4F-2C888B3D77A9}">
      <dgm:prSet/>
      <dgm:spPr>
        <a:solidFill>
          <a:schemeClr val="bg2">
            <a:lumMod val="90000"/>
            <a:alpha val="90000"/>
          </a:schemeClr>
        </a:solidFill>
      </dgm:spPr>
      <dgm:t>
        <a:bodyPr/>
        <a:lstStyle/>
        <a:p>
          <a:pPr indent="0">
            <a:lnSpc>
              <a:spcPct val="200000"/>
            </a:lnSpc>
            <a:spcAft>
              <a:spcPts val="0"/>
            </a:spcAft>
          </a:pPr>
          <a:r>
            <a:rPr lang="zh-CN" altLang="en-US" b="0" dirty="0" smtClean="0"/>
            <a:t>营销模式培训</a:t>
          </a:r>
        </a:p>
      </dgm:t>
    </dgm:pt>
    <dgm:pt modelId="{63DF29B1-CFC7-4798-86C8-6B683FDD308F}" type="parTrans" cxnId="{1C814F9F-485C-4E73-A68E-4484376A4277}">
      <dgm:prSet/>
      <dgm:spPr/>
      <dgm:t>
        <a:bodyPr/>
        <a:lstStyle/>
        <a:p>
          <a:endParaRPr lang="zh-CN" altLang="en-US"/>
        </a:p>
      </dgm:t>
    </dgm:pt>
    <dgm:pt modelId="{7A919345-2469-4C1E-99DF-A91F65DB2278}" type="sibTrans" cxnId="{1C814F9F-485C-4E73-A68E-4484376A4277}">
      <dgm:prSet/>
      <dgm:spPr/>
      <dgm:t>
        <a:bodyPr/>
        <a:lstStyle/>
        <a:p>
          <a:endParaRPr lang="zh-CN" altLang="en-US"/>
        </a:p>
      </dgm:t>
    </dgm:pt>
    <dgm:pt modelId="{C70F8779-A2D8-49FE-AAEB-ED28990EEB5E}">
      <dgm:prSet/>
      <dgm:spPr>
        <a:solidFill>
          <a:schemeClr val="bg2">
            <a:lumMod val="90000"/>
            <a:alpha val="90000"/>
          </a:schemeClr>
        </a:solidFill>
      </dgm:spPr>
      <dgm:t>
        <a:bodyPr/>
        <a:lstStyle/>
        <a:p>
          <a:pPr indent="0">
            <a:lnSpc>
              <a:spcPct val="200000"/>
            </a:lnSpc>
            <a:spcAft>
              <a:spcPts val="0"/>
            </a:spcAft>
          </a:pPr>
          <a:r>
            <a:rPr lang="zh-CN" altLang="en-US" b="0" dirty="0" smtClean="0"/>
            <a:t>团队绩效考核</a:t>
          </a:r>
        </a:p>
      </dgm:t>
    </dgm:pt>
    <dgm:pt modelId="{873D8D76-416C-47DC-AC08-5FA6F953FD7F}" type="parTrans" cxnId="{853F078E-AAD3-41E5-84B7-965FD2E19C25}">
      <dgm:prSet/>
      <dgm:spPr/>
      <dgm:t>
        <a:bodyPr/>
        <a:lstStyle/>
        <a:p>
          <a:endParaRPr lang="zh-CN" altLang="en-US"/>
        </a:p>
      </dgm:t>
    </dgm:pt>
    <dgm:pt modelId="{AAF2EB96-DE9C-417A-B2E2-DED8F049EC71}" type="sibTrans" cxnId="{853F078E-AAD3-41E5-84B7-965FD2E19C25}">
      <dgm:prSet/>
      <dgm:spPr/>
      <dgm:t>
        <a:bodyPr/>
        <a:lstStyle/>
        <a:p>
          <a:endParaRPr lang="zh-CN" altLang="en-US"/>
        </a:p>
      </dgm:t>
    </dgm:pt>
    <dgm:pt modelId="{C3EDFA38-352D-4CB9-B23E-97781ED0149A}">
      <dgm:prSet/>
      <dgm:spPr>
        <a:solidFill>
          <a:schemeClr val="bg2">
            <a:lumMod val="90000"/>
            <a:alpha val="90000"/>
          </a:schemeClr>
        </a:solidFill>
      </dgm:spPr>
      <dgm:t>
        <a:bodyPr/>
        <a:lstStyle/>
        <a:p>
          <a:pPr indent="0">
            <a:lnSpc>
              <a:spcPct val="200000"/>
            </a:lnSpc>
            <a:spcAft>
              <a:spcPts val="0"/>
            </a:spcAft>
          </a:pPr>
          <a:r>
            <a:rPr lang="zh-CN" altLang="en-US" b="0" dirty="0" smtClean="0"/>
            <a:t>经销商系统的视觉系统建立</a:t>
          </a:r>
        </a:p>
      </dgm:t>
    </dgm:pt>
    <dgm:pt modelId="{14F09A45-C5FE-426A-8E88-0A81A58CDA73}" type="parTrans" cxnId="{C7DC9B8E-F4C9-4BA3-8ACE-BEAC69F9B71B}">
      <dgm:prSet/>
      <dgm:spPr/>
      <dgm:t>
        <a:bodyPr/>
        <a:lstStyle/>
        <a:p>
          <a:endParaRPr lang="zh-CN" altLang="en-US"/>
        </a:p>
      </dgm:t>
    </dgm:pt>
    <dgm:pt modelId="{EEDE314B-A3E7-4542-A340-7AFAC4D4240B}" type="sibTrans" cxnId="{C7DC9B8E-F4C9-4BA3-8ACE-BEAC69F9B71B}">
      <dgm:prSet/>
      <dgm:spPr/>
      <dgm:t>
        <a:bodyPr/>
        <a:lstStyle/>
        <a:p>
          <a:endParaRPr lang="zh-CN" altLang="en-US"/>
        </a:p>
      </dgm:t>
    </dgm:pt>
    <dgm:pt modelId="{6C0C6CD6-85F7-4502-B2FA-3E98B385CC6D}">
      <dgm:prSet/>
      <dgm:spPr>
        <a:solidFill>
          <a:schemeClr val="bg2">
            <a:lumMod val="90000"/>
            <a:alpha val="90000"/>
          </a:schemeClr>
        </a:solidFill>
      </dgm:spPr>
      <dgm:t>
        <a:bodyPr/>
        <a:lstStyle/>
        <a:p>
          <a:pPr indent="0">
            <a:lnSpc>
              <a:spcPct val="200000"/>
            </a:lnSpc>
            <a:spcAft>
              <a:spcPts val="0"/>
            </a:spcAft>
          </a:pPr>
          <a:r>
            <a:rPr lang="zh-CN" altLang="en-US" b="0" dirty="0" smtClean="0"/>
            <a:t>经销商分阶段培训</a:t>
          </a:r>
        </a:p>
      </dgm:t>
    </dgm:pt>
    <dgm:pt modelId="{0BC3CD73-D3A2-4547-8FEE-1850E5EC928B}" type="parTrans" cxnId="{5EB83428-68A9-4689-B134-595122F3E9CA}">
      <dgm:prSet/>
      <dgm:spPr/>
      <dgm:t>
        <a:bodyPr/>
        <a:lstStyle/>
        <a:p>
          <a:endParaRPr lang="zh-CN" altLang="en-US"/>
        </a:p>
      </dgm:t>
    </dgm:pt>
    <dgm:pt modelId="{DF3ADEA0-A20C-4C96-80B1-85C710D3F53B}" type="sibTrans" cxnId="{5EB83428-68A9-4689-B134-595122F3E9CA}">
      <dgm:prSet/>
      <dgm:spPr/>
      <dgm:t>
        <a:bodyPr/>
        <a:lstStyle/>
        <a:p>
          <a:endParaRPr lang="zh-CN" altLang="en-US"/>
        </a:p>
      </dgm:t>
    </dgm:pt>
    <dgm:pt modelId="{09A51EFF-981F-4482-AA8E-4CD5C0F883B9}" type="pres">
      <dgm:prSet presAssocID="{D5F2B358-A5D6-4011-8B1C-2E3A77BE188A}" presName="Name0" presStyleCnt="0">
        <dgm:presLayoutVars>
          <dgm:dir/>
          <dgm:animLvl val="lvl"/>
          <dgm:resizeHandles val="exact"/>
        </dgm:presLayoutVars>
      </dgm:prSet>
      <dgm:spPr/>
      <dgm:t>
        <a:bodyPr/>
        <a:lstStyle/>
        <a:p>
          <a:endParaRPr lang="zh-CN" altLang="en-US"/>
        </a:p>
      </dgm:t>
    </dgm:pt>
    <dgm:pt modelId="{DA1B19E1-AE3F-46F9-A08E-E8E0CD02D05A}" type="pres">
      <dgm:prSet presAssocID="{9328CDB0-79C4-4F55-9C5D-0FFEE3B18D53}" presName="composite" presStyleCnt="0"/>
      <dgm:spPr/>
    </dgm:pt>
    <dgm:pt modelId="{CB58F814-2C71-4DA0-9B27-75718DD07B62}" type="pres">
      <dgm:prSet presAssocID="{9328CDB0-79C4-4F55-9C5D-0FFEE3B18D53}" presName="parTx" presStyleLbl="alignNode1" presStyleIdx="0" presStyleCnt="3">
        <dgm:presLayoutVars>
          <dgm:chMax val="0"/>
          <dgm:chPref val="0"/>
          <dgm:bulletEnabled val="1"/>
        </dgm:presLayoutVars>
      </dgm:prSet>
      <dgm:spPr/>
      <dgm:t>
        <a:bodyPr/>
        <a:lstStyle/>
        <a:p>
          <a:endParaRPr lang="zh-CN" altLang="en-US"/>
        </a:p>
      </dgm:t>
    </dgm:pt>
    <dgm:pt modelId="{3665D401-0A30-4826-BBFC-B5B1C8C20164}" type="pres">
      <dgm:prSet presAssocID="{9328CDB0-79C4-4F55-9C5D-0FFEE3B18D53}" presName="desTx" presStyleLbl="alignAccFollowNode1" presStyleIdx="0" presStyleCnt="3">
        <dgm:presLayoutVars>
          <dgm:bulletEnabled val="1"/>
        </dgm:presLayoutVars>
      </dgm:prSet>
      <dgm:spPr/>
      <dgm:t>
        <a:bodyPr/>
        <a:lstStyle/>
        <a:p>
          <a:endParaRPr lang="zh-CN" altLang="en-US"/>
        </a:p>
      </dgm:t>
    </dgm:pt>
    <dgm:pt modelId="{0AEF9886-92F6-443B-912A-3F000CA91FDA}" type="pres">
      <dgm:prSet presAssocID="{09B73322-B04E-4792-A9C6-EE59FE95D75D}" presName="space" presStyleCnt="0"/>
      <dgm:spPr/>
    </dgm:pt>
    <dgm:pt modelId="{A7CE18D6-3396-493E-8EBF-27541FDB80B0}" type="pres">
      <dgm:prSet presAssocID="{CBBFDD47-2D4D-4CDD-934C-84672F78DB9F}" presName="composite" presStyleCnt="0"/>
      <dgm:spPr/>
    </dgm:pt>
    <dgm:pt modelId="{251F5FF3-CC13-4DD8-9229-70BBDB5F0AEE}" type="pres">
      <dgm:prSet presAssocID="{CBBFDD47-2D4D-4CDD-934C-84672F78DB9F}" presName="parTx" presStyleLbl="alignNode1" presStyleIdx="1" presStyleCnt="3">
        <dgm:presLayoutVars>
          <dgm:chMax val="0"/>
          <dgm:chPref val="0"/>
          <dgm:bulletEnabled val="1"/>
        </dgm:presLayoutVars>
      </dgm:prSet>
      <dgm:spPr/>
      <dgm:t>
        <a:bodyPr/>
        <a:lstStyle/>
        <a:p>
          <a:endParaRPr lang="zh-CN" altLang="en-US"/>
        </a:p>
      </dgm:t>
    </dgm:pt>
    <dgm:pt modelId="{F113B31D-A693-482C-B965-FEA160E990FE}" type="pres">
      <dgm:prSet presAssocID="{CBBFDD47-2D4D-4CDD-934C-84672F78DB9F}" presName="desTx" presStyleLbl="alignAccFollowNode1" presStyleIdx="1" presStyleCnt="3">
        <dgm:presLayoutVars>
          <dgm:bulletEnabled val="1"/>
        </dgm:presLayoutVars>
      </dgm:prSet>
      <dgm:spPr/>
      <dgm:t>
        <a:bodyPr/>
        <a:lstStyle/>
        <a:p>
          <a:endParaRPr lang="zh-CN" altLang="en-US"/>
        </a:p>
      </dgm:t>
    </dgm:pt>
    <dgm:pt modelId="{8F1FB6C2-37A6-49D9-A068-3C8EB7EF5F05}" type="pres">
      <dgm:prSet presAssocID="{FC7B0168-89EF-44EC-8022-ABD668347731}" presName="space" presStyleCnt="0"/>
      <dgm:spPr/>
    </dgm:pt>
    <dgm:pt modelId="{FB07CC2E-05DF-41ED-9B07-801EABDB6FC8}" type="pres">
      <dgm:prSet presAssocID="{D8671121-869B-4F27-A120-7E4083312AB7}" presName="composite" presStyleCnt="0"/>
      <dgm:spPr/>
    </dgm:pt>
    <dgm:pt modelId="{3BBFEC14-7301-4577-8491-381F73688E26}" type="pres">
      <dgm:prSet presAssocID="{D8671121-869B-4F27-A120-7E4083312AB7}" presName="parTx" presStyleLbl="alignNode1" presStyleIdx="2" presStyleCnt="3">
        <dgm:presLayoutVars>
          <dgm:chMax val="0"/>
          <dgm:chPref val="0"/>
          <dgm:bulletEnabled val="1"/>
        </dgm:presLayoutVars>
      </dgm:prSet>
      <dgm:spPr/>
      <dgm:t>
        <a:bodyPr/>
        <a:lstStyle/>
        <a:p>
          <a:endParaRPr lang="zh-CN" altLang="en-US"/>
        </a:p>
      </dgm:t>
    </dgm:pt>
    <dgm:pt modelId="{C4622FC3-5F43-4357-9D2A-B17DC84AD034}" type="pres">
      <dgm:prSet presAssocID="{D8671121-869B-4F27-A120-7E4083312AB7}" presName="desTx" presStyleLbl="alignAccFollowNode1" presStyleIdx="2" presStyleCnt="3">
        <dgm:presLayoutVars>
          <dgm:bulletEnabled val="1"/>
        </dgm:presLayoutVars>
      </dgm:prSet>
      <dgm:spPr/>
      <dgm:t>
        <a:bodyPr/>
        <a:lstStyle/>
        <a:p>
          <a:endParaRPr lang="zh-CN" altLang="en-US"/>
        </a:p>
      </dgm:t>
    </dgm:pt>
  </dgm:ptLst>
  <dgm:cxnLst>
    <dgm:cxn modelId="{62E1F9E4-8281-4074-B6EF-4577BD6ACB81}" srcId="{D8671121-869B-4F27-A120-7E4083312AB7}" destId="{50CC75D9-FD6A-4797-AF76-0635F89F7482}" srcOrd="3" destOrd="0" parTransId="{AF7D7F47-EE36-448D-A662-845F25226AF3}" sibTransId="{533620A4-5893-4E76-B636-F661AE59D4DE}"/>
    <dgm:cxn modelId="{875F7A1D-DD09-4B19-8FD4-3CA7618E804A}" type="presOf" srcId="{3A2C2EE8-8AC6-470A-8B4F-2C888B3D77A9}" destId="{C4622FC3-5F43-4357-9D2A-B17DC84AD034}" srcOrd="0" destOrd="5" presId="urn:microsoft.com/office/officeart/2005/8/layout/hList1"/>
    <dgm:cxn modelId="{AA58250F-DB56-4356-936F-937242DAE21C}" srcId="{9328CDB0-79C4-4F55-9C5D-0FFEE3B18D53}" destId="{7358F035-0CD2-4D49-9193-77CCA8F0C7C9}" srcOrd="6" destOrd="0" parTransId="{89DFB9F4-2767-4709-A796-DC54DDA9F965}" sibTransId="{31DBEB0C-A239-4941-84D8-91B7B1E995FD}"/>
    <dgm:cxn modelId="{853F078E-AAD3-41E5-84B7-965FD2E19C25}" srcId="{D8671121-869B-4F27-A120-7E4083312AB7}" destId="{C70F8779-A2D8-49FE-AAEB-ED28990EEB5E}" srcOrd="6" destOrd="0" parTransId="{873D8D76-416C-47DC-AC08-5FA6F953FD7F}" sibTransId="{AAF2EB96-DE9C-417A-B2E2-DED8F049EC71}"/>
    <dgm:cxn modelId="{FB032331-383B-49E2-8318-1AF019635B2D}" srcId="{9328CDB0-79C4-4F55-9C5D-0FFEE3B18D53}" destId="{8A8035C3-3A20-473F-9CAF-DE2FD0ACB748}" srcOrd="5" destOrd="0" parTransId="{FB1DFE57-797E-46A7-8C46-55731A3528F0}" sibTransId="{B22A1059-7560-4AA6-826B-996CBFEFC074}"/>
    <dgm:cxn modelId="{5EB83428-68A9-4689-B134-595122F3E9CA}" srcId="{D8671121-869B-4F27-A120-7E4083312AB7}" destId="{6C0C6CD6-85F7-4502-B2FA-3E98B385CC6D}" srcOrd="8" destOrd="0" parTransId="{0BC3CD73-D3A2-4547-8FEE-1850E5EC928B}" sibTransId="{DF3ADEA0-A20C-4C96-80B1-85C710D3F53B}"/>
    <dgm:cxn modelId="{F15F0AAF-0CE5-4CAE-B101-FA821C306F2C}" srcId="{D8671121-869B-4F27-A120-7E4083312AB7}" destId="{622E2D1A-568F-40D0-914D-B41ED2AE8936}" srcOrd="4" destOrd="0" parTransId="{F7D1B230-C6EF-4CA1-9A7F-FB00619942AE}" sibTransId="{37D7949D-CE68-4DEF-BEBA-B34BACEC283A}"/>
    <dgm:cxn modelId="{87B31825-FBE5-4842-A7EC-E288A3D89C1B}" srcId="{D8671121-869B-4F27-A120-7E4083312AB7}" destId="{8685B601-1B32-414A-BCD0-FF0E9F10AD6C}" srcOrd="0" destOrd="0" parTransId="{029BFAB9-9E0E-4172-9F11-9F853329C8A5}" sibTransId="{03A4B254-9A84-43E3-9E33-7348336D2001}"/>
    <dgm:cxn modelId="{92AB9F15-5B7B-4B8B-846A-CFAC8A91FF15}" srcId="{CBBFDD47-2D4D-4CDD-934C-84672F78DB9F}" destId="{3F73102A-FB2F-497F-8160-BCA3E7C7BA92}" srcOrd="1" destOrd="0" parTransId="{EB8FF254-E347-4531-B019-3CEAB0029D9B}" sibTransId="{B480019C-0D31-4077-B3DD-F022002FFB58}"/>
    <dgm:cxn modelId="{A01950F2-75BA-4350-89B9-DEB44452C26F}" type="presOf" srcId="{85884D00-712D-4C77-866C-0231D7FD5EB1}" destId="{C4622FC3-5F43-4357-9D2A-B17DC84AD034}" srcOrd="0" destOrd="2" presId="urn:microsoft.com/office/officeart/2005/8/layout/hList1"/>
    <dgm:cxn modelId="{29BA0A2C-1039-4A82-8B10-4E86B1D42EF5}" type="presOf" srcId="{0F146E7D-7EE0-4069-BEB0-FE89324F00FB}" destId="{3665D401-0A30-4826-BBFC-B5B1C8C20164}" srcOrd="0" destOrd="1" presId="urn:microsoft.com/office/officeart/2005/8/layout/hList1"/>
    <dgm:cxn modelId="{97680BB9-0346-4497-9092-00BB924C084F}" type="presOf" srcId="{6C0C6CD6-85F7-4502-B2FA-3E98B385CC6D}" destId="{C4622FC3-5F43-4357-9D2A-B17DC84AD034}" srcOrd="0" destOrd="8" presId="urn:microsoft.com/office/officeart/2005/8/layout/hList1"/>
    <dgm:cxn modelId="{7714541C-8005-4C26-8574-581DC181AEC4}" srcId="{D5F2B358-A5D6-4011-8B1C-2E3A77BE188A}" destId="{9328CDB0-79C4-4F55-9C5D-0FFEE3B18D53}" srcOrd="0" destOrd="0" parTransId="{3D339E4D-5229-44F8-8A37-6BFE9CC39FA0}" sibTransId="{09B73322-B04E-4792-A9C6-EE59FE95D75D}"/>
    <dgm:cxn modelId="{055107B7-A57A-4FC7-B330-20852E62CB26}" type="presOf" srcId="{3F73102A-FB2F-497F-8160-BCA3E7C7BA92}" destId="{F113B31D-A693-482C-B965-FEA160E990FE}" srcOrd="0" destOrd="1" presId="urn:microsoft.com/office/officeart/2005/8/layout/hList1"/>
    <dgm:cxn modelId="{1AF133E5-F8FC-48A4-8B87-C59FDD6467CD}" type="presOf" srcId="{321815E3-F018-47E1-A59E-90A11F749E2A}" destId="{3665D401-0A30-4826-BBFC-B5B1C8C20164}" srcOrd="0" destOrd="2" presId="urn:microsoft.com/office/officeart/2005/8/layout/hList1"/>
    <dgm:cxn modelId="{6ABAEB88-A49F-4BDD-83B6-B9EA5C4A5068}" type="presOf" srcId="{65A3B858-AA5F-4F41-B42E-188DB7647FF8}" destId="{C4622FC3-5F43-4357-9D2A-B17DC84AD034}" srcOrd="0" destOrd="1" presId="urn:microsoft.com/office/officeart/2005/8/layout/hList1"/>
    <dgm:cxn modelId="{E1D0C531-4E64-4CFE-B262-433B419ECD94}" type="presOf" srcId="{0DF3813A-8081-42D4-9E40-874A9D3388CA}" destId="{F113B31D-A693-482C-B965-FEA160E990FE}" srcOrd="0" destOrd="0" presId="urn:microsoft.com/office/officeart/2005/8/layout/hList1"/>
    <dgm:cxn modelId="{910AA3FC-DF50-4210-A8A3-674D68DACE85}" type="presOf" srcId="{8A8035C3-3A20-473F-9CAF-DE2FD0ACB748}" destId="{3665D401-0A30-4826-BBFC-B5B1C8C20164}" srcOrd="0" destOrd="5" presId="urn:microsoft.com/office/officeart/2005/8/layout/hList1"/>
    <dgm:cxn modelId="{668BBD9E-7EB7-4245-8741-860148B42995}" type="presOf" srcId="{5E0A561C-A078-4D62-8372-2B4308EDCAB0}" destId="{3665D401-0A30-4826-BBFC-B5B1C8C20164}" srcOrd="0" destOrd="4" presId="urn:microsoft.com/office/officeart/2005/8/layout/hList1"/>
    <dgm:cxn modelId="{6EBE9465-96E7-400E-9E49-F5037E08FFBB}" type="presOf" srcId="{C1D6C80B-83F4-447E-B1D4-844A6854E152}" destId="{3665D401-0A30-4826-BBFC-B5B1C8C20164}" srcOrd="0" destOrd="0" presId="urn:microsoft.com/office/officeart/2005/8/layout/hList1"/>
    <dgm:cxn modelId="{C7DC9B8E-F4C9-4BA3-8ACE-BEAC69F9B71B}" srcId="{D8671121-869B-4F27-A120-7E4083312AB7}" destId="{C3EDFA38-352D-4CB9-B23E-97781ED0149A}" srcOrd="7" destOrd="0" parTransId="{14F09A45-C5FE-426A-8E88-0A81A58CDA73}" sibTransId="{EEDE314B-A3E7-4542-A340-7AFAC4D4240B}"/>
    <dgm:cxn modelId="{A9A3632D-35DB-43C5-BE0C-58144A1B464D}" type="presOf" srcId="{D5F2B358-A5D6-4011-8B1C-2E3A77BE188A}" destId="{09A51EFF-981F-4482-AA8E-4CD5C0F883B9}" srcOrd="0" destOrd="0" presId="urn:microsoft.com/office/officeart/2005/8/layout/hList1"/>
    <dgm:cxn modelId="{6DB9BF56-CD88-4A75-8C10-BA2BA3F7577A}" srcId="{9328CDB0-79C4-4F55-9C5D-0FFEE3B18D53}" destId="{321815E3-F018-47E1-A59E-90A11F749E2A}" srcOrd="2" destOrd="0" parTransId="{54A6D256-10DA-4948-B026-E445B34A9D45}" sibTransId="{EEBE1CBE-4751-4AC6-87E4-862D8FA209A7}"/>
    <dgm:cxn modelId="{1C2402B0-4F73-48B0-B836-689839FB5614}" srcId="{9328CDB0-79C4-4F55-9C5D-0FFEE3B18D53}" destId="{0F146E7D-7EE0-4069-BEB0-FE89324F00FB}" srcOrd="1" destOrd="0" parTransId="{2CED2514-4556-4F04-ADDD-3CD39289E92E}" sibTransId="{DC6DAE1E-9101-403A-9E23-6AF532FBFC61}"/>
    <dgm:cxn modelId="{463D0F9D-36CC-4BD8-90B6-B34434B82E2A}" type="presOf" srcId="{2193903E-0530-4CC7-9EC9-8AC77D1E9175}" destId="{F113B31D-A693-482C-B965-FEA160E990FE}" srcOrd="0" destOrd="2" presId="urn:microsoft.com/office/officeart/2005/8/layout/hList1"/>
    <dgm:cxn modelId="{94B50843-D72A-4C0F-A43C-B4CB69ABA50C}" srcId="{CBBFDD47-2D4D-4CDD-934C-84672F78DB9F}" destId="{2193903E-0530-4CC7-9EC9-8AC77D1E9175}" srcOrd="2" destOrd="0" parTransId="{06E7073E-445E-4D74-885A-5E68E2912502}" sibTransId="{38E448E6-3E64-4338-A7F7-CBBE28432D67}"/>
    <dgm:cxn modelId="{19EEB571-9DC0-47EE-808B-B646327011FE}" type="presOf" srcId="{9328CDB0-79C4-4F55-9C5D-0FFEE3B18D53}" destId="{CB58F814-2C71-4DA0-9B27-75718DD07B62}" srcOrd="0" destOrd="0" presId="urn:microsoft.com/office/officeart/2005/8/layout/hList1"/>
    <dgm:cxn modelId="{43318BD7-7D37-4BC1-A2D9-BB1CB15B79F8}" type="presOf" srcId="{D8671121-869B-4F27-A120-7E4083312AB7}" destId="{3BBFEC14-7301-4577-8491-381F73688E26}" srcOrd="0" destOrd="0" presId="urn:microsoft.com/office/officeart/2005/8/layout/hList1"/>
    <dgm:cxn modelId="{3432F2EE-CB09-4457-B155-597CEA10F67B}" srcId="{9328CDB0-79C4-4F55-9C5D-0FFEE3B18D53}" destId="{5E0A561C-A078-4D62-8372-2B4308EDCAB0}" srcOrd="4" destOrd="0" parTransId="{067B680A-5B97-4113-B86E-323DB946B018}" sibTransId="{0117A80C-3E1F-4096-AD1D-0785E5B4467D}"/>
    <dgm:cxn modelId="{AEBA7D72-42A0-451E-8DA2-FD3310515A9C}" srcId="{D5F2B358-A5D6-4011-8B1C-2E3A77BE188A}" destId="{D8671121-869B-4F27-A120-7E4083312AB7}" srcOrd="2" destOrd="0" parTransId="{7AC33B9C-8869-4C25-9055-66026E30694E}" sibTransId="{483CC71F-1C96-4A49-BCBF-9E4DFC0B5618}"/>
    <dgm:cxn modelId="{596F11F8-4EB3-47E1-A5DD-B6DB485A8E93}" type="presOf" srcId="{C70F8779-A2D8-49FE-AAEB-ED28990EEB5E}" destId="{C4622FC3-5F43-4357-9D2A-B17DC84AD034}" srcOrd="0" destOrd="6" presId="urn:microsoft.com/office/officeart/2005/8/layout/hList1"/>
    <dgm:cxn modelId="{9A8F5BA5-5DE2-45EF-932C-50B6C4C6B48B}" type="presOf" srcId="{622E2D1A-568F-40D0-914D-B41ED2AE8936}" destId="{C4622FC3-5F43-4357-9D2A-B17DC84AD034}" srcOrd="0" destOrd="4" presId="urn:microsoft.com/office/officeart/2005/8/layout/hList1"/>
    <dgm:cxn modelId="{7C491653-98E1-45C7-AFA6-232BE50E5983}" srcId="{D8671121-869B-4F27-A120-7E4083312AB7}" destId="{65A3B858-AA5F-4F41-B42E-188DB7647FF8}" srcOrd="1" destOrd="0" parTransId="{5068A2C9-C2BD-449C-A06A-6E43705E39E2}" sibTransId="{5D40FB1F-98D0-4C4A-8D37-DF0819715253}"/>
    <dgm:cxn modelId="{65EC3DD3-A079-42B9-AA86-C4F509F614FE}" type="presOf" srcId="{C3EDFA38-352D-4CB9-B23E-97781ED0149A}" destId="{C4622FC3-5F43-4357-9D2A-B17DC84AD034}" srcOrd="0" destOrd="7" presId="urn:microsoft.com/office/officeart/2005/8/layout/hList1"/>
    <dgm:cxn modelId="{3C21A4EF-66EA-499F-9FB0-61F8C799CE80}" type="presOf" srcId="{CBBFDD47-2D4D-4CDD-934C-84672F78DB9F}" destId="{251F5FF3-CC13-4DD8-9229-70BBDB5F0AEE}" srcOrd="0" destOrd="0" presId="urn:microsoft.com/office/officeart/2005/8/layout/hList1"/>
    <dgm:cxn modelId="{DD98E599-E738-4321-8699-2AB9BA656C6D}" srcId="{9328CDB0-79C4-4F55-9C5D-0FFEE3B18D53}" destId="{5E3511E9-41F6-4F44-974A-992DC4521104}" srcOrd="3" destOrd="0" parTransId="{601F493C-DD1B-48CB-A4B2-A47908CC5D1D}" sibTransId="{DF5ABB45-9A10-4C3E-9249-7F1C3031F3DB}"/>
    <dgm:cxn modelId="{1C814F9F-485C-4E73-A68E-4484376A4277}" srcId="{D8671121-869B-4F27-A120-7E4083312AB7}" destId="{3A2C2EE8-8AC6-470A-8B4F-2C888B3D77A9}" srcOrd="5" destOrd="0" parTransId="{63DF29B1-CFC7-4798-86C8-6B683FDD308F}" sibTransId="{7A919345-2469-4C1E-99DF-A91F65DB2278}"/>
    <dgm:cxn modelId="{795C703D-6023-4731-96CF-CFF27E2074D3}" srcId="{D8671121-869B-4F27-A120-7E4083312AB7}" destId="{85884D00-712D-4C77-866C-0231D7FD5EB1}" srcOrd="2" destOrd="0" parTransId="{7A22A024-8EB5-4E7A-8238-92D5B2E77D65}" sibTransId="{49E4B245-8F85-4503-B5B8-27CE45AAAB36}"/>
    <dgm:cxn modelId="{59D7988C-C5A2-4164-A68A-32C8816032EE}" type="presOf" srcId="{8685B601-1B32-414A-BCD0-FF0E9F10AD6C}" destId="{C4622FC3-5F43-4357-9D2A-B17DC84AD034}" srcOrd="0" destOrd="0" presId="urn:microsoft.com/office/officeart/2005/8/layout/hList1"/>
    <dgm:cxn modelId="{4B2A5A5B-ED77-492D-B1C3-49842CE1BEDF}" srcId="{9328CDB0-79C4-4F55-9C5D-0FFEE3B18D53}" destId="{C1D6C80B-83F4-447E-B1D4-844A6854E152}" srcOrd="0" destOrd="0" parTransId="{D6849F72-33B2-4F6D-9501-7C3146F8E8D0}" sibTransId="{2FE10906-362B-45D5-BEE1-9122EF027889}"/>
    <dgm:cxn modelId="{CF6957BD-22BA-4A2C-A6BB-5DBA0EBB2FDE}" srcId="{D5F2B358-A5D6-4011-8B1C-2E3A77BE188A}" destId="{CBBFDD47-2D4D-4CDD-934C-84672F78DB9F}" srcOrd="1" destOrd="0" parTransId="{ACE9C26F-A23D-4AB0-B1F7-3399D17116F3}" sibTransId="{FC7B0168-89EF-44EC-8022-ABD668347731}"/>
    <dgm:cxn modelId="{44CAEE7B-7CF3-4EA1-AAF4-696DDC1FE87A}" type="presOf" srcId="{50CC75D9-FD6A-4797-AF76-0635F89F7482}" destId="{C4622FC3-5F43-4357-9D2A-B17DC84AD034}" srcOrd="0" destOrd="3" presId="urn:microsoft.com/office/officeart/2005/8/layout/hList1"/>
    <dgm:cxn modelId="{803D5E5D-5435-49FF-A29F-DF63DC58C3F9}" srcId="{CBBFDD47-2D4D-4CDD-934C-84672F78DB9F}" destId="{0DF3813A-8081-42D4-9E40-874A9D3388CA}" srcOrd="0" destOrd="0" parTransId="{616A1A16-7DF2-4A68-B12F-4EDC96BC7899}" sibTransId="{D0698443-5CB9-44F2-A657-DB1A62205DB3}"/>
    <dgm:cxn modelId="{B67E6355-0474-4569-A071-A8587D9961C4}" type="presOf" srcId="{5E3511E9-41F6-4F44-974A-992DC4521104}" destId="{3665D401-0A30-4826-BBFC-B5B1C8C20164}" srcOrd="0" destOrd="3" presId="urn:microsoft.com/office/officeart/2005/8/layout/hList1"/>
    <dgm:cxn modelId="{405D0110-60BC-4B0D-87D7-94770C03B137}" type="presOf" srcId="{7358F035-0CD2-4D49-9193-77CCA8F0C7C9}" destId="{3665D401-0A30-4826-BBFC-B5B1C8C20164}" srcOrd="0" destOrd="6" presId="urn:microsoft.com/office/officeart/2005/8/layout/hList1"/>
    <dgm:cxn modelId="{8648686E-1485-462D-9B42-8AD4CBF10B37}" type="presParOf" srcId="{09A51EFF-981F-4482-AA8E-4CD5C0F883B9}" destId="{DA1B19E1-AE3F-46F9-A08E-E8E0CD02D05A}" srcOrd="0" destOrd="0" presId="urn:microsoft.com/office/officeart/2005/8/layout/hList1"/>
    <dgm:cxn modelId="{E8F648CD-98F7-422A-B0D8-2B614CB3B165}" type="presParOf" srcId="{DA1B19E1-AE3F-46F9-A08E-E8E0CD02D05A}" destId="{CB58F814-2C71-4DA0-9B27-75718DD07B62}" srcOrd="0" destOrd="0" presId="urn:microsoft.com/office/officeart/2005/8/layout/hList1"/>
    <dgm:cxn modelId="{D76F7C4C-0CE7-4E37-82E0-FF38E87129EF}" type="presParOf" srcId="{DA1B19E1-AE3F-46F9-A08E-E8E0CD02D05A}" destId="{3665D401-0A30-4826-BBFC-B5B1C8C20164}" srcOrd="1" destOrd="0" presId="urn:microsoft.com/office/officeart/2005/8/layout/hList1"/>
    <dgm:cxn modelId="{B7B0BF41-9DD6-48A2-963C-F8052CCFB635}" type="presParOf" srcId="{09A51EFF-981F-4482-AA8E-4CD5C0F883B9}" destId="{0AEF9886-92F6-443B-912A-3F000CA91FDA}" srcOrd="1" destOrd="0" presId="urn:microsoft.com/office/officeart/2005/8/layout/hList1"/>
    <dgm:cxn modelId="{FBC5BCCB-3EF1-4D85-A62A-7071125B1592}" type="presParOf" srcId="{09A51EFF-981F-4482-AA8E-4CD5C0F883B9}" destId="{A7CE18D6-3396-493E-8EBF-27541FDB80B0}" srcOrd="2" destOrd="0" presId="urn:microsoft.com/office/officeart/2005/8/layout/hList1"/>
    <dgm:cxn modelId="{8AD021C0-B596-4E12-8E68-82019A7FA258}" type="presParOf" srcId="{A7CE18D6-3396-493E-8EBF-27541FDB80B0}" destId="{251F5FF3-CC13-4DD8-9229-70BBDB5F0AEE}" srcOrd="0" destOrd="0" presId="urn:microsoft.com/office/officeart/2005/8/layout/hList1"/>
    <dgm:cxn modelId="{0AFB7589-D204-4544-8596-207F8140FA4E}" type="presParOf" srcId="{A7CE18D6-3396-493E-8EBF-27541FDB80B0}" destId="{F113B31D-A693-482C-B965-FEA160E990FE}" srcOrd="1" destOrd="0" presId="urn:microsoft.com/office/officeart/2005/8/layout/hList1"/>
    <dgm:cxn modelId="{BCF3F79C-C2DB-47DD-9811-BC1414F4D344}" type="presParOf" srcId="{09A51EFF-981F-4482-AA8E-4CD5C0F883B9}" destId="{8F1FB6C2-37A6-49D9-A068-3C8EB7EF5F05}" srcOrd="3" destOrd="0" presId="urn:microsoft.com/office/officeart/2005/8/layout/hList1"/>
    <dgm:cxn modelId="{9714D4CB-F584-40F4-A75F-D28F5BD10EEA}" type="presParOf" srcId="{09A51EFF-981F-4482-AA8E-4CD5C0F883B9}" destId="{FB07CC2E-05DF-41ED-9B07-801EABDB6FC8}" srcOrd="4" destOrd="0" presId="urn:microsoft.com/office/officeart/2005/8/layout/hList1"/>
    <dgm:cxn modelId="{3D7C7F4B-40D6-496B-ADD1-3D6954A089EC}" type="presParOf" srcId="{FB07CC2E-05DF-41ED-9B07-801EABDB6FC8}" destId="{3BBFEC14-7301-4577-8491-381F73688E26}" srcOrd="0" destOrd="0" presId="urn:microsoft.com/office/officeart/2005/8/layout/hList1"/>
    <dgm:cxn modelId="{32EF5456-93B5-4F3B-A06A-EF3D6C8392E4}" type="presParOf" srcId="{FB07CC2E-05DF-41ED-9B07-801EABDB6FC8}" destId="{C4622FC3-5F43-4357-9D2A-B17DC84AD034}" srcOrd="1" destOrd="0" presId="urn:microsoft.com/office/officeart/2005/8/layout/h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7CE5850-8C1D-4C83-9F7B-56F078622AA2}" type="datetimeFigureOut">
              <a:rPr lang="zh-CN" altLang="en-US"/>
              <a:pPr>
                <a:defRPr/>
              </a:pPr>
              <a:t>2013/6/17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FEBF4D9-CC7C-48CB-B104-DECADB9995E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45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C8D558-725C-42CE-B41A-EEE11DE2515A}" type="slidenum">
              <a:rPr lang="zh-CN" altLang="en-US"/>
              <a:pPr fontAlgn="base">
                <a:spcBef>
                  <a:spcPct val="0"/>
                </a:spcBef>
                <a:spcAft>
                  <a:spcPct val="0"/>
                </a:spcAft>
              </a:pPr>
              <a:t>48</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bwMode="auto">
          <a:noFill/>
          <a:ln>
            <a:solidFill>
              <a:srgbClr val="000000"/>
            </a:solidFill>
            <a:miter lim="800000"/>
            <a:headEnd/>
            <a:tailEnd/>
          </a:ln>
        </p:spPr>
      </p:sp>
      <p:sp>
        <p:nvSpPr>
          <p:cNvPr id="901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01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03C10-BDE5-41D2-8E33-AA2735B8F9E7}" type="slidenum">
              <a:rPr lang="zh-CN" altLang="en-US"/>
              <a:pPr fontAlgn="base">
                <a:spcBef>
                  <a:spcPct val="0"/>
                </a:spcBef>
                <a:spcAft>
                  <a:spcPct val="0"/>
                </a:spcAft>
              </a:pPr>
              <a:t>64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bwMode="auto">
          <a:noFill/>
          <a:ln>
            <a:solidFill>
              <a:srgbClr val="000000"/>
            </a:solidFill>
            <a:miter lim="800000"/>
            <a:headEnd/>
            <a:tailEnd/>
          </a:ln>
        </p:spPr>
      </p:sp>
      <p:sp>
        <p:nvSpPr>
          <p:cNvPr id="921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21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6754A8-9DB7-471E-86DB-4E7E87B7D0A1}" type="slidenum">
              <a:rPr lang="zh-CN" altLang="en-US"/>
              <a:pPr fontAlgn="base">
                <a:spcBef>
                  <a:spcPct val="0"/>
                </a:spcBef>
                <a:spcAft>
                  <a:spcPct val="0"/>
                </a:spcAft>
              </a:pPr>
              <a:t>65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bwMode="auto">
          <a:noFill/>
          <a:ln>
            <a:solidFill>
              <a:srgbClr val="000000"/>
            </a:solidFill>
            <a:miter lim="800000"/>
            <a:headEnd/>
            <a:tailEnd/>
          </a:ln>
        </p:spPr>
      </p:sp>
      <p:sp>
        <p:nvSpPr>
          <p:cNvPr id="942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42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1D1B9B-056F-4A5C-8FC1-E0B2173B1E15}" type="slidenum">
              <a:rPr lang="zh-CN" altLang="en-US"/>
              <a:pPr fontAlgn="base">
                <a:spcBef>
                  <a:spcPct val="0"/>
                </a:spcBef>
                <a:spcAft>
                  <a:spcPct val="0"/>
                </a:spcAft>
              </a:pPr>
              <a:t>66</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bwMode="auto">
          <a:noFill/>
          <a:ln>
            <a:solidFill>
              <a:srgbClr val="000000"/>
            </a:solidFill>
            <a:miter lim="800000"/>
            <a:headEnd/>
            <a:tailEnd/>
          </a:ln>
        </p:spPr>
      </p:sp>
      <p:sp>
        <p:nvSpPr>
          <p:cNvPr id="962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62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66EBD-9383-45B8-94C7-53A723DEA8C3}" type="slidenum">
              <a:rPr lang="zh-CN" altLang="en-US"/>
              <a:pPr fontAlgn="base">
                <a:spcBef>
                  <a:spcPct val="0"/>
                </a:spcBef>
                <a:spcAft>
                  <a:spcPct val="0"/>
                </a:spcAft>
              </a:pPr>
              <a:t>67</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bwMode="auto">
          <a:noFill/>
          <a:ln>
            <a:solidFill>
              <a:srgbClr val="000000"/>
            </a:solidFill>
            <a:miter lim="800000"/>
            <a:headEnd/>
            <a:tailEnd/>
          </a:ln>
        </p:spPr>
      </p:sp>
      <p:sp>
        <p:nvSpPr>
          <p:cNvPr id="983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83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CEE00B-6CCF-4A75-B087-413860C181BB}" type="slidenum">
              <a:rPr lang="zh-CN" altLang="en-US"/>
              <a:pPr fontAlgn="base">
                <a:spcBef>
                  <a:spcPct val="0"/>
                </a:spcBef>
                <a:spcAft>
                  <a:spcPct val="0"/>
                </a:spcAft>
              </a:pPr>
              <a:t>68</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bwMode="auto">
          <a:noFill/>
          <a:ln>
            <a:solidFill>
              <a:srgbClr val="000000"/>
            </a:solidFill>
            <a:miter lim="800000"/>
            <a:headEnd/>
            <a:tailEnd/>
          </a:ln>
        </p:spPr>
      </p:sp>
      <p:sp>
        <p:nvSpPr>
          <p:cNvPr id="1003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03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CA7E7-D961-4FCC-B34F-C07C41522BD2}" type="slidenum">
              <a:rPr lang="zh-CN" altLang="en-US"/>
              <a:pPr fontAlgn="base">
                <a:spcBef>
                  <a:spcPct val="0"/>
                </a:spcBef>
                <a:spcAft>
                  <a:spcPct val="0"/>
                </a:spcAft>
              </a:pPr>
              <a:t>69</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bwMode="auto">
          <a:noFill/>
          <a:ln>
            <a:solidFill>
              <a:srgbClr val="000000"/>
            </a:solidFill>
            <a:miter lim="800000"/>
            <a:headEnd/>
            <a:tailEnd/>
          </a:ln>
        </p:spPr>
      </p:sp>
      <p:sp>
        <p:nvSpPr>
          <p:cNvPr id="1024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24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9FF58-734A-4913-98E9-F02CFDE394CE}" type="slidenum">
              <a:rPr lang="zh-CN" altLang="en-US"/>
              <a:pPr fontAlgn="base">
                <a:spcBef>
                  <a:spcPct val="0"/>
                </a:spcBef>
                <a:spcAft>
                  <a:spcPct val="0"/>
                </a:spcAft>
              </a:pPr>
              <a:t>70</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bwMode="auto">
          <a:noFill/>
          <a:ln>
            <a:solidFill>
              <a:srgbClr val="000000"/>
            </a:solidFill>
            <a:miter lim="800000"/>
            <a:headEnd/>
            <a:tailEnd/>
          </a:ln>
        </p:spPr>
      </p:sp>
      <p:sp>
        <p:nvSpPr>
          <p:cNvPr id="1044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44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A51CA0-98DC-404C-9FC9-0E52CE0EA35F}" type="slidenum">
              <a:rPr lang="zh-CN" altLang="en-US"/>
              <a:pPr fontAlgn="base">
                <a:spcBef>
                  <a:spcPct val="0"/>
                </a:spcBef>
                <a:spcAft>
                  <a:spcPct val="0"/>
                </a:spcAft>
              </a:pPr>
              <a:t>71</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bwMode="auto">
          <a:noFill/>
          <a:ln>
            <a:solidFill>
              <a:srgbClr val="000000"/>
            </a:solidFill>
            <a:miter lim="800000"/>
            <a:headEnd/>
            <a:tailEnd/>
          </a:ln>
        </p:spPr>
      </p:sp>
      <p:sp>
        <p:nvSpPr>
          <p:cNvPr id="1064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64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2C592-01D2-42B3-AD00-B9955A9DB5C9}" type="slidenum">
              <a:rPr lang="zh-CN" altLang="en-US"/>
              <a:pPr fontAlgn="base">
                <a:spcBef>
                  <a:spcPct val="0"/>
                </a:spcBef>
                <a:spcAft>
                  <a:spcPct val="0"/>
                </a:spcAft>
              </a:pPr>
              <a:t>72</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bwMode="auto">
          <a:noFill/>
          <a:ln>
            <a:solidFill>
              <a:srgbClr val="000000"/>
            </a:solidFill>
            <a:miter lim="800000"/>
            <a:headEnd/>
            <a:tailEnd/>
          </a:ln>
        </p:spPr>
      </p:sp>
      <p:sp>
        <p:nvSpPr>
          <p:cNvPr id="1085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85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E1CFBB-2F22-4378-B5F0-540DF436A93B}" type="slidenum">
              <a:rPr lang="zh-CN" altLang="en-US"/>
              <a:pPr fontAlgn="base">
                <a:spcBef>
                  <a:spcPct val="0"/>
                </a:spcBef>
                <a:spcAft>
                  <a:spcPct val="0"/>
                </a:spcAft>
              </a:pPr>
              <a:t>73</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headEnd/>
            <a:tailEnd/>
          </a:ln>
        </p:spPr>
      </p:sp>
      <p:sp>
        <p:nvSpPr>
          <p:cNvPr id="665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65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FDCCB-2C64-4D01-A281-4A5E970C9A1E}" type="slidenum">
              <a:rPr lang="zh-CN" altLang="en-US"/>
              <a:pPr fontAlgn="base">
                <a:spcBef>
                  <a:spcPct val="0"/>
                </a:spcBef>
                <a:spcAft>
                  <a:spcPct val="0"/>
                </a:spcAft>
              </a:pPr>
              <a:t>49</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bwMode="auto">
          <a:noFill/>
          <a:ln>
            <a:solidFill>
              <a:srgbClr val="000000"/>
            </a:solidFill>
            <a:miter lim="800000"/>
            <a:headEnd/>
            <a:tailEnd/>
          </a:ln>
        </p:spPr>
      </p:sp>
      <p:sp>
        <p:nvSpPr>
          <p:cNvPr id="1105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05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97BC9-1516-4C61-8C81-B881CB7C2117}" type="slidenum">
              <a:rPr lang="zh-CN" altLang="en-US"/>
              <a:pPr fontAlgn="base">
                <a:spcBef>
                  <a:spcPct val="0"/>
                </a:spcBef>
                <a:spcAft>
                  <a:spcPct val="0"/>
                </a:spcAft>
              </a:pPr>
              <a:t>74</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bwMode="auto">
          <a:noFill/>
          <a:ln>
            <a:solidFill>
              <a:srgbClr val="000000"/>
            </a:solidFill>
            <a:miter lim="800000"/>
            <a:headEnd/>
            <a:tailEnd/>
          </a:ln>
        </p:spPr>
      </p:sp>
      <p:sp>
        <p:nvSpPr>
          <p:cNvPr id="1126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26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B10980-89E2-4059-81DB-8D131D1C301E}" type="slidenum">
              <a:rPr lang="zh-CN" altLang="en-US"/>
              <a:pPr fontAlgn="base">
                <a:spcBef>
                  <a:spcPct val="0"/>
                </a:spcBef>
                <a:spcAft>
                  <a:spcPct val="0"/>
                </a:spcAft>
              </a:pPr>
              <a:t>75</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noFill/>
          <a:ln>
            <a:solidFill>
              <a:srgbClr val="000000"/>
            </a:solidFill>
            <a:miter lim="800000"/>
            <a:headEnd/>
            <a:tailEnd/>
          </a:ln>
        </p:spPr>
      </p:sp>
      <p:sp>
        <p:nvSpPr>
          <p:cNvPr id="1146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146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913782-FB9D-4EDF-B8A7-3F1D19621A52}" type="slidenum">
              <a:rPr lang="zh-CN" altLang="en-US"/>
              <a:pPr fontAlgn="base">
                <a:spcBef>
                  <a:spcPct val="0"/>
                </a:spcBef>
                <a:spcAft>
                  <a:spcPct val="0"/>
                </a:spcAft>
              </a:pPr>
              <a:t>76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86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1C3A64-B02D-4567-9CF0-8701CA0D2FFE}" type="slidenum">
              <a:rPr lang="zh-CN" altLang="en-US"/>
              <a:pPr fontAlgn="base">
                <a:spcBef>
                  <a:spcPct val="0"/>
                </a:spcBef>
                <a:spcAft>
                  <a:spcPct val="0"/>
                </a:spcAft>
              </a:pPr>
              <a:t>50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headEnd/>
            <a:tailEnd/>
          </a:ln>
        </p:spPr>
      </p:sp>
      <p:sp>
        <p:nvSpPr>
          <p:cNvPr id="706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06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24037-80EE-45B4-B256-058618194E05}" type="slidenum">
              <a:rPr lang="zh-CN" altLang="en-US"/>
              <a:pPr fontAlgn="base">
                <a:spcBef>
                  <a:spcPct val="0"/>
                </a:spcBef>
                <a:spcAft>
                  <a:spcPct val="0"/>
                </a:spcAft>
              </a:pPr>
              <a:t>51</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27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D7ABF-2151-40BF-8F3B-6A04A7A6566F}" type="slidenum">
              <a:rPr lang="zh-CN" altLang="en-US"/>
              <a:pPr fontAlgn="base">
                <a:spcBef>
                  <a:spcPct val="0"/>
                </a:spcBef>
                <a:spcAft>
                  <a:spcPct val="0"/>
                </a:spcAft>
              </a:pPr>
              <a:t>52</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47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8597ED-2BEA-4F46-B3AA-C4064C021F7D}" type="slidenum">
              <a:rPr lang="zh-CN" altLang="en-US"/>
              <a:pPr fontAlgn="base">
                <a:spcBef>
                  <a:spcPct val="0"/>
                </a:spcBef>
                <a:spcAft>
                  <a:spcPct val="0"/>
                </a:spcAft>
              </a:pPr>
              <a:t>53</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p:cNvSpPr>
          <p:nvPr>
            <p:ph type="sldImg"/>
          </p:nvPr>
        </p:nvSpPr>
        <p:spPr bwMode="auto">
          <a:noFill/>
          <a:ln>
            <a:solidFill>
              <a:srgbClr val="000000"/>
            </a:solidFill>
            <a:miter lim="800000"/>
            <a:headEnd/>
            <a:tailEnd/>
          </a:ln>
        </p:spPr>
      </p:sp>
      <p:sp>
        <p:nvSpPr>
          <p:cNvPr id="768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68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67B92-A7FC-46B1-8F9B-AB23FBB4A7A1}" type="slidenum">
              <a:rPr lang="zh-CN" altLang="en-US"/>
              <a:pPr fontAlgn="base">
                <a:spcBef>
                  <a:spcPct val="0"/>
                </a:spcBef>
                <a:spcAft>
                  <a:spcPct val="0"/>
                </a:spcAft>
              </a:pPr>
              <a:t>54</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60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61BCB-6CFA-4DA1-B400-CC18DC606446}" type="slidenum">
              <a:rPr lang="zh-CN" altLang="en-US"/>
              <a:pPr fontAlgn="base">
                <a:spcBef>
                  <a:spcPct val="0"/>
                </a:spcBef>
                <a:spcAft>
                  <a:spcPct val="0"/>
                </a:spcAft>
              </a:pPr>
              <a:t>62</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80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6D295-0B7A-4EA5-9A8C-9F6D8E0A7A5D}" type="slidenum">
              <a:rPr lang="zh-CN" altLang="en-US"/>
              <a:pPr fontAlgn="base">
                <a:spcBef>
                  <a:spcPct val="0"/>
                </a:spcBef>
                <a:spcAft>
                  <a:spcPct val="0"/>
                </a:spcAft>
              </a:pPr>
              <a:t>63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01C2DFD-588C-4D5B-BE2B-251AD71636F6}" type="datetimeFigureOut">
              <a:rPr lang="zh-CN" altLang="en-US"/>
              <a:pPr>
                <a:defRPr/>
              </a:pPr>
              <a:t>2013/6/17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CDAF2F-011E-438A-95E6-1B02BF4C7E0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55752AB-9063-49EA-AD07-2068A714A4E2}" type="datetimeFigureOut">
              <a:rPr lang="zh-CN" altLang="en-US"/>
              <a:pPr>
                <a:defRPr/>
              </a:pPr>
              <a:t>2013/6/17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B16F8B-55F1-4600-984B-16ACB15C61E6}"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794CE94-F553-4E62-9DC7-B80C71E3F219}" type="datetimeFigureOut">
              <a:rPr lang="zh-CN" altLang="en-US"/>
              <a:pPr>
                <a:defRPr/>
              </a:pPr>
              <a:t>2013/6/17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AAEDB3-B7AD-418A-83BA-80AC30D5E35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0DA4A23-D4BF-4CB3-BB67-3DF13864671F}" type="datetimeFigureOut">
              <a:rPr lang="zh-CN" altLang="en-US"/>
              <a:pPr>
                <a:defRPr/>
              </a:pPr>
              <a:t>2013/6/17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8C0C7D8-CF1C-4898-8776-1222D199226A}"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B729E3-38F7-4E88-85C3-E0DFA351E7D1}" type="datetimeFigureOut">
              <a:rPr lang="zh-CN" altLang="en-US"/>
              <a:pPr>
                <a:defRPr/>
              </a:pPr>
              <a:t>2013/6/17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E91CA0F-7F08-4EDE-B337-CC49B50853B8}"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A23D88E-C70D-4AC4-91ED-2F8700556FC3}" type="datetimeFigureOut">
              <a:rPr lang="zh-CN" altLang="en-US"/>
              <a:pPr>
                <a:defRPr/>
              </a:pPr>
              <a:t>2013/6/17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F8EBF5-080D-485F-924C-6D65588CB57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D2B2292-96CA-499A-A3C9-5A76EF75850C}" type="datetimeFigureOut">
              <a:rPr lang="zh-CN" altLang="en-US"/>
              <a:pPr>
                <a:defRPr/>
              </a:pPr>
              <a:t>2013/6/17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086E139-BBED-4E9F-BDAD-A604F980934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84A2B48-A87C-404E-ACAA-DEDB0BDE6E8E}" type="datetimeFigureOut">
              <a:rPr lang="zh-CN" altLang="en-US"/>
              <a:pPr>
                <a:defRPr/>
              </a:pPr>
              <a:t>2013/6/17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9DF3089-D26C-4C9E-9881-E642A365A08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5E9D0E5-C46E-44BB-B697-BBB555A0197B}" type="datetimeFigureOut">
              <a:rPr lang="zh-CN" altLang="en-US"/>
              <a:pPr>
                <a:defRPr/>
              </a:pPr>
              <a:t>2013/6/17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B812849-BE2C-4851-8A19-A7534727D3F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DAA03E1-A252-4227-AE09-ACD9F0CB1B11}" type="datetimeFigureOut">
              <a:rPr lang="zh-CN" altLang="en-US"/>
              <a:pPr>
                <a:defRPr/>
              </a:pPr>
              <a:t>2013/6/17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CC2E7DF-59DA-4627-8FFA-37695863FEE9}"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46CB53-147C-4236-89F3-E1A7DC1B1545}" type="datetimeFigureOut">
              <a:rPr lang="zh-CN" altLang="en-US"/>
              <a:pPr>
                <a:defRPr/>
              </a:pPr>
              <a:t>2013/6/17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531289-1A88-4F74-8919-338B36FB4E4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5A640D-98C8-4561-AC55-73E616460F33}" type="datetimeFigureOut">
              <a:rPr lang="zh-CN" altLang="en-US"/>
              <a:pPr>
                <a:defRPr/>
              </a:pPr>
              <a:t>2013/6/17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C50F93-8A91-45C8-8CA8-E2970D597C7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0445404-2D2A-4615-8C2D-4CE8B612898B}" type="datetimeFigureOut">
              <a:rPr lang="zh-CN" altLang="en-US"/>
              <a:pPr>
                <a:defRPr/>
              </a:pPr>
              <a:t>2013/6/17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1E5042B4-295D-425D-9EB5-DAE8E3F7DE3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photo.blog.sina.com.cn/showpic.html"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1"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矩形 6"/>
          <p:cNvSpPr/>
          <p:nvPr/>
        </p:nvSpPr>
        <p:spPr>
          <a:xfrm>
            <a:off x="908025" y="2184391"/>
            <a:ext cx="7286676" cy="1600439"/>
          </a:xfrm>
          <a:prstGeom prst="rect">
            <a:avLst/>
          </a:prstGeom>
          <a:noFill/>
        </p:spPr>
        <p:txBody>
          <a:bodyPr>
            <a:spAutoFit/>
          </a:bodyPr>
          <a:lstStyle/>
          <a:p>
            <a:pPr algn="ctr" fontAlgn="auto">
              <a:spcBef>
                <a:spcPts val="0"/>
              </a:spcBef>
              <a:spcAft>
                <a:spcPts val="0"/>
              </a:spcAft>
              <a:defRPr/>
            </a:pPr>
            <a:r>
              <a:rPr lang="zh-CN" altLang="en-US" sz="4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海川即食阿胶</a:t>
            </a:r>
            <a:endParaRPr lang="en-US" altLang="zh-CN" sz="4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a:p>
            <a:pPr algn="ctr" fontAlgn="auto">
              <a:spcBef>
                <a:spcPts val="0"/>
              </a:spcBef>
              <a:spcAft>
                <a:spcPts val="0"/>
              </a:spcAft>
              <a:defRPr/>
            </a:pPr>
            <a:r>
              <a:rPr lang="zh-CN" altLang="en-US"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品牌建设方案提报</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矩形 10"/>
          <p:cNvSpPr>
            <a:spLocks noChangeArrowheads="1"/>
          </p:cNvSpPr>
          <p:nvPr/>
        </p:nvSpPr>
        <p:spPr bwMode="auto">
          <a:xfrm>
            <a:off x="1143000" y="1428750"/>
            <a:ext cx="5857875" cy="4137025"/>
          </a:xfrm>
          <a:prstGeom prst="rect">
            <a:avLst/>
          </a:prstGeom>
          <a:noFill/>
          <a:ln w="9525">
            <a:noFill/>
            <a:miter lim="800000"/>
            <a:headEnd/>
            <a:tailEnd/>
          </a:ln>
        </p:spPr>
        <p:txBody>
          <a:bodyPr>
            <a:spAutoFit/>
          </a:bodyPr>
          <a:lstStyle/>
          <a:p>
            <a:pPr marL="342900" indent="-342900">
              <a:spcBef>
                <a:spcPct val="20000"/>
              </a:spcBef>
              <a:buFont typeface="Arial" charset="0"/>
              <a:buChar char="•"/>
            </a:pPr>
            <a:r>
              <a:rPr lang="zh-CN" altLang="en-US" b="1">
                <a:latin typeface="Calibri" pitchFamily="34" charset="0"/>
              </a:rPr>
              <a:t>调研目的：</a:t>
            </a:r>
            <a:r>
              <a:rPr lang="zh-CN" altLang="en-US">
                <a:latin typeface="Calibri" pitchFamily="34" charset="0"/>
              </a:rPr>
              <a:t>研究阿胶大市场，发现并验证消费者需求，为海川阿胶找到精准定位。</a:t>
            </a:r>
            <a:endParaRPr lang="en-US" altLang="zh-CN">
              <a:latin typeface="Calibri" pitchFamily="34" charset="0"/>
            </a:endParaRPr>
          </a:p>
          <a:p>
            <a:pPr marL="342900" indent="-342900">
              <a:spcBef>
                <a:spcPct val="20000"/>
              </a:spcBef>
              <a:buFont typeface="Arial" charset="0"/>
              <a:buChar char="•"/>
            </a:pPr>
            <a:endParaRPr lang="en-US" altLang="zh-CN">
              <a:latin typeface="Calibri" pitchFamily="34" charset="0"/>
            </a:endParaRPr>
          </a:p>
          <a:p>
            <a:pPr marL="342900" indent="-342900">
              <a:spcBef>
                <a:spcPct val="20000"/>
              </a:spcBef>
              <a:buFont typeface="Arial" charset="0"/>
              <a:buChar char="•"/>
            </a:pPr>
            <a:r>
              <a:rPr lang="zh-CN" altLang="en-US" b="1">
                <a:latin typeface="Calibri" pitchFamily="34" charset="0"/>
              </a:rPr>
              <a:t>调研内容：</a:t>
            </a:r>
            <a:r>
              <a:rPr lang="en-US" altLang="zh-CN" b="1">
                <a:latin typeface="Calibri" pitchFamily="34" charset="0"/>
              </a:rPr>
              <a:t>1</a:t>
            </a:r>
            <a:r>
              <a:rPr lang="zh-CN" altLang="en-US" b="1">
                <a:latin typeface="Calibri" pitchFamily="34" charset="0"/>
              </a:rPr>
              <a:t>、</a:t>
            </a:r>
            <a:r>
              <a:rPr lang="zh-CN" altLang="en-US">
                <a:latin typeface="Calibri" pitchFamily="34" charset="0"/>
              </a:rPr>
              <a:t>消费者研究（阿胶概念、功能、品牌认知）等；</a:t>
            </a:r>
            <a:r>
              <a:rPr lang="en-US" altLang="zh-CN" b="1">
                <a:latin typeface="Calibri" pitchFamily="34" charset="0"/>
              </a:rPr>
              <a:t>2</a:t>
            </a:r>
            <a:r>
              <a:rPr lang="zh-CN" altLang="en-US" b="1">
                <a:latin typeface="Calibri" pitchFamily="34" charset="0"/>
              </a:rPr>
              <a:t>、</a:t>
            </a:r>
            <a:r>
              <a:rPr lang="zh-CN" altLang="en-US">
                <a:latin typeface="Calibri" pitchFamily="34" charset="0"/>
              </a:rPr>
              <a:t>竞品研究（市场上现有阿胶的品牌、剂型、价位等）；</a:t>
            </a:r>
            <a:r>
              <a:rPr lang="en-US" altLang="zh-CN" b="1">
                <a:latin typeface="Calibri" pitchFamily="34" charset="0"/>
              </a:rPr>
              <a:t>3</a:t>
            </a:r>
            <a:r>
              <a:rPr lang="zh-CN" altLang="en-US" b="1">
                <a:latin typeface="Calibri" pitchFamily="34" charset="0"/>
              </a:rPr>
              <a:t>、</a:t>
            </a:r>
            <a:r>
              <a:rPr lang="zh-CN" altLang="en-US">
                <a:latin typeface="Calibri" pitchFamily="34" charset="0"/>
              </a:rPr>
              <a:t>终端与渠道商（终端销售政策、经销商访谈等）</a:t>
            </a:r>
            <a:endParaRPr lang="en-US" altLang="zh-CN">
              <a:latin typeface="Calibri" pitchFamily="34" charset="0"/>
            </a:endParaRPr>
          </a:p>
          <a:p>
            <a:pPr marL="342900" indent="-342900">
              <a:spcBef>
                <a:spcPct val="20000"/>
              </a:spcBef>
              <a:buFont typeface="Arial" charset="0"/>
              <a:buChar char="•"/>
            </a:pPr>
            <a:endParaRPr lang="zh-CN" altLang="en-US">
              <a:latin typeface="Calibri" pitchFamily="34" charset="0"/>
            </a:endParaRPr>
          </a:p>
          <a:p>
            <a:pPr marL="342900" indent="-342900">
              <a:spcBef>
                <a:spcPct val="20000"/>
              </a:spcBef>
              <a:buFont typeface="Arial" charset="0"/>
              <a:buChar char="•"/>
            </a:pPr>
            <a:r>
              <a:rPr lang="zh-CN" altLang="en-US" b="1">
                <a:latin typeface="Calibri" pitchFamily="34" charset="0"/>
              </a:rPr>
              <a:t>调研性质：</a:t>
            </a:r>
            <a:r>
              <a:rPr lang="zh-CN" altLang="en-US">
                <a:latin typeface="Calibri" pitchFamily="34" charset="0"/>
              </a:rPr>
              <a:t>定性调研</a:t>
            </a:r>
            <a:endParaRPr lang="en-US" altLang="zh-CN">
              <a:latin typeface="Calibri" pitchFamily="34" charset="0"/>
            </a:endParaRPr>
          </a:p>
          <a:p>
            <a:pPr marL="342900" indent="-342900">
              <a:spcBef>
                <a:spcPct val="20000"/>
              </a:spcBef>
              <a:buFont typeface="Arial" charset="0"/>
              <a:buChar char="•"/>
            </a:pPr>
            <a:endParaRPr lang="zh-CN" altLang="en-US">
              <a:latin typeface="Calibri" pitchFamily="34" charset="0"/>
            </a:endParaRPr>
          </a:p>
          <a:p>
            <a:pPr marL="342900" indent="-342900">
              <a:spcBef>
                <a:spcPct val="20000"/>
              </a:spcBef>
              <a:buFont typeface="Arial" charset="0"/>
              <a:buChar char="•"/>
            </a:pPr>
            <a:r>
              <a:rPr lang="zh-CN" altLang="en-US" b="1">
                <a:latin typeface="Calibri" pitchFamily="34" charset="0"/>
              </a:rPr>
              <a:t>调研形式：</a:t>
            </a:r>
            <a:r>
              <a:rPr lang="zh-CN" altLang="en-US">
                <a:latin typeface="Calibri" pitchFamily="34" charset="0"/>
              </a:rPr>
              <a:t>终端走访、消费者访谈、经销商访谈等</a:t>
            </a:r>
            <a:endParaRPr lang="en-US" altLang="zh-CN">
              <a:latin typeface="Calibri" pitchFamily="34" charset="0"/>
            </a:endParaRPr>
          </a:p>
          <a:p>
            <a:pPr marL="342900" indent="-342900">
              <a:spcBef>
                <a:spcPct val="20000"/>
              </a:spcBef>
              <a:buFont typeface="Arial" charset="0"/>
              <a:buChar char="•"/>
            </a:pPr>
            <a:endParaRPr lang="en-US" altLang="zh-CN">
              <a:latin typeface="Calibri" pitchFamily="34" charset="0"/>
            </a:endParaRPr>
          </a:p>
          <a:p>
            <a:pPr marL="342900" indent="-342900">
              <a:spcBef>
                <a:spcPct val="20000"/>
              </a:spcBef>
              <a:buFont typeface="Arial" charset="0"/>
              <a:buChar char="•"/>
            </a:pPr>
            <a:r>
              <a:rPr lang="zh-CN" altLang="en-US" b="1">
                <a:latin typeface="Calibri" pitchFamily="34" charset="0"/>
              </a:rPr>
              <a:t>调研样本：</a:t>
            </a:r>
            <a:r>
              <a:rPr lang="en-US" altLang="zh-CN">
                <a:latin typeface="Calibri" pitchFamily="34" charset="0"/>
              </a:rPr>
              <a:t>50</a:t>
            </a:r>
            <a:r>
              <a:rPr lang="zh-CN" altLang="en-US">
                <a:latin typeface="Calibri" pitchFamily="34" charset="0"/>
              </a:rPr>
              <a:t>名消费者、</a:t>
            </a:r>
            <a:r>
              <a:rPr lang="en-US" altLang="zh-CN">
                <a:latin typeface="Calibri" pitchFamily="34" charset="0"/>
              </a:rPr>
              <a:t>24</a:t>
            </a:r>
            <a:r>
              <a:rPr lang="zh-CN" altLang="en-US">
                <a:latin typeface="Calibri" pitchFamily="34" charset="0"/>
              </a:rPr>
              <a:t>家终端、</a:t>
            </a:r>
            <a:r>
              <a:rPr lang="en-US" altLang="zh-CN">
                <a:latin typeface="Calibri" pitchFamily="34" charset="0"/>
              </a:rPr>
              <a:t>15</a:t>
            </a:r>
            <a:r>
              <a:rPr lang="zh-CN" altLang="en-US">
                <a:latin typeface="Calibri" pitchFamily="34" charset="0"/>
              </a:rPr>
              <a:t>名经销商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8"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23" name="表格 22"/>
          <p:cNvGraphicFramePr>
            <a:graphicFrameLocks noGrp="1"/>
          </p:cNvGraphicFramePr>
          <p:nvPr/>
        </p:nvGraphicFramePr>
        <p:xfrm>
          <a:off x="857250" y="1357313"/>
          <a:ext cx="7572375" cy="3857625"/>
        </p:xfrm>
        <a:graphic>
          <a:graphicData uri="http://schemas.openxmlformats.org/drawingml/2006/table">
            <a:tbl>
              <a:tblPr firstRow="1" bandRow="1">
                <a:tableStyleId>{5940675A-B579-460E-94D1-54222C63F5DA}</a:tableStyleId>
              </a:tblPr>
              <a:tblGrid>
                <a:gridCol w="2455113"/>
                <a:gridCol w="5117315"/>
              </a:tblGrid>
              <a:tr h="448422">
                <a:tc>
                  <a:txBody>
                    <a:bodyPr/>
                    <a:lstStyle/>
                    <a:p>
                      <a:pPr algn="l">
                        <a:spcAft>
                          <a:spcPts val="0"/>
                        </a:spcAft>
                      </a:pPr>
                      <a:r>
                        <a:rPr lang="zh-CN" altLang="en-US" sz="1600" b="1" kern="100" dirty="0" smtClean="0"/>
                        <a:t>概念认知</a:t>
                      </a:r>
                      <a:endParaRPr lang="zh-CN" sz="16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b="1" kern="100" dirty="0" smtClean="0"/>
                        <a:t>概念认知小结</a:t>
                      </a:r>
                      <a:endParaRPr lang="zh-CN" sz="16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991">
                <a:tc>
                  <a:txBody>
                    <a:bodyPr/>
                    <a:lstStyle/>
                    <a:p>
                      <a:pPr algn="l">
                        <a:spcAft>
                          <a:spcPts val="0"/>
                        </a:spcAft>
                      </a:pPr>
                      <a:r>
                        <a:rPr lang="zh-CN" sz="1600" kern="100" dirty="0"/>
                        <a:t>补血的产品</a:t>
                      </a:r>
                      <a:r>
                        <a:rPr lang="en-US" sz="1600" kern="100" dirty="0"/>
                        <a:t>/</a:t>
                      </a:r>
                      <a:r>
                        <a:rPr lang="zh-CN" sz="1600" kern="100" dirty="0"/>
                        <a:t>补品</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l">
                        <a:lnSpc>
                          <a:spcPts val="2000"/>
                        </a:lnSpc>
                        <a:spcAft>
                          <a:spcPts val="1200"/>
                        </a:spcAft>
                        <a:buFont typeface="Wingdings" pitchFamily="2" charset="2"/>
                        <a:buChar char="Ø"/>
                      </a:pPr>
                      <a:endParaRPr lang="zh-CN" altLang="en-US" sz="1600" kern="10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991">
                <a:tc>
                  <a:txBody>
                    <a:bodyPr/>
                    <a:lstStyle/>
                    <a:p>
                      <a:pPr algn="l">
                        <a:spcAft>
                          <a:spcPts val="0"/>
                        </a:spcAft>
                      </a:pPr>
                      <a:r>
                        <a:rPr lang="zh-CN" sz="1600" kern="100" dirty="0"/>
                        <a:t>补血补气用的补品</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spcAft>
                          <a:spcPts val="0"/>
                        </a:spcAft>
                      </a:pPr>
                      <a:endParaRPr lang="zh-CN" sz="1600" kern="100" dirty="0">
                        <a:latin typeface="Calibri"/>
                        <a:ea typeface="宋体"/>
                        <a:cs typeface="Times New Roman"/>
                      </a:endParaRPr>
                    </a:p>
                  </a:txBody>
                  <a:tcPr marL="68580" marR="68580" marT="0" marB="0"/>
                </a:tc>
              </a:tr>
              <a:tr h="448422">
                <a:tc>
                  <a:txBody>
                    <a:bodyPr/>
                    <a:lstStyle/>
                    <a:p>
                      <a:pPr algn="l">
                        <a:spcAft>
                          <a:spcPts val="0"/>
                        </a:spcAft>
                      </a:pPr>
                      <a:r>
                        <a:rPr lang="zh-CN" sz="1600" kern="100" dirty="0"/>
                        <a:t>传统的中药</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spcAft>
                          <a:spcPts val="0"/>
                        </a:spcAft>
                      </a:pPr>
                      <a:endParaRPr lang="zh-CN" sz="1600" kern="100" dirty="0">
                        <a:latin typeface="Calibri"/>
                        <a:ea typeface="宋体"/>
                        <a:cs typeface="Times New Roman"/>
                      </a:endParaRPr>
                    </a:p>
                  </a:txBody>
                  <a:tcPr marL="68580" marR="68580" marT="0" marB="0"/>
                </a:tc>
              </a:tr>
              <a:tr h="448422">
                <a:tc>
                  <a:txBody>
                    <a:bodyPr/>
                    <a:lstStyle/>
                    <a:p>
                      <a:pPr algn="l">
                        <a:spcAft>
                          <a:spcPts val="0"/>
                        </a:spcAft>
                      </a:pPr>
                      <a:r>
                        <a:rPr lang="zh-CN" sz="1600" kern="100" dirty="0"/>
                        <a:t>女性的</a:t>
                      </a:r>
                      <a:r>
                        <a:rPr lang="en-US" sz="1600" kern="100" dirty="0"/>
                        <a:t>/</a:t>
                      </a:r>
                      <a:r>
                        <a:rPr lang="zh-CN" sz="1600" kern="100" dirty="0"/>
                        <a:t>妇科的</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spcAft>
                          <a:spcPts val="0"/>
                        </a:spcAft>
                      </a:pPr>
                      <a:endParaRPr lang="zh-CN" sz="1600" kern="100" dirty="0">
                        <a:latin typeface="Calibri"/>
                        <a:ea typeface="宋体"/>
                        <a:cs typeface="Times New Roman"/>
                      </a:endParaRPr>
                    </a:p>
                  </a:txBody>
                  <a:tcPr marL="68580" marR="68580" marT="0" marB="0"/>
                </a:tc>
              </a:tr>
              <a:tr h="448422">
                <a:tc>
                  <a:txBody>
                    <a:bodyPr/>
                    <a:lstStyle/>
                    <a:p>
                      <a:pPr algn="l">
                        <a:spcAft>
                          <a:spcPts val="0"/>
                        </a:spcAft>
                      </a:pPr>
                      <a:r>
                        <a:rPr lang="zh-CN" sz="1600" kern="100" dirty="0"/>
                        <a:t>一种中药</a:t>
                      </a:r>
                      <a:r>
                        <a:rPr lang="en-US" sz="1600" kern="100" dirty="0"/>
                        <a:t>/</a:t>
                      </a:r>
                      <a:r>
                        <a:rPr lang="zh-CN" sz="1600" kern="100" dirty="0"/>
                        <a:t>保健品</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spcAft>
                          <a:spcPts val="0"/>
                        </a:spcAft>
                      </a:pPr>
                      <a:endParaRPr lang="zh-CN" sz="1600" kern="100" dirty="0">
                        <a:latin typeface="Calibri"/>
                        <a:ea typeface="宋体"/>
                        <a:cs typeface="Times New Roman"/>
                      </a:endParaRPr>
                    </a:p>
                  </a:txBody>
                  <a:tcPr marL="68580" marR="68580" marT="0" marB="0"/>
                </a:tc>
              </a:tr>
              <a:tr h="515991">
                <a:tc>
                  <a:txBody>
                    <a:bodyPr/>
                    <a:lstStyle/>
                    <a:p>
                      <a:pPr algn="l">
                        <a:spcAft>
                          <a:spcPts val="0"/>
                        </a:spcAft>
                      </a:pPr>
                      <a:r>
                        <a:rPr lang="zh-CN" sz="1600" kern="100" dirty="0"/>
                        <a:t>东阿的驴皮</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spcAft>
                          <a:spcPts val="0"/>
                        </a:spcAft>
                      </a:pPr>
                      <a:endParaRPr lang="zh-CN" sz="1600" kern="100" dirty="0">
                        <a:latin typeface="Calibri"/>
                        <a:ea typeface="宋体"/>
                        <a:cs typeface="Times New Roman"/>
                      </a:endParaRPr>
                    </a:p>
                  </a:txBody>
                  <a:tcPr marL="68580" marR="68580" marT="0" marB="0"/>
                </a:tc>
              </a:tr>
              <a:tr h="515991">
                <a:tc>
                  <a:txBody>
                    <a:bodyPr/>
                    <a:lstStyle/>
                    <a:p>
                      <a:pPr algn="l">
                        <a:spcAft>
                          <a:spcPts val="0"/>
                        </a:spcAft>
                      </a:pPr>
                      <a:r>
                        <a:rPr lang="zh-CN" sz="1600" kern="100" dirty="0"/>
                        <a:t>味道不好（年轻人认知）</a:t>
                      </a:r>
                      <a:endParaRPr lang="zh-CN" sz="16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spcAft>
                          <a:spcPts val="0"/>
                        </a:spcAft>
                      </a:pPr>
                      <a:endParaRPr lang="zh-CN" sz="1600" kern="100" dirty="0">
                        <a:latin typeface="Calibri"/>
                        <a:ea typeface="宋体"/>
                        <a:cs typeface="Times New Roman"/>
                      </a:endParaRPr>
                    </a:p>
                  </a:txBody>
                  <a:tcPr marL="68580" marR="68580" marT="0" marB="0"/>
                </a:tc>
              </a:tr>
            </a:tbl>
          </a:graphicData>
        </a:graphic>
      </p:graphicFrame>
      <p:sp>
        <p:nvSpPr>
          <p:cNvPr id="25625" name="Rectangle 2"/>
          <p:cNvSpPr>
            <a:spLocks noChangeArrowheads="1"/>
          </p:cNvSpPr>
          <p:nvPr/>
        </p:nvSpPr>
        <p:spPr bwMode="auto">
          <a:xfrm>
            <a:off x="0" y="5715000"/>
            <a:ext cx="3500438"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您印象中，阿胶是个什么样的产品？</a:t>
            </a:r>
            <a:endParaRPr lang="zh-CN" altLang="en-US" sz="2400"/>
          </a:p>
        </p:txBody>
      </p:sp>
      <p:sp>
        <p:nvSpPr>
          <p:cNvPr id="25626" name="TextBox 28"/>
          <p:cNvSpPr txBox="1">
            <a:spLocks noChangeArrowheads="1"/>
          </p:cNvSpPr>
          <p:nvPr/>
        </p:nvSpPr>
        <p:spPr bwMode="auto">
          <a:xfrm>
            <a:off x="0" y="1285875"/>
            <a:ext cx="857250" cy="276225"/>
          </a:xfrm>
          <a:prstGeom prst="rect">
            <a:avLst/>
          </a:prstGeom>
          <a:noFill/>
          <a:ln w="9525">
            <a:noFill/>
            <a:miter lim="800000"/>
            <a:headEnd/>
            <a:tailEnd/>
          </a:ln>
        </p:spPr>
        <p:txBody>
          <a:bodyPr>
            <a:spAutoFit/>
          </a:bodyPr>
          <a:lstStyle/>
          <a:p>
            <a:r>
              <a:rPr lang="zh-CN" altLang="en-US" sz="1200">
                <a:latin typeface="Calibri" pitchFamily="34" charset="0"/>
              </a:rPr>
              <a:t>认知深度</a:t>
            </a:r>
          </a:p>
        </p:txBody>
      </p:sp>
      <p:pic>
        <p:nvPicPr>
          <p:cNvPr id="8" name="图片 7" descr="箭头.png"/>
          <p:cNvPicPr>
            <a:picLocks noChangeAspect="1"/>
          </p:cNvPicPr>
          <p:nvPr/>
        </p:nvPicPr>
        <p:blipFill>
          <a:blip r:embed="rId3"/>
          <a:srcRect/>
          <a:stretch>
            <a:fillRect/>
          </a:stretch>
        </p:blipFill>
        <p:spPr bwMode="auto">
          <a:xfrm>
            <a:off x="357188" y="1714500"/>
            <a:ext cx="285750" cy="3238500"/>
          </a:xfrm>
          <a:prstGeom prst="rect">
            <a:avLst/>
          </a:prstGeom>
          <a:noFill/>
          <a:ln w="9525">
            <a:noFill/>
            <a:miter lim="800000"/>
            <a:headEnd/>
            <a:tailEnd/>
          </a:ln>
        </p:spPr>
      </p:pic>
      <p:sp>
        <p:nvSpPr>
          <p:cNvPr id="10" name="TextBox 9"/>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2" name="TextBox 11"/>
          <p:cNvSpPr txBox="1"/>
          <p:nvPr/>
        </p:nvSpPr>
        <p:spPr>
          <a:xfrm>
            <a:off x="3357563" y="1785938"/>
            <a:ext cx="5072062" cy="3357562"/>
          </a:xfrm>
          <a:prstGeom prst="rect">
            <a:avLst/>
          </a:prstGeom>
          <a:noFill/>
        </p:spPr>
        <p:txBody>
          <a:bodyPr>
            <a:spAutoFit/>
          </a:bodyPr>
          <a:lstStyle/>
          <a:p>
            <a:pPr fontAlgn="auto">
              <a:lnSpc>
                <a:spcPts val="2000"/>
              </a:lnSpc>
              <a:spcBef>
                <a:spcPts val="0"/>
              </a:spcBef>
              <a:spcAft>
                <a:spcPts val="1200"/>
              </a:spcAft>
              <a:buFont typeface="Wingdings" pitchFamily="2" charset="2"/>
              <a:buChar char="Ø"/>
              <a:defRPr/>
            </a:pPr>
            <a:r>
              <a:rPr lang="zh-CN" altLang="en-US" kern="100" dirty="0">
                <a:latin typeface="+mn-lt"/>
                <a:ea typeface="+mn-ea"/>
              </a:rPr>
              <a:t>被访者对阿胶的整体认知率比较高，九成被访者知道阿胶；</a:t>
            </a:r>
          </a:p>
          <a:p>
            <a:pPr fontAlgn="auto">
              <a:lnSpc>
                <a:spcPts val="2000"/>
              </a:lnSpc>
              <a:spcBef>
                <a:spcPts val="0"/>
              </a:spcBef>
              <a:spcAft>
                <a:spcPts val="1200"/>
              </a:spcAft>
              <a:buFont typeface="Wingdings" pitchFamily="2" charset="2"/>
              <a:buChar char="Ø"/>
              <a:defRPr/>
            </a:pPr>
            <a:r>
              <a:rPr lang="zh-CN" altLang="en-US" kern="100" dirty="0">
                <a:latin typeface="+mn-lt"/>
                <a:ea typeface="+mn-ea"/>
              </a:rPr>
              <a:t>提到阿胶，八成被访者第一提及与“补血”联系在一起；</a:t>
            </a:r>
          </a:p>
          <a:p>
            <a:pPr fontAlgn="auto">
              <a:lnSpc>
                <a:spcPts val="2000"/>
              </a:lnSpc>
              <a:spcBef>
                <a:spcPts val="0"/>
              </a:spcBef>
              <a:spcAft>
                <a:spcPts val="1200"/>
              </a:spcAft>
              <a:buFont typeface="Wingdings" pitchFamily="2" charset="2"/>
              <a:buChar char="Ø"/>
              <a:defRPr/>
            </a:pPr>
            <a:r>
              <a:rPr lang="zh-CN" altLang="en-US" kern="100" dirty="0">
                <a:latin typeface="+mn-lt"/>
                <a:ea typeface="+mn-ea"/>
              </a:rPr>
              <a:t>“传统的”、“女性的”、“补药”、“对身体好”也是提及较多的词；</a:t>
            </a:r>
            <a:endParaRPr lang="en-US" altLang="zh-CN" kern="100" dirty="0">
              <a:latin typeface="+mn-lt"/>
              <a:ea typeface="+mn-ea"/>
            </a:endParaRPr>
          </a:p>
          <a:p>
            <a:pPr fontAlgn="auto">
              <a:lnSpc>
                <a:spcPts val="2000"/>
              </a:lnSpc>
              <a:spcBef>
                <a:spcPts val="0"/>
              </a:spcBef>
              <a:spcAft>
                <a:spcPts val="1200"/>
              </a:spcAft>
              <a:buFont typeface="Wingdings" pitchFamily="2" charset="2"/>
              <a:buChar char="Ø"/>
              <a:defRPr/>
            </a:pPr>
            <a:r>
              <a:rPr lang="zh-CN" altLang="en-US" kern="100" dirty="0">
                <a:latin typeface="+mn-lt"/>
                <a:ea typeface="+mn-ea"/>
              </a:rPr>
              <a:t>年轻的消费者反映市场上现有阿胶味道不好，“有皮子味”</a:t>
            </a:r>
          </a:p>
          <a:p>
            <a:pPr fontAlgn="auto">
              <a:lnSpc>
                <a:spcPts val="2000"/>
              </a:lnSpc>
              <a:spcBef>
                <a:spcPts val="0"/>
              </a:spcBef>
              <a:spcAft>
                <a:spcPts val="1200"/>
              </a:spcAft>
              <a:buFont typeface="Wingdings" pitchFamily="2" charset="2"/>
              <a:buChar char="Ø"/>
              <a:defRPr/>
            </a:pPr>
            <a:r>
              <a:rPr lang="zh-CN" altLang="en-US" kern="100" dirty="0">
                <a:latin typeface="+mn-lt"/>
                <a:ea typeface="+mn-ea"/>
              </a:rPr>
              <a:t>从消费者的认知以及需求看，阿胶的市场容量较大，前期市场培育的环境有利于新产品开拓。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26627" name="Rectangle 2"/>
          <p:cNvSpPr>
            <a:spLocks noChangeArrowheads="1"/>
          </p:cNvSpPr>
          <p:nvPr/>
        </p:nvSpPr>
        <p:spPr bwMode="auto">
          <a:xfrm>
            <a:off x="0" y="5715000"/>
            <a:ext cx="3500438"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您购买阿胶，主要是考虑它的哪些功效？</a:t>
            </a:r>
            <a:endParaRPr lang="zh-CN" altLang="en-US" sz="1400"/>
          </a:p>
        </p:txBody>
      </p:sp>
      <p:graphicFrame>
        <p:nvGraphicFramePr>
          <p:cNvPr id="16" name="表格 15"/>
          <p:cNvGraphicFramePr>
            <a:graphicFrameLocks noGrp="1"/>
          </p:cNvGraphicFramePr>
          <p:nvPr/>
        </p:nvGraphicFramePr>
        <p:xfrm>
          <a:off x="857250" y="1428750"/>
          <a:ext cx="7715250" cy="3643313"/>
        </p:xfrm>
        <a:graphic>
          <a:graphicData uri="http://schemas.openxmlformats.org/drawingml/2006/table">
            <a:tbl>
              <a:tblPr firstRow="1" bandRow="1">
                <a:tableStyleId>{5940675A-B579-460E-94D1-54222C63F5DA}</a:tableStyleId>
              </a:tblPr>
              <a:tblGrid>
                <a:gridCol w="2000264"/>
                <a:gridCol w="5715040"/>
              </a:tblGrid>
              <a:tr h="455417">
                <a:tc>
                  <a:txBody>
                    <a:bodyPr/>
                    <a:lstStyle/>
                    <a:p>
                      <a:pPr algn="just">
                        <a:spcAft>
                          <a:spcPts val="0"/>
                        </a:spcAft>
                      </a:pPr>
                      <a:r>
                        <a:rPr lang="zh-CN" altLang="en-US" sz="1600" b="1" kern="100" dirty="0" smtClean="0"/>
                        <a:t>功效认知</a:t>
                      </a:r>
                      <a:endParaRPr lang="zh-CN" sz="1600" b="1" kern="100" dirty="0">
                        <a:latin typeface="Calibri"/>
                        <a:ea typeface="宋体"/>
                        <a:cs typeface="Times New Roman"/>
                      </a:endParaRPr>
                    </a:p>
                  </a:txBody>
                  <a:tcPr marL="68580" marR="68580" marT="0" marB="0"/>
                </a:tc>
                <a:tc>
                  <a:txBody>
                    <a:bodyPr/>
                    <a:lstStyle/>
                    <a:p>
                      <a:pPr algn="just">
                        <a:spcAft>
                          <a:spcPts val="0"/>
                        </a:spcAft>
                      </a:pPr>
                      <a:r>
                        <a:rPr lang="zh-CN" altLang="en-US" sz="1600" b="1" kern="100" dirty="0" smtClean="0">
                          <a:latin typeface="Calibri"/>
                          <a:ea typeface="宋体"/>
                          <a:cs typeface="Times New Roman"/>
                        </a:rPr>
                        <a:t>功效认知小结</a:t>
                      </a:r>
                      <a:endParaRPr lang="zh-CN" sz="1600" b="1" kern="100" dirty="0">
                        <a:latin typeface="Calibri"/>
                        <a:ea typeface="宋体"/>
                        <a:cs typeface="Times New Roman"/>
                      </a:endParaRPr>
                    </a:p>
                  </a:txBody>
                  <a:tcPr marL="68580" marR="68580" marT="0" marB="0"/>
                </a:tc>
              </a:tr>
              <a:tr h="455417">
                <a:tc>
                  <a:txBody>
                    <a:bodyPr/>
                    <a:lstStyle/>
                    <a:p>
                      <a:pPr algn="just">
                        <a:spcAft>
                          <a:spcPts val="0"/>
                        </a:spcAft>
                      </a:pPr>
                      <a:r>
                        <a:rPr lang="zh-CN" sz="1600" kern="100"/>
                        <a:t>补血</a:t>
                      </a:r>
                      <a:endParaRPr lang="zh-CN" sz="1600" kern="100">
                        <a:latin typeface="Calibri"/>
                        <a:ea typeface="宋体"/>
                        <a:cs typeface="Times New Roman"/>
                      </a:endParaRPr>
                    </a:p>
                  </a:txBody>
                  <a:tcPr marL="68580" marR="68580" marT="0" marB="0"/>
                </a:tc>
                <a:tc rowSpan="7">
                  <a:txBody>
                    <a:bodyPr/>
                    <a:lstStyle/>
                    <a:p>
                      <a:pPr marL="0" marR="0" lvl="0" indent="0" algn="l" defTabSz="914400" rtl="0" eaLnBrk="1" fontAlgn="base" latinLnBrk="0" hangingPunct="1">
                        <a:lnSpc>
                          <a:spcPts val="2000"/>
                        </a:lnSpc>
                        <a:spcBef>
                          <a:spcPct val="0"/>
                        </a:spcBef>
                        <a:spcAft>
                          <a:spcPts val="1200"/>
                        </a:spcAft>
                        <a:buClrTx/>
                        <a:buSzTx/>
                        <a:buFont typeface="Wingdings" pitchFamily="2" charset="2"/>
                        <a:buChar char="Ø"/>
                        <a:tabLst/>
                      </a:pPr>
                      <a:endParaRPr lang="zh-CN" altLang="en-US" sz="1600" kern="100" dirty="0" smtClean="0">
                        <a:solidFill>
                          <a:schemeClr val="tx1"/>
                        </a:solidFill>
                        <a:latin typeface="+mn-lt"/>
                        <a:ea typeface="+mn-ea"/>
                        <a:cs typeface="+mn-cs"/>
                      </a:endParaRPr>
                    </a:p>
                  </a:txBody>
                  <a:tcPr marL="68580" marR="68580" marT="0" marB="0"/>
                </a:tc>
              </a:tr>
              <a:tr h="455417">
                <a:tc>
                  <a:txBody>
                    <a:bodyPr/>
                    <a:lstStyle/>
                    <a:p>
                      <a:pPr algn="just">
                        <a:spcAft>
                          <a:spcPts val="0"/>
                        </a:spcAft>
                      </a:pPr>
                      <a:r>
                        <a:rPr lang="zh-CN" sz="1600" kern="100"/>
                        <a:t>补气</a:t>
                      </a:r>
                      <a:r>
                        <a:rPr lang="en-US" sz="1600" kern="100"/>
                        <a:t>/</a:t>
                      </a:r>
                      <a:r>
                        <a:rPr lang="zh-CN" sz="1600" kern="100"/>
                        <a:t>益气</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455417">
                <a:tc>
                  <a:txBody>
                    <a:bodyPr/>
                    <a:lstStyle/>
                    <a:p>
                      <a:pPr algn="just">
                        <a:spcAft>
                          <a:spcPts val="0"/>
                        </a:spcAft>
                      </a:pPr>
                      <a:r>
                        <a:rPr lang="zh-CN" sz="1600" kern="100"/>
                        <a:t>美容养颜</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455417">
                <a:tc>
                  <a:txBody>
                    <a:bodyPr/>
                    <a:lstStyle/>
                    <a:p>
                      <a:pPr algn="just">
                        <a:spcAft>
                          <a:spcPts val="0"/>
                        </a:spcAft>
                      </a:pPr>
                      <a:r>
                        <a:rPr lang="zh-CN" sz="1600" kern="100"/>
                        <a:t>调经</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455417">
                <a:tc>
                  <a:txBody>
                    <a:bodyPr/>
                    <a:lstStyle/>
                    <a:p>
                      <a:pPr algn="just">
                        <a:spcAft>
                          <a:spcPts val="0"/>
                        </a:spcAft>
                      </a:pPr>
                      <a:r>
                        <a:rPr lang="zh-CN" sz="1600" kern="100"/>
                        <a:t>提高免疫力</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455417">
                <a:tc>
                  <a:txBody>
                    <a:bodyPr/>
                    <a:lstStyle/>
                    <a:p>
                      <a:pPr algn="just">
                        <a:spcAft>
                          <a:spcPts val="0"/>
                        </a:spcAft>
                      </a:pPr>
                      <a:r>
                        <a:rPr lang="zh-CN" sz="1600" kern="100"/>
                        <a:t>抗寒</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455417">
                <a:tc>
                  <a:txBody>
                    <a:bodyPr/>
                    <a:lstStyle/>
                    <a:p>
                      <a:pPr algn="just">
                        <a:spcAft>
                          <a:spcPts val="0"/>
                        </a:spcAft>
                      </a:pPr>
                      <a:r>
                        <a:rPr lang="zh-CN" sz="1600" kern="100" dirty="0"/>
                        <a:t>有助睡眠</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bl>
          </a:graphicData>
        </a:graphic>
      </p:graphicFrame>
      <p:sp>
        <p:nvSpPr>
          <p:cNvPr id="26651" name="TextBox 5"/>
          <p:cNvSpPr txBox="1">
            <a:spLocks noChangeArrowheads="1"/>
          </p:cNvSpPr>
          <p:nvPr/>
        </p:nvSpPr>
        <p:spPr bwMode="auto">
          <a:xfrm>
            <a:off x="0" y="1428750"/>
            <a:ext cx="857250" cy="276225"/>
          </a:xfrm>
          <a:prstGeom prst="rect">
            <a:avLst/>
          </a:prstGeom>
          <a:noFill/>
          <a:ln w="9525">
            <a:noFill/>
            <a:miter lim="800000"/>
            <a:headEnd/>
            <a:tailEnd/>
          </a:ln>
        </p:spPr>
        <p:txBody>
          <a:bodyPr>
            <a:spAutoFit/>
          </a:bodyPr>
          <a:lstStyle/>
          <a:p>
            <a:r>
              <a:rPr lang="zh-CN" altLang="en-US" sz="1200">
                <a:latin typeface="Calibri" pitchFamily="34" charset="0"/>
              </a:rPr>
              <a:t>认知深度</a:t>
            </a:r>
          </a:p>
        </p:txBody>
      </p:sp>
      <p:pic>
        <p:nvPicPr>
          <p:cNvPr id="26652" name="图片 6" descr="箭头.png"/>
          <p:cNvPicPr>
            <a:picLocks noChangeAspect="1"/>
          </p:cNvPicPr>
          <p:nvPr/>
        </p:nvPicPr>
        <p:blipFill>
          <a:blip r:embed="rId3"/>
          <a:srcRect/>
          <a:stretch>
            <a:fillRect/>
          </a:stretch>
        </p:blipFill>
        <p:spPr bwMode="auto">
          <a:xfrm>
            <a:off x="285750" y="2000250"/>
            <a:ext cx="285750" cy="3238500"/>
          </a:xfrm>
          <a:prstGeom prst="rect">
            <a:avLst/>
          </a:prstGeom>
          <a:noFill/>
          <a:ln w="9525">
            <a:noFill/>
            <a:miter lim="800000"/>
            <a:headEnd/>
            <a:tailEnd/>
          </a:ln>
        </p:spPr>
      </p:pic>
      <p:sp>
        <p:nvSpPr>
          <p:cNvPr id="10" name="矩形 9"/>
          <p:cNvSpPr/>
          <p:nvPr/>
        </p:nvSpPr>
        <p:spPr>
          <a:xfrm>
            <a:off x="2786063" y="1928813"/>
            <a:ext cx="6000750" cy="3016250"/>
          </a:xfrm>
          <a:prstGeom prst="rect">
            <a:avLst/>
          </a:prstGeom>
        </p:spPr>
        <p:txBody>
          <a:bodyPr>
            <a:spAutoFit/>
          </a:bodyPr>
          <a:lstStyle/>
          <a:p>
            <a:pPr>
              <a:lnSpc>
                <a:spcPts val="2000"/>
              </a:lnSpc>
              <a:spcAft>
                <a:spcPts val="1200"/>
              </a:spcAft>
              <a:buFont typeface="Wingdings" pitchFamily="2" charset="2"/>
              <a:buChar char="Ø"/>
              <a:defRPr/>
            </a:pPr>
            <a:r>
              <a:rPr lang="zh-CN" altLang="en-US" kern="100" dirty="0">
                <a:latin typeface="+mn-lt"/>
                <a:ea typeface="+mn-ea"/>
              </a:rPr>
              <a:t>补血，是买阿胶自用、送礼的第一需求，在这一需求的基础上，三四十岁女性、五六十岁老年人的需求最强烈；</a:t>
            </a:r>
            <a:endParaRPr lang="en-US" altLang="zh-CN" kern="100" dirty="0">
              <a:latin typeface="+mn-lt"/>
              <a:ea typeface="+mn-ea"/>
            </a:endParaRPr>
          </a:p>
          <a:p>
            <a:pPr>
              <a:lnSpc>
                <a:spcPts val="2000"/>
              </a:lnSpc>
              <a:spcAft>
                <a:spcPts val="1200"/>
              </a:spcAft>
              <a:buFont typeface="Wingdings" pitchFamily="2" charset="2"/>
              <a:buChar char="Ø"/>
              <a:defRPr/>
            </a:pPr>
            <a:r>
              <a:rPr lang="zh-CN" altLang="en-US" kern="100" dirty="0">
                <a:latin typeface="+mn-lt"/>
                <a:ea typeface="+mn-ea"/>
              </a:rPr>
              <a:t>美容养颜是由补血延伸而来的需求，三四十岁女性对此需求最高；</a:t>
            </a:r>
          </a:p>
          <a:p>
            <a:pPr>
              <a:lnSpc>
                <a:spcPts val="2000"/>
              </a:lnSpc>
              <a:spcAft>
                <a:spcPts val="1200"/>
              </a:spcAft>
              <a:buFont typeface="Wingdings" pitchFamily="2" charset="2"/>
              <a:buChar char="Ø"/>
              <a:defRPr/>
            </a:pPr>
            <a:r>
              <a:rPr lang="zh-CN" altLang="en-US" kern="100" dirty="0">
                <a:latin typeface="+mn-lt"/>
                <a:ea typeface="+mn-ea"/>
              </a:rPr>
              <a:t>存在特殊时期特殊阶段的需求：手术后、产后、受伤（失血）后、更年期等；</a:t>
            </a:r>
          </a:p>
          <a:p>
            <a:pPr>
              <a:lnSpc>
                <a:spcPts val="2000"/>
              </a:lnSpc>
              <a:spcAft>
                <a:spcPts val="1200"/>
              </a:spcAft>
              <a:buFont typeface="Wingdings" pitchFamily="2" charset="2"/>
              <a:buChar char="Ø"/>
              <a:defRPr/>
            </a:pPr>
            <a:r>
              <a:rPr lang="zh-CN" altLang="en-US" kern="100" dirty="0">
                <a:latin typeface="+mn-lt"/>
                <a:ea typeface="+mn-ea"/>
              </a:rPr>
              <a:t>有保健意识较强的人群，大多用于秋冬季节的日常保健；</a:t>
            </a:r>
          </a:p>
          <a:p>
            <a:pPr>
              <a:lnSpc>
                <a:spcPts val="2000"/>
              </a:lnSpc>
              <a:spcAft>
                <a:spcPts val="1200"/>
              </a:spcAft>
              <a:buFont typeface="Wingdings" pitchFamily="2" charset="2"/>
              <a:buChar char="Ø"/>
              <a:defRPr/>
            </a:pPr>
            <a:r>
              <a:rPr lang="zh-CN" altLang="en-US" kern="100" dirty="0">
                <a:latin typeface="+mn-lt"/>
                <a:ea typeface="+mn-ea"/>
              </a:rPr>
              <a:t>对送礼人群，注重阿胶身体好、美容养颜的功效，特别送给女性群体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27651" name="Rectangle 2"/>
          <p:cNvSpPr>
            <a:spLocks noChangeArrowheads="1"/>
          </p:cNvSpPr>
          <p:nvPr/>
        </p:nvSpPr>
        <p:spPr bwMode="auto">
          <a:xfrm>
            <a:off x="0" y="5715000"/>
            <a:ext cx="3500438"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您觉得阿胶是给哪些人吃的？</a:t>
            </a:r>
            <a:endParaRPr lang="zh-CN" altLang="en-US" sz="1400"/>
          </a:p>
        </p:txBody>
      </p:sp>
      <p:graphicFrame>
        <p:nvGraphicFramePr>
          <p:cNvPr id="17" name="表格 16"/>
          <p:cNvGraphicFramePr>
            <a:graphicFrameLocks noGrp="1"/>
          </p:cNvGraphicFramePr>
          <p:nvPr/>
        </p:nvGraphicFramePr>
        <p:xfrm>
          <a:off x="857250" y="1357313"/>
          <a:ext cx="7572375" cy="3929062"/>
        </p:xfrm>
        <a:graphic>
          <a:graphicData uri="http://schemas.openxmlformats.org/drawingml/2006/table">
            <a:tbl>
              <a:tblPr/>
              <a:tblGrid>
                <a:gridCol w="1714500"/>
                <a:gridCol w="5857875"/>
              </a:tblGrid>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Calibri" pitchFamily="34" charset="0"/>
                          <a:ea typeface="宋体" charset="-122"/>
                        </a:rPr>
                        <a:t>人群认知</a:t>
                      </a:r>
                      <a:endParaRPr kumimoji="0" lang="zh-CN" altLang="en-US" sz="1600" b="1"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Calibri" pitchFamily="34" charset="0"/>
                          <a:ea typeface="宋体" charset="-122"/>
                          <a:cs typeface="Times New Roman" pitchFamily="18" charset="0"/>
                        </a:rPr>
                        <a:t>人群认知小结</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女性</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ts val="2000"/>
                        </a:lnSpc>
                        <a:spcBef>
                          <a:spcPct val="0"/>
                        </a:spcBef>
                        <a:spcAft>
                          <a:spcPts val="1200"/>
                        </a:spcAft>
                        <a:buClrTx/>
                        <a:buSzTx/>
                        <a:buFont typeface="Wingdings" pitchFamily="2" charset="2"/>
                        <a:buChar char="Ø"/>
                        <a:tabLst/>
                      </a:pP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老年人</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孕妇</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产妇</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贫血</a:t>
                      </a:r>
                      <a:r>
                        <a:rPr kumimoji="0" lang="en-US" altLang="zh-CN" sz="1600" b="0" i="0" u="none" strike="noStrike" cap="none" normalizeH="0" baseline="0" smtClean="0">
                          <a:ln>
                            <a:noFill/>
                          </a:ln>
                          <a:solidFill>
                            <a:schemeClr val="tx1"/>
                          </a:solidFill>
                          <a:effectLst/>
                          <a:latin typeface="Calibri" pitchFamily="34" charset="0"/>
                          <a:ea typeface="宋体" charset="-122"/>
                        </a:rPr>
                        <a:t>/</a:t>
                      </a:r>
                      <a:r>
                        <a:rPr kumimoji="0" lang="zh-CN" altLang="en-US" sz="1600" b="0" i="0" u="none" strike="noStrike" cap="none" normalizeH="0" baseline="0" smtClean="0">
                          <a:ln>
                            <a:noFill/>
                          </a:ln>
                          <a:solidFill>
                            <a:schemeClr val="tx1"/>
                          </a:solidFill>
                          <a:effectLst/>
                          <a:latin typeface="Calibri" pitchFamily="34" charset="0"/>
                          <a:ea typeface="宋体" charset="-122"/>
                        </a:rPr>
                        <a:t>缺血的人</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男性</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490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rPr>
                        <a:t>小孩</a:t>
                      </a:r>
                      <a:endPar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sp>
        <p:nvSpPr>
          <p:cNvPr id="27675" name="TextBox 18"/>
          <p:cNvSpPr txBox="1">
            <a:spLocks noChangeArrowheads="1"/>
          </p:cNvSpPr>
          <p:nvPr/>
        </p:nvSpPr>
        <p:spPr bwMode="auto">
          <a:xfrm>
            <a:off x="0" y="1428750"/>
            <a:ext cx="857250" cy="276225"/>
          </a:xfrm>
          <a:prstGeom prst="rect">
            <a:avLst/>
          </a:prstGeom>
          <a:noFill/>
          <a:ln w="9525">
            <a:noFill/>
            <a:miter lim="800000"/>
            <a:headEnd/>
            <a:tailEnd/>
          </a:ln>
        </p:spPr>
        <p:txBody>
          <a:bodyPr>
            <a:spAutoFit/>
          </a:bodyPr>
          <a:lstStyle/>
          <a:p>
            <a:r>
              <a:rPr lang="zh-CN" altLang="en-US" sz="1200">
                <a:latin typeface="Calibri" pitchFamily="34" charset="0"/>
              </a:rPr>
              <a:t>认知深度</a:t>
            </a:r>
          </a:p>
        </p:txBody>
      </p:sp>
      <p:pic>
        <p:nvPicPr>
          <p:cNvPr id="27676" name="图片 19" descr="箭头.png"/>
          <p:cNvPicPr>
            <a:picLocks noChangeAspect="1"/>
          </p:cNvPicPr>
          <p:nvPr/>
        </p:nvPicPr>
        <p:blipFill>
          <a:blip r:embed="rId3"/>
          <a:srcRect/>
          <a:stretch>
            <a:fillRect/>
          </a:stretch>
        </p:blipFill>
        <p:spPr bwMode="auto">
          <a:xfrm>
            <a:off x="285750" y="2000250"/>
            <a:ext cx="285750" cy="3238500"/>
          </a:xfrm>
          <a:prstGeom prst="rect">
            <a:avLst/>
          </a:prstGeom>
          <a:noFill/>
          <a:ln w="9525">
            <a:noFill/>
            <a:miter lim="800000"/>
            <a:headEnd/>
            <a:tailEnd/>
          </a:ln>
        </p:spPr>
      </p:pic>
      <p:sp>
        <p:nvSpPr>
          <p:cNvPr id="10" name="矩形 9"/>
          <p:cNvSpPr>
            <a:spLocks noChangeArrowheads="1"/>
          </p:cNvSpPr>
          <p:nvPr/>
        </p:nvSpPr>
        <p:spPr bwMode="auto">
          <a:xfrm>
            <a:off x="2571750" y="1857375"/>
            <a:ext cx="5857875" cy="3529013"/>
          </a:xfrm>
          <a:prstGeom prst="rect">
            <a:avLst/>
          </a:prstGeom>
          <a:noFill/>
          <a:ln w="9525">
            <a:noFill/>
            <a:miter lim="800000"/>
            <a:headEnd/>
            <a:tailEnd/>
          </a:ln>
        </p:spPr>
        <p:txBody>
          <a:bodyPr>
            <a:spAutoFit/>
          </a:bodyPr>
          <a:lstStyle/>
          <a:p>
            <a:pPr>
              <a:lnSpc>
                <a:spcPts val="2000"/>
              </a:lnSpc>
              <a:spcAft>
                <a:spcPts val="1200"/>
              </a:spcAft>
              <a:buFont typeface="Wingdings" pitchFamily="2" charset="2"/>
              <a:buChar char="Ø"/>
            </a:pPr>
            <a:r>
              <a:rPr lang="zh-CN" altLang="en-US">
                <a:latin typeface="Calibri" pitchFamily="34" charset="0"/>
                <a:cs typeface="Times New Roman" pitchFamily="18" charset="0"/>
              </a:rPr>
              <a:t>被访者大多反映阿胶适合女性服用，因为女性的补血以及美容养颜需求最高；</a:t>
            </a:r>
            <a:endParaRPr lang="zh-CN" altLang="en-US"/>
          </a:p>
          <a:p>
            <a:pPr eaLnBrk="0" hangingPunct="0">
              <a:lnSpc>
                <a:spcPts val="2000"/>
              </a:lnSpc>
              <a:spcAft>
                <a:spcPts val="1200"/>
              </a:spcAft>
              <a:buFont typeface="Wingdings" pitchFamily="2" charset="2"/>
              <a:buChar char="Ø"/>
            </a:pPr>
            <a:r>
              <a:rPr lang="zh-CN" altLang="en-US">
                <a:latin typeface="Calibri" pitchFamily="34" charset="0"/>
                <a:cs typeface="Times New Roman" pitchFamily="18" charset="0"/>
              </a:rPr>
              <a:t>“四五十岁的妈妈”、“五六十岁的长辈”、“三四十岁的年轻女性”是提及最高的对象；</a:t>
            </a:r>
            <a:endParaRPr lang="en-US" altLang="zh-CN">
              <a:latin typeface="Calibri" pitchFamily="34" charset="0"/>
              <a:cs typeface="Times New Roman" pitchFamily="18" charset="0"/>
            </a:endParaRPr>
          </a:p>
          <a:p>
            <a:pPr eaLnBrk="0" hangingPunct="0">
              <a:lnSpc>
                <a:spcPts val="2000"/>
              </a:lnSpc>
              <a:spcAft>
                <a:spcPts val="1200"/>
              </a:spcAft>
              <a:buFont typeface="Wingdings" pitchFamily="2" charset="2"/>
              <a:buChar char="Ø"/>
            </a:pPr>
            <a:r>
              <a:rPr lang="zh-CN" altLang="en-US">
                <a:latin typeface="Calibri" pitchFamily="34" charset="0"/>
                <a:cs typeface="Times New Roman" pitchFamily="18" charset="0"/>
              </a:rPr>
              <a:t>因“补血调经”、“补血益气”等功效，消费人群可细化至“产妇”、“孕妇”、“更年期”等女性需求；</a:t>
            </a:r>
            <a:endParaRPr lang="zh-CN" altLang="en-US"/>
          </a:p>
          <a:p>
            <a:pPr eaLnBrk="0" hangingPunct="0">
              <a:lnSpc>
                <a:spcPts val="2000"/>
              </a:lnSpc>
              <a:spcAft>
                <a:spcPts val="1200"/>
              </a:spcAft>
              <a:buFont typeface="Wingdings" pitchFamily="2" charset="2"/>
              <a:buChar char="Ø"/>
            </a:pPr>
            <a:r>
              <a:rPr lang="zh-CN" altLang="en-US">
                <a:latin typeface="Calibri" pitchFamily="34" charset="0"/>
                <a:cs typeface="Times New Roman" pitchFamily="18" charset="0"/>
              </a:rPr>
              <a:t>老年人对阿胶的需求：自用市场中，大多自己在药店购买块状阿胶；送礼市场则是儿女购买阿胶浆、阿胶口服液等；</a:t>
            </a:r>
          </a:p>
          <a:p>
            <a:pPr eaLnBrk="0" hangingPunct="0">
              <a:lnSpc>
                <a:spcPts val="2000"/>
              </a:lnSpc>
              <a:spcAft>
                <a:spcPts val="1200"/>
              </a:spcAft>
              <a:buFont typeface="Wingdings" pitchFamily="2" charset="2"/>
              <a:buChar char="Ø"/>
            </a:pPr>
            <a:r>
              <a:rPr lang="zh-CN" altLang="en-US">
                <a:latin typeface="Calibri" pitchFamily="34" charset="0"/>
                <a:cs typeface="Times New Roman" pitchFamily="18" charset="0"/>
              </a:rPr>
              <a:t>男性对阿胶的需求较少，从消费者认知与消费习惯上分析，男性阿胶市场，尚需培育；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28675" name="TextBox 18"/>
          <p:cNvSpPr txBox="1">
            <a:spLocks noChangeArrowheads="1"/>
          </p:cNvSpPr>
          <p:nvPr/>
        </p:nvSpPr>
        <p:spPr bwMode="auto">
          <a:xfrm>
            <a:off x="0" y="1428750"/>
            <a:ext cx="857250" cy="276225"/>
          </a:xfrm>
          <a:prstGeom prst="rect">
            <a:avLst/>
          </a:prstGeom>
          <a:noFill/>
          <a:ln w="9525">
            <a:noFill/>
            <a:miter lim="800000"/>
            <a:headEnd/>
            <a:tailEnd/>
          </a:ln>
        </p:spPr>
        <p:txBody>
          <a:bodyPr>
            <a:spAutoFit/>
          </a:bodyPr>
          <a:lstStyle/>
          <a:p>
            <a:r>
              <a:rPr lang="zh-CN" altLang="en-US" sz="1200">
                <a:latin typeface="Calibri" pitchFamily="34" charset="0"/>
              </a:rPr>
              <a:t>认知深度</a:t>
            </a:r>
          </a:p>
        </p:txBody>
      </p:sp>
      <p:pic>
        <p:nvPicPr>
          <p:cNvPr id="28676" name="图片 19" descr="箭头.png"/>
          <p:cNvPicPr>
            <a:picLocks noChangeAspect="1"/>
          </p:cNvPicPr>
          <p:nvPr/>
        </p:nvPicPr>
        <p:blipFill>
          <a:blip r:embed="rId3"/>
          <a:srcRect/>
          <a:stretch>
            <a:fillRect/>
          </a:stretch>
        </p:blipFill>
        <p:spPr bwMode="auto">
          <a:xfrm>
            <a:off x="285750" y="2000250"/>
            <a:ext cx="285750" cy="3238500"/>
          </a:xfrm>
          <a:prstGeom prst="rect">
            <a:avLst/>
          </a:prstGeom>
          <a:noFill/>
          <a:ln w="9525">
            <a:noFill/>
            <a:miter lim="800000"/>
            <a:headEnd/>
            <a:tailEnd/>
          </a:ln>
        </p:spPr>
      </p:pic>
      <p:sp>
        <p:nvSpPr>
          <p:cNvPr id="28677" name="Rectangle 2"/>
          <p:cNvSpPr>
            <a:spLocks noChangeArrowheads="1"/>
          </p:cNvSpPr>
          <p:nvPr/>
        </p:nvSpPr>
        <p:spPr bwMode="auto">
          <a:xfrm>
            <a:off x="0" y="5715000"/>
            <a:ext cx="3857625"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您购买阿胶产品是送礼还是自己用？送给谁？</a:t>
            </a:r>
            <a:endParaRPr lang="zh-CN" altLang="en-US" sz="1400"/>
          </a:p>
        </p:txBody>
      </p:sp>
      <p:graphicFrame>
        <p:nvGraphicFramePr>
          <p:cNvPr id="16" name="表格 15"/>
          <p:cNvGraphicFramePr>
            <a:graphicFrameLocks noGrp="1"/>
          </p:cNvGraphicFramePr>
          <p:nvPr/>
        </p:nvGraphicFramePr>
        <p:xfrm>
          <a:off x="857250" y="1285875"/>
          <a:ext cx="7643813" cy="3643313"/>
        </p:xfrm>
        <a:graphic>
          <a:graphicData uri="http://schemas.openxmlformats.org/drawingml/2006/table">
            <a:tbl>
              <a:tblPr firstRow="1" bandRow="1">
                <a:tableStyleId>{5940675A-B579-460E-94D1-54222C63F5DA}</a:tableStyleId>
              </a:tblPr>
              <a:tblGrid>
                <a:gridCol w="2060275"/>
                <a:gridCol w="5583591"/>
              </a:tblGrid>
              <a:tr h="607223">
                <a:tc>
                  <a:txBody>
                    <a:bodyPr/>
                    <a:lstStyle/>
                    <a:p>
                      <a:pPr algn="just">
                        <a:spcAft>
                          <a:spcPts val="0"/>
                        </a:spcAft>
                      </a:pPr>
                      <a:r>
                        <a:rPr lang="zh-CN" altLang="en-US" sz="1600" b="1" kern="100" dirty="0" smtClean="0">
                          <a:latin typeface="Calibri"/>
                          <a:ea typeface="宋体"/>
                          <a:cs typeface="Times New Roman"/>
                        </a:rPr>
                        <a:t>购买用途</a:t>
                      </a:r>
                      <a:endParaRPr lang="zh-CN" sz="1600" b="1" kern="100" dirty="0">
                        <a:latin typeface="Calibri"/>
                        <a:ea typeface="宋体"/>
                        <a:cs typeface="Times New Roman"/>
                      </a:endParaRPr>
                    </a:p>
                  </a:txBody>
                  <a:tcPr marL="68580" marR="68580" marT="0" marB="0"/>
                </a:tc>
                <a:tc>
                  <a:txBody>
                    <a:bodyPr/>
                    <a:lstStyle/>
                    <a:p>
                      <a:pPr algn="just">
                        <a:spcAft>
                          <a:spcPts val="0"/>
                        </a:spcAft>
                      </a:pPr>
                      <a:r>
                        <a:rPr lang="zh-CN" altLang="en-US" sz="1600" b="1" kern="100" dirty="0" smtClean="0">
                          <a:latin typeface="Calibri"/>
                          <a:ea typeface="宋体"/>
                          <a:cs typeface="Times New Roman"/>
                        </a:rPr>
                        <a:t>购买用途小结</a:t>
                      </a:r>
                      <a:endParaRPr lang="zh-CN" sz="1600" b="1" kern="100" dirty="0">
                        <a:latin typeface="Calibri"/>
                        <a:ea typeface="宋体"/>
                        <a:cs typeface="Times New Roman"/>
                      </a:endParaRPr>
                    </a:p>
                  </a:txBody>
                  <a:tcPr marL="68580" marR="68580" marT="0" marB="0"/>
                </a:tc>
              </a:tr>
              <a:tr h="607223">
                <a:tc>
                  <a:txBody>
                    <a:bodyPr/>
                    <a:lstStyle/>
                    <a:p>
                      <a:pPr algn="just">
                        <a:spcAft>
                          <a:spcPts val="0"/>
                        </a:spcAft>
                      </a:pPr>
                      <a:r>
                        <a:rPr lang="zh-CN" sz="1600" kern="100"/>
                        <a:t>送礼：妈妈、婆婆</a:t>
                      </a:r>
                      <a:endParaRPr lang="zh-CN" sz="1600" kern="100">
                        <a:latin typeface="Calibri"/>
                        <a:ea typeface="宋体"/>
                        <a:cs typeface="Times New Roman"/>
                      </a:endParaRPr>
                    </a:p>
                  </a:txBody>
                  <a:tcPr marL="68580" marR="68580" marT="0" marB="0"/>
                </a:tc>
                <a:tc rowSpan="5">
                  <a:txBody>
                    <a:bodyPr/>
                    <a:lstStyle/>
                    <a:p>
                      <a:pPr algn="just">
                        <a:lnSpc>
                          <a:spcPts val="2000"/>
                        </a:lnSpc>
                        <a:spcAft>
                          <a:spcPts val="1200"/>
                        </a:spcAft>
                        <a:buFont typeface="Wingdings" pitchFamily="2" charset="2"/>
                        <a:buChar char="Ø"/>
                      </a:pPr>
                      <a:endParaRPr lang="zh-CN" altLang="en-US" sz="1600" kern="100" dirty="0" smtClean="0">
                        <a:latin typeface="+mn-lt"/>
                        <a:ea typeface="+mn-ea"/>
                        <a:cs typeface="Times New Roman"/>
                      </a:endParaRPr>
                    </a:p>
                  </a:txBody>
                  <a:tcPr marL="68580" marR="68580" marT="0" marB="0"/>
                </a:tc>
              </a:tr>
              <a:tr h="607223">
                <a:tc>
                  <a:txBody>
                    <a:bodyPr/>
                    <a:lstStyle/>
                    <a:p>
                      <a:pPr algn="just">
                        <a:spcAft>
                          <a:spcPts val="0"/>
                        </a:spcAft>
                      </a:pPr>
                      <a:r>
                        <a:rPr lang="zh-CN" sz="1600" kern="100"/>
                        <a:t>送礼：朋友、客户</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607223">
                <a:tc>
                  <a:txBody>
                    <a:bodyPr/>
                    <a:lstStyle/>
                    <a:p>
                      <a:pPr algn="just">
                        <a:spcAft>
                          <a:spcPts val="0"/>
                        </a:spcAft>
                      </a:pPr>
                      <a:r>
                        <a:rPr lang="zh-CN" sz="1600" kern="100"/>
                        <a:t>送礼：亲戚、长辈</a:t>
                      </a:r>
                      <a:endParaRPr lang="zh-CN" sz="1600" kern="10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607223">
                <a:tc>
                  <a:txBody>
                    <a:bodyPr/>
                    <a:lstStyle/>
                    <a:p>
                      <a:pPr algn="just">
                        <a:spcAft>
                          <a:spcPts val="0"/>
                        </a:spcAft>
                      </a:pPr>
                      <a:r>
                        <a:rPr lang="zh-CN" sz="1600" kern="100" dirty="0"/>
                        <a:t>送礼：妻子</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607223">
                <a:tc>
                  <a:txBody>
                    <a:bodyPr/>
                    <a:lstStyle/>
                    <a:p>
                      <a:pPr algn="just">
                        <a:spcAft>
                          <a:spcPts val="0"/>
                        </a:spcAft>
                      </a:pPr>
                      <a:r>
                        <a:rPr lang="zh-CN" sz="1600" kern="100" dirty="0"/>
                        <a:t>自用</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bl>
          </a:graphicData>
        </a:graphic>
      </p:graphicFrame>
      <p:sp>
        <p:nvSpPr>
          <p:cNvPr id="10" name="矩形 9"/>
          <p:cNvSpPr/>
          <p:nvPr/>
        </p:nvSpPr>
        <p:spPr>
          <a:xfrm>
            <a:off x="2928938" y="1928813"/>
            <a:ext cx="5572125" cy="3119437"/>
          </a:xfrm>
          <a:prstGeom prst="rect">
            <a:avLst/>
          </a:prstGeom>
        </p:spPr>
        <p:txBody>
          <a:bodyPr>
            <a:spAutoFit/>
          </a:bodyPr>
          <a:lstStyle/>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不同年龄段的被访者购买阿胶呈现不同的用途，四五十岁的老年群体，大多是自己服用，她们同时也构成了收礼人群；</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年龄偏大的群体，更偏向于购买块状阿胶，反映“内容实实在在”、“吃着放心”，“真正起补药作用”；</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送礼人群倾向即食阿胶、阿胶浆、阿胶口服液等，这部分人有“阿胶块来不及制作”的苦恼，有“买了阿胶块不知道收礼人会不会拿去加工”、“不知道收礼人喜不喜欢”、“块状的小盒子不够大气”的担忧，有“还是阿胶浆等可以直接吃”的侥幸；</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在即食阿胶的送礼市场，尚存空白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29699" name="Rectangle 2"/>
          <p:cNvSpPr>
            <a:spLocks noChangeArrowheads="1"/>
          </p:cNvSpPr>
          <p:nvPr/>
        </p:nvSpPr>
        <p:spPr bwMode="auto">
          <a:xfrm>
            <a:off x="0" y="5715000"/>
            <a:ext cx="3500438"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您平均每次购买多少钱价位的阿胶产品？</a:t>
            </a:r>
            <a:endParaRPr lang="zh-CN" altLang="en-US" sz="1400"/>
          </a:p>
        </p:txBody>
      </p:sp>
      <p:graphicFrame>
        <p:nvGraphicFramePr>
          <p:cNvPr id="17" name="表格 16"/>
          <p:cNvGraphicFramePr>
            <a:graphicFrameLocks noGrp="1"/>
          </p:cNvGraphicFramePr>
          <p:nvPr/>
        </p:nvGraphicFramePr>
        <p:xfrm>
          <a:off x="1000125" y="1571625"/>
          <a:ext cx="7358063" cy="3635375"/>
        </p:xfrm>
        <a:graphic>
          <a:graphicData uri="http://schemas.openxmlformats.org/drawingml/2006/table">
            <a:tbl>
              <a:tblPr firstRow="1" bandRow="1">
                <a:tableStyleId>{5940675A-B579-460E-94D1-54222C63F5DA}</a:tableStyleId>
              </a:tblPr>
              <a:tblGrid>
                <a:gridCol w="1552114"/>
                <a:gridCol w="5806000"/>
              </a:tblGrid>
              <a:tr h="500065">
                <a:tc>
                  <a:txBody>
                    <a:bodyPr/>
                    <a:lstStyle/>
                    <a:p>
                      <a:pPr algn="just">
                        <a:spcAft>
                          <a:spcPts val="0"/>
                        </a:spcAft>
                      </a:pPr>
                      <a:r>
                        <a:rPr lang="zh-CN" altLang="en-US" sz="1600" b="1" kern="100" dirty="0" smtClean="0">
                          <a:latin typeface="Calibri"/>
                          <a:ea typeface="宋体"/>
                          <a:cs typeface="Times New Roman"/>
                        </a:rPr>
                        <a:t>购买价位</a:t>
                      </a:r>
                      <a:endParaRPr lang="zh-CN" sz="1600" b="1" kern="100" dirty="0">
                        <a:latin typeface="Calibri"/>
                        <a:ea typeface="宋体"/>
                        <a:cs typeface="Times New Roman"/>
                      </a:endParaRPr>
                    </a:p>
                  </a:txBody>
                  <a:tcPr marL="68580" marR="68580" marT="0" marB="0"/>
                </a:tc>
                <a:tc>
                  <a:txBody>
                    <a:bodyPr/>
                    <a:lstStyle/>
                    <a:p>
                      <a:pPr algn="just">
                        <a:spcAft>
                          <a:spcPts val="0"/>
                        </a:spcAft>
                      </a:pPr>
                      <a:r>
                        <a:rPr lang="zh-CN" altLang="en-US" sz="1600" b="1" kern="100" dirty="0" smtClean="0">
                          <a:latin typeface="Calibri"/>
                          <a:ea typeface="宋体"/>
                          <a:cs typeface="Times New Roman"/>
                        </a:rPr>
                        <a:t>购买价位小结</a:t>
                      </a:r>
                      <a:endParaRPr lang="zh-CN" sz="1600" b="1" kern="100" dirty="0">
                        <a:latin typeface="Calibri"/>
                        <a:ea typeface="宋体"/>
                        <a:cs typeface="Times New Roman"/>
                      </a:endParaRPr>
                    </a:p>
                  </a:txBody>
                  <a:tcPr marL="68580" marR="68580" marT="0" marB="0"/>
                </a:tc>
              </a:tr>
              <a:tr h="783939">
                <a:tc>
                  <a:txBody>
                    <a:bodyPr/>
                    <a:lstStyle/>
                    <a:p>
                      <a:pPr algn="just">
                        <a:spcAft>
                          <a:spcPts val="0"/>
                        </a:spcAft>
                      </a:pPr>
                      <a:r>
                        <a:rPr lang="zh-CN" altLang="en-US" sz="1600" kern="100" dirty="0" smtClean="0">
                          <a:latin typeface="Calibri"/>
                          <a:ea typeface="宋体"/>
                          <a:cs typeface="Times New Roman"/>
                        </a:rPr>
                        <a:t>一两百</a:t>
                      </a:r>
                      <a:endParaRPr lang="zh-CN" sz="1600" kern="100" dirty="0">
                        <a:latin typeface="Calibri"/>
                        <a:ea typeface="宋体"/>
                        <a:cs typeface="Times New Roman"/>
                      </a:endParaRPr>
                    </a:p>
                  </a:txBody>
                  <a:tcPr marL="68580" marR="68580" marT="0" marB="0"/>
                </a:tc>
                <a:tc rowSpan="4">
                  <a:txBody>
                    <a:bodyPr/>
                    <a:lstStyle/>
                    <a:p>
                      <a:pPr algn="just">
                        <a:lnSpc>
                          <a:spcPts val="2000"/>
                        </a:lnSpc>
                        <a:spcAft>
                          <a:spcPts val="1200"/>
                        </a:spcAft>
                        <a:buFont typeface="Wingdings" pitchFamily="2" charset="2"/>
                        <a:buChar char="Ø"/>
                      </a:pPr>
                      <a:endParaRPr lang="zh-CN" altLang="en-US" sz="1600" kern="100" dirty="0" smtClean="0"/>
                    </a:p>
                  </a:txBody>
                  <a:tcPr marL="68580" marR="68580" marT="0" marB="0"/>
                </a:tc>
              </a:tr>
              <a:tr h="783939">
                <a:tc>
                  <a:txBody>
                    <a:bodyPr/>
                    <a:lstStyle/>
                    <a:p>
                      <a:pPr algn="just">
                        <a:spcAft>
                          <a:spcPts val="0"/>
                        </a:spcAft>
                      </a:pPr>
                      <a:r>
                        <a:rPr lang="zh-CN" altLang="en-US" sz="1600" kern="100" dirty="0" smtClean="0">
                          <a:latin typeface="Calibri"/>
                          <a:ea typeface="宋体"/>
                          <a:cs typeface="Times New Roman"/>
                        </a:rPr>
                        <a:t>三四百</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783939">
                <a:tc>
                  <a:txBody>
                    <a:bodyPr/>
                    <a:lstStyle/>
                    <a:p>
                      <a:pPr algn="just">
                        <a:spcAft>
                          <a:spcPts val="0"/>
                        </a:spcAft>
                      </a:pPr>
                      <a:r>
                        <a:rPr lang="zh-CN" altLang="en-US" sz="1600" kern="100" dirty="0" smtClean="0">
                          <a:latin typeface="Calibri"/>
                          <a:ea typeface="宋体"/>
                          <a:cs typeface="Times New Roman"/>
                        </a:rPr>
                        <a:t>五六百</a:t>
                      </a:r>
                      <a:endParaRPr lang="zh-CN" sz="1600" kern="100" dirty="0">
                        <a:latin typeface="Calibri"/>
                        <a:ea typeface="宋体"/>
                        <a:cs typeface="Times New Roman"/>
                      </a:endParaRPr>
                    </a:p>
                  </a:txBody>
                  <a:tcPr marL="68580" marR="68580" marT="0" marB="0"/>
                </a:tc>
                <a:tc vMerge="1">
                  <a:txBody>
                    <a:bodyPr/>
                    <a:lstStyle/>
                    <a:p>
                      <a:endParaRPr lang="zh-CN" altLang="en-US"/>
                    </a:p>
                  </a:txBody>
                  <a:tcPr/>
                </a:tc>
              </a:tr>
              <a:tr h="783939">
                <a:tc>
                  <a:txBody>
                    <a:bodyPr/>
                    <a:lstStyle/>
                    <a:p>
                      <a:pPr algn="just">
                        <a:spcAft>
                          <a:spcPts val="0"/>
                        </a:spcAft>
                      </a:pPr>
                      <a:r>
                        <a:rPr lang="zh-CN" sz="1600" kern="100" dirty="0"/>
                        <a:t>不等</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bl>
          </a:graphicData>
        </a:graphic>
      </p:graphicFrame>
      <p:sp>
        <p:nvSpPr>
          <p:cNvPr id="10" name="矩形 9"/>
          <p:cNvSpPr/>
          <p:nvPr/>
        </p:nvSpPr>
        <p:spPr>
          <a:xfrm>
            <a:off x="2571750" y="2071688"/>
            <a:ext cx="5643563" cy="3273425"/>
          </a:xfrm>
          <a:prstGeom prst="rect">
            <a:avLst/>
          </a:prstGeom>
        </p:spPr>
        <p:txBody>
          <a:bodyPr>
            <a:spAutoFit/>
          </a:bodyPr>
          <a:lstStyle/>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rPr>
              <a:t>对阿胶的价位，由于东阿阿胶和福牌两大品牌块状阿胶的涨价，导致买块状阿胶的被访者，大多每次消费五六百元用来购买一斤或者消费两三百购买半斤块状阿胶；</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rPr>
              <a:t>送礼人群则大多选择一两百块钱的即食阿胶、阿胶浆等，包装大气，送礼有面子；</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rPr>
              <a:t>送给自己妈妈、婆婆服用的人群，还是会倾向于选择五六百块钱的块状阿胶；</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rPr>
              <a:t>被访者对阿胶的大幅度涨价无可奈何，但因“一年也就秋冬季用一斤”的习惯，对五六百元的价位可以接受；</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rPr>
              <a:t>两三百块钱的送礼用即食阿胶，在市场上存有价位空白。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30723" name="TextBox 18"/>
          <p:cNvSpPr txBox="1">
            <a:spLocks noChangeArrowheads="1"/>
          </p:cNvSpPr>
          <p:nvPr/>
        </p:nvSpPr>
        <p:spPr bwMode="auto">
          <a:xfrm>
            <a:off x="0" y="1428750"/>
            <a:ext cx="857250" cy="276225"/>
          </a:xfrm>
          <a:prstGeom prst="rect">
            <a:avLst/>
          </a:prstGeom>
          <a:noFill/>
          <a:ln w="9525">
            <a:noFill/>
            <a:miter lim="800000"/>
            <a:headEnd/>
            <a:tailEnd/>
          </a:ln>
        </p:spPr>
        <p:txBody>
          <a:bodyPr>
            <a:spAutoFit/>
          </a:bodyPr>
          <a:lstStyle/>
          <a:p>
            <a:r>
              <a:rPr lang="zh-CN" altLang="en-US" sz="1200">
                <a:latin typeface="Calibri" pitchFamily="34" charset="0"/>
              </a:rPr>
              <a:t>认知深度</a:t>
            </a:r>
          </a:p>
        </p:txBody>
      </p:sp>
      <p:pic>
        <p:nvPicPr>
          <p:cNvPr id="30724" name="图片 19" descr="箭头.png"/>
          <p:cNvPicPr>
            <a:picLocks noChangeAspect="1"/>
          </p:cNvPicPr>
          <p:nvPr/>
        </p:nvPicPr>
        <p:blipFill>
          <a:blip r:embed="rId3"/>
          <a:srcRect/>
          <a:stretch>
            <a:fillRect/>
          </a:stretch>
        </p:blipFill>
        <p:spPr bwMode="auto">
          <a:xfrm>
            <a:off x="285750" y="2000250"/>
            <a:ext cx="285750" cy="3238500"/>
          </a:xfrm>
          <a:prstGeom prst="rect">
            <a:avLst/>
          </a:prstGeom>
          <a:noFill/>
          <a:ln w="9525">
            <a:noFill/>
            <a:miter lim="800000"/>
            <a:headEnd/>
            <a:tailEnd/>
          </a:ln>
        </p:spPr>
      </p:pic>
      <p:sp>
        <p:nvSpPr>
          <p:cNvPr id="30725" name="Rectangle 2"/>
          <p:cNvSpPr>
            <a:spLocks noChangeArrowheads="1"/>
          </p:cNvSpPr>
          <p:nvPr/>
        </p:nvSpPr>
        <p:spPr bwMode="auto">
          <a:xfrm>
            <a:off x="0" y="5715000"/>
            <a:ext cx="3500438"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您印象中，和阿胶差不多的产品有哪些？</a:t>
            </a:r>
            <a:endParaRPr lang="zh-CN" altLang="en-US" sz="1400"/>
          </a:p>
        </p:txBody>
      </p:sp>
      <p:graphicFrame>
        <p:nvGraphicFramePr>
          <p:cNvPr id="16" name="表格 15"/>
          <p:cNvGraphicFramePr>
            <a:graphicFrameLocks noGrp="1"/>
          </p:cNvGraphicFramePr>
          <p:nvPr/>
        </p:nvGraphicFramePr>
        <p:xfrm>
          <a:off x="1000125" y="1482725"/>
          <a:ext cx="7429500" cy="3643313"/>
        </p:xfrm>
        <a:graphic>
          <a:graphicData uri="http://schemas.openxmlformats.org/drawingml/2006/table">
            <a:tbl>
              <a:tblPr firstRow="1" bandRow="1">
                <a:tableStyleId>{5940675A-B579-460E-94D1-54222C63F5DA}</a:tableStyleId>
              </a:tblPr>
              <a:tblGrid>
                <a:gridCol w="2214578"/>
                <a:gridCol w="5214974"/>
              </a:tblGrid>
              <a:tr h="500066">
                <a:tc>
                  <a:txBody>
                    <a:bodyPr/>
                    <a:lstStyle/>
                    <a:p>
                      <a:pPr algn="just">
                        <a:spcAft>
                          <a:spcPts val="0"/>
                        </a:spcAft>
                      </a:pPr>
                      <a:r>
                        <a:rPr lang="zh-CN" altLang="en-US" sz="1600" b="1" kern="100" dirty="0" smtClean="0">
                          <a:latin typeface="Calibri"/>
                          <a:ea typeface="宋体"/>
                          <a:cs typeface="Times New Roman"/>
                        </a:rPr>
                        <a:t>品类认知</a:t>
                      </a:r>
                      <a:endParaRPr lang="zh-CN" sz="1600" b="1" kern="100" dirty="0">
                        <a:latin typeface="Calibri"/>
                        <a:ea typeface="宋体"/>
                        <a:cs typeface="Times New Roman"/>
                      </a:endParaRPr>
                    </a:p>
                  </a:txBody>
                  <a:tcPr marL="68580" marR="68580" marT="0" marB="0"/>
                </a:tc>
                <a:tc>
                  <a:txBody>
                    <a:bodyPr/>
                    <a:lstStyle/>
                    <a:p>
                      <a:pPr algn="just">
                        <a:spcAft>
                          <a:spcPts val="0"/>
                        </a:spcAft>
                      </a:pPr>
                      <a:r>
                        <a:rPr lang="zh-CN" altLang="en-US" sz="1600" b="1" kern="100" dirty="0" smtClean="0">
                          <a:latin typeface="Calibri"/>
                          <a:ea typeface="宋体"/>
                          <a:cs typeface="Times New Roman"/>
                        </a:rPr>
                        <a:t>品类认知小结</a:t>
                      </a:r>
                      <a:endParaRPr lang="zh-CN" sz="1600" b="1" kern="100" dirty="0">
                        <a:latin typeface="Calibri"/>
                        <a:ea typeface="宋体"/>
                        <a:cs typeface="Times New Roman"/>
                      </a:endParaRPr>
                    </a:p>
                  </a:txBody>
                  <a:tcPr marL="68580" marR="68580" marT="0" marB="0"/>
                </a:tc>
              </a:tr>
              <a:tr h="888667">
                <a:tc>
                  <a:txBody>
                    <a:bodyPr/>
                    <a:lstStyle/>
                    <a:p>
                      <a:pPr algn="just">
                        <a:spcAft>
                          <a:spcPts val="0"/>
                        </a:spcAft>
                      </a:pPr>
                      <a:r>
                        <a:rPr lang="zh-CN" sz="1600" kern="100" dirty="0"/>
                        <a:t>阿胶浆、口服液</a:t>
                      </a:r>
                      <a:endParaRPr lang="zh-CN" sz="1600" kern="100" dirty="0">
                        <a:latin typeface="Calibri"/>
                        <a:ea typeface="宋体"/>
                        <a:cs typeface="Times New Roman"/>
                      </a:endParaRPr>
                    </a:p>
                  </a:txBody>
                  <a:tcPr marL="68580" marR="68580" marT="0" marB="0"/>
                </a:tc>
                <a:tc rowSpan="3">
                  <a:txBody>
                    <a:bodyPr/>
                    <a:lstStyle/>
                    <a:p>
                      <a:pPr marL="0" marR="0" lvl="0" indent="0" algn="l" defTabSz="914400" rtl="0" eaLnBrk="1" fontAlgn="base" latinLnBrk="0" hangingPunct="1">
                        <a:lnSpc>
                          <a:spcPts val="2000"/>
                        </a:lnSpc>
                        <a:spcBef>
                          <a:spcPct val="0"/>
                        </a:spcBef>
                        <a:spcAft>
                          <a:spcPts val="1200"/>
                        </a:spcAft>
                        <a:buClrTx/>
                        <a:buSzTx/>
                        <a:buFont typeface="Wingdings" pitchFamily="2" charset="2"/>
                        <a:buChar char="Ø"/>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a:txBody>
                  <a:tcPr marL="68580" marR="68580" marT="0" marB="0"/>
                </a:tc>
              </a:tr>
              <a:tr h="781061">
                <a:tc>
                  <a:txBody>
                    <a:bodyPr/>
                    <a:lstStyle/>
                    <a:p>
                      <a:pPr algn="just">
                        <a:spcAft>
                          <a:spcPts val="0"/>
                        </a:spcAft>
                      </a:pPr>
                      <a:r>
                        <a:rPr lang="zh-CN" sz="1600" kern="100" dirty="0"/>
                        <a:t>阿胶枣、核桃等</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r h="1473544">
                <a:tc>
                  <a:txBody>
                    <a:bodyPr/>
                    <a:lstStyle/>
                    <a:p>
                      <a:pPr algn="just">
                        <a:spcAft>
                          <a:spcPts val="0"/>
                        </a:spcAft>
                      </a:pPr>
                      <a:r>
                        <a:rPr lang="zh-CN" sz="1600" kern="100" dirty="0"/>
                        <a:t>其他的一些补血的胶（黄明胶）</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zh-CN" sz="1600" kern="100" dirty="0">
                        <a:latin typeface="Calibri"/>
                        <a:ea typeface="宋体"/>
                        <a:cs typeface="Times New Roman"/>
                      </a:endParaRPr>
                    </a:p>
                  </a:txBody>
                  <a:tcPr marL="68580" marR="68580" marT="0" marB="0"/>
                </a:tc>
              </a:tr>
            </a:tbl>
          </a:graphicData>
        </a:graphic>
      </p:graphicFrame>
      <p:sp>
        <p:nvSpPr>
          <p:cNvPr id="10" name="矩形 9"/>
          <p:cNvSpPr>
            <a:spLocks noChangeArrowheads="1"/>
          </p:cNvSpPr>
          <p:nvPr/>
        </p:nvSpPr>
        <p:spPr bwMode="auto">
          <a:xfrm>
            <a:off x="3143250" y="2071688"/>
            <a:ext cx="5429250" cy="3119437"/>
          </a:xfrm>
          <a:prstGeom prst="rect">
            <a:avLst/>
          </a:prstGeom>
          <a:noFill/>
          <a:ln w="9525">
            <a:noFill/>
            <a:miter lim="800000"/>
            <a:headEnd/>
            <a:tailEnd/>
          </a:ln>
        </p:spPr>
        <p:txBody>
          <a:bodyPr>
            <a:spAutoFit/>
          </a:bodyPr>
          <a:lstStyle/>
          <a:p>
            <a:pPr>
              <a:lnSpc>
                <a:spcPts val="2000"/>
              </a:lnSpc>
              <a:spcAft>
                <a:spcPts val="1200"/>
              </a:spcAft>
              <a:buFont typeface="Wingdings" pitchFamily="2" charset="2"/>
              <a:buChar char="Ø"/>
            </a:pPr>
            <a:r>
              <a:rPr lang="zh-CN" altLang="en-US" sz="1600">
                <a:solidFill>
                  <a:srgbClr val="000000"/>
                </a:solidFill>
                <a:latin typeface="Calibri" pitchFamily="34" charset="0"/>
                <a:cs typeface="Times New Roman" pitchFamily="18" charset="0"/>
              </a:rPr>
              <a:t>被访者对阿胶的认知，更多的倾向于“块状阿胶”，因此，阿胶浆、阿胶口服液、即食阿胶等，都是阿胶的同类产品；</a:t>
            </a:r>
            <a:endParaRPr lang="zh-CN" altLang="en-US" sz="1600">
              <a:solidFill>
                <a:srgbClr val="000000"/>
              </a:solidFill>
            </a:endParaRPr>
          </a:p>
          <a:p>
            <a:pPr eaLnBrk="0" hangingPunct="0">
              <a:lnSpc>
                <a:spcPts val="2000"/>
              </a:lnSpc>
              <a:spcAft>
                <a:spcPts val="1200"/>
              </a:spcAft>
              <a:buFont typeface="Wingdings" pitchFamily="2" charset="2"/>
              <a:buChar char="Ø"/>
            </a:pPr>
            <a:r>
              <a:rPr lang="zh-CN" altLang="en-US" sz="1600">
                <a:solidFill>
                  <a:srgbClr val="000000"/>
                </a:solidFill>
                <a:latin typeface="Calibri" pitchFamily="34" charset="0"/>
                <a:cs typeface="Times New Roman" pitchFamily="18" charset="0"/>
              </a:rPr>
              <a:t>核桃、桂圆、阿胶枣等食品，也是被访者认知中的“阿胶同类”，因此我们的即食阿胶，也可成为这些补血类食品的替代品；</a:t>
            </a:r>
            <a:endParaRPr lang="zh-CN" altLang="en-US" sz="1600">
              <a:solidFill>
                <a:srgbClr val="000000"/>
              </a:solidFill>
            </a:endParaRPr>
          </a:p>
          <a:p>
            <a:pPr eaLnBrk="0" hangingPunct="0">
              <a:lnSpc>
                <a:spcPts val="2000"/>
              </a:lnSpc>
              <a:spcAft>
                <a:spcPts val="1200"/>
              </a:spcAft>
              <a:buFont typeface="Wingdings" pitchFamily="2" charset="2"/>
              <a:buChar char="Ø"/>
            </a:pPr>
            <a:r>
              <a:rPr lang="zh-CN" altLang="en-US" sz="1600">
                <a:solidFill>
                  <a:srgbClr val="000000"/>
                </a:solidFill>
                <a:latin typeface="Calibri" pitchFamily="34" charset="0"/>
                <a:cs typeface="Times New Roman" pitchFamily="18" charset="0"/>
              </a:rPr>
              <a:t>被访者认知中，并未将“血尔”、“乌鸡白凤丸”等大品牌的保健品与阿胶划为一类，这在一定程度上，帮助我们跳出与补血类保健品的同质化竞争；</a:t>
            </a:r>
            <a:endParaRPr lang="zh-CN" altLang="en-US" sz="1600">
              <a:solidFill>
                <a:srgbClr val="000000"/>
              </a:solidFill>
            </a:endParaRPr>
          </a:p>
          <a:p>
            <a:pPr eaLnBrk="0" hangingPunct="0">
              <a:lnSpc>
                <a:spcPts val="2000"/>
              </a:lnSpc>
              <a:spcAft>
                <a:spcPts val="1200"/>
              </a:spcAft>
              <a:buFont typeface="Wingdings" pitchFamily="2" charset="2"/>
              <a:buChar char="Ø"/>
            </a:pPr>
            <a:r>
              <a:rPr lang="zh-CN" altLang="en-US" sz="1600">
                <a:solidFill>
                  <a:srgbClr val="000000"/>
                </a:solidFill>
                <a:latin typeface="Calibri" pitchFamily="34" charset="0"/>
                <a:cs typeface="Times New Roman" pitchFamily="18" charset="0"/>
              </a:rPr>
              <a:t>总之，通过“同类”的调查，市场环境有利于海川即食阿胶细分阿胶市场，建立新的游戏规则。</a:t>
            </a:r>
            <a:endParaRPr lang="zh-CN" altLang="en-US" sz="1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31747" name="TextBox 18"/>
          <p:cNvSpPr txBox="1">
            <a:spLocks noChangeArrowheads="1"/>
          </p:cNvSpPr>
          <p:nvPr/>
        </p:nvSpPr>
        <p:spPr bwMode="auto">
          <a:xfrm>
            <a:off x="0" y="1428750"/>
            <a:ext cx="857250" cy="276225"/>
          </a:xfrm>
          <a:prstGeom prst="rect">
            <a:avLst/>
          </a:prstGeom>
          <a:noFill/>
          <a:ln w="9525">
            <a:noFill/>
            <a:miter lim="800000"/>
            <a:headEnd/>
            <a:tailEnd/>
          </a:ln>
        </p:spPr>
        <p:txBody>
          <a:bodyPr>
            <a:spAutoFit/>
          </a:bodyPr>
          <a:lstStyle/>
          <a:p>
            <a:r>
              <a:rPr lang="zh-CN" altLang="en-US" sz="1200">
                <a:latin typeface="Calibri" pitchFamily="34" charset="0"/>
              </a:rPr>
              <a:t>认知深度</a:t>
            </a:r>
          </a:p>
        </p:txBody>
      </p:sp>
      <p:pic>
        <p:nvPicPr>
          <p:cNvPr id="31748" name="图片 19" descr="箭头.png"/>
          <p:cNvPicPr>
            <a:picLocks noChangeAspect="1"/>
          </p:cNvPicPr>
          <p:nvPr/>
        </p:nvPicPr>
        <p:blipFill>
          <a:blip r:embed="rId3"/>
          <a:srcRect/>
          <a:stretch>
            <a:fillRect/>
          </a:stretch>
        </p:blipFill>
        <p:spPr bwMode="auto">
          <a:xfrm>
            <a:off x="285750" y="2000250"/>
            <a:ext cx="285750" cy="3238500"/>
          </a:xfrm>
          <a:prstGeom prst="rect">
            <a:avLst/>
          </a:prstGeom>
          <a:noFill/>
          <a:ln w="9525">
            <a:noFill/>
            <a:miter lim="800000"/>
            <a:headEnd/>
            <a:tailEnd/>
          </a:ln>
        </p:spPr>
      </p:pic>
      <p:sp>
        <p:nvSpPr>
          <p:cNvPr id="31749" name="Rectangle 2"/>
          <p:cNvSpPr>
            <a:spLocks noChangeArrowheads="1"/>
          </p:cNvSpPr>
          <p:nvPr/>
        </p:nvSpPr>
        <p:spPr bwMode="auto">
          <a:xfrm>
            <a:off x="0" y="5715000"/>
            <a:ext cx="3500438" cy="307975"/>
          </a:xfrm>
          <a:prstGeom prst="rect">
            <a:avLst/>
          </a:prstGeom>
          <a:noFill/>
          <a:ln w="9525">
            <a:noFill/>
            <a:miter lim="800000"/>
            <a:headEnd/>
            <a:tailEnd/>
          </a:ln>
        </p:spPr>
        <p:txBody>
          <a:bodyPr anchor="ctr">
            <a:spAutoFit/>
          </a:bodyPr>
          <a:lstStyle/>
          <a:p>
            <a:r>
              <a:rPr lang="zh-CN" altLang="en-US" sz="1400" b="1">
                <a:latin typeface="Calibri" pitchFamily="34" charset="0"/>
                <a:cs typeface="Times New Roman" pitchFamily="18" charset="0"/>
              </a:rPr>
              <a:t>您听说过或者买过哪些牌子的阿胶产品？</a:t>
            </a:r>
            <a:endParaRPr lang="zh-CN" altLang="en-US" sz="1400"/>
          </a:p>
        </p:txBody>
      </p:sp>
      <p:graphicFrame>
        <p:nvGraphicFramePr>
          <p:cNvPr id="17" name="表格 16"/>
          <p:cNvGraphicFramePr>
            <a:graphicFrameLocks noGrp="1"/>
          </p:cNvGraphicFramePr>
          <p:nvPr/>
        </p:nvGraphicFramePr>
        <p:xfrm>
          <a:off x="1214438" y="2071688"/>
          <a:ext cx="7072312" cy="2720975"/>
        </p:xfrm>
        <a:graphic>
          <a:graphicData uri="http://schemas.openxmlformats.org/drawingml/2006/table">
            <a:tbl>
              <a:tblPr firstRow="1" bandRow="1">
                <a:tableStyleId>{5940675A-B579-460E-94D1-54222C63F5DA}</a:tableStyleId>
              </a:tblPr>
              <a:tblGrid>
                <a:gridCol w="1385308"/>
                <a:gridCol w="5687054"/>
              </a:tblGrid>
              <a:tr h="500066">
                <a:tc>
                  <a:txBody>
                    <a:bodyPr/>
                    <a:lstStyle/>
                    <a:p>
                      <a:pPr algn="just">
                        <a:spcAft>
                          <a:spcPts val="0"/>
                        </a:spcAft>
                      </a:pPr>
                      <a:r>
                        <a:rPr lang="zh-CN" altLang="en-US" sz="1600" b="1" kern="100" dirty="0" smtClean="0"/>
                        <a:t>品牌认知</a:t>
                      </a:r>
                      <a:endParaRPr lang="zh-CN" sz="1600" b="1" kern="100" dirty="0">
                        <a:latin typeface="Calibri"/>
                        <a:ea typeface="宋体"/>
                        <a:cs typeface="Times New Roman"/>
                      </a:endParaRPr>
                    </a:p>
                  </a:txBody>
                  <a:tcPr marL="68580" marR="68580" marT="0" marB="0"/>
                </a:tc>
                <a:tc>
                  <a:txBody>
                    <a:bodyPr/>
                    <a:lstStyle/>
                    <a:p>
                      <a:pPr algn="just">
                        <a:spcAft>
                          <a:spcPts val="0"/>
                        </a:spcAft>
                      </a:pPr>
                      <a:r>
                        <a:rPr lang="zh-CN" altLang="en-US" sz="1600" b="1" kern="100" dirty="0" smtClean="0">
                          <a:latin typeface="Calibri"/>
                          <a:ea typeface="宋体"/>
                          <a:cs typeface="Times New Roman"/>
                        </a:rPr>
                        <a:t>品牌认知小结</a:t>
                      </a:r>
                      <a:endParaRPr lang="zh-CN" sz="1600" b="1" kern="100" dirty="0">
                        <a:latin typeface="Calibri"/>
                        <a:ea typeface="宋体"/>
                        <a:cs typeface="Times New Roman"/>
                      </a:endParaRPr>
                    </a:p>
                  </a:txBody>
                  <a:tcPr marL="68580" marR="68580" marT="0" marB="0"/>
                </a:tc>
              </a:tr>
              <a:tr h="1110679">
                <a:tc>
                  <a:txBody>
                    <a:bodyPr/>
                    <a:lstStyle/>
                    <a:p>
                      <a:pPr algn="just">
                        <a:spcAft>
                          <a:spcPts val="0"/>
                        </a:spcAft>
                      </a:pPr>
                      <a:r>
                        <a:rPr lang="zh-CN" sz="1600" kern="100" dirty="0"/>
                        <a:t>东阿阿胶</a:t>
                      </a:r>
                      <a:endParaRPr lang="zh-CN" sz="1600" kern="100" dirty="0">
                        <a:latin typeface="Calibri"/>
                        <a:ea typeface="宋体"/>
                        <a:cs typeface="Times New Roman"/>
                      </a:endParaRPr>
                    </a:p>
                  </a:txBody>
                  <a:tcPr marL="68580" marR="68580" marT="0" marB="0"/>
                </a:tc>
                <a:tc rowSpan="2">
                  <a:txBody>
                    <a:bodyPr/>
                    <a:lstStyle/>
                    <a:p>
                      <a:pPr algn="just">
                        <a:lnSpc>
                          <a:spcPts val="2000"/>
                        </a:lnSpc>
                        <a:spcAft>
                          <a:spcPts val="1200"/>
                        </a:spcAft>
                        <a:buFont typeface="Wingdings" pitchFamily="2" charset="2"/>
                        <a:buChar char="Ø"/>
                      </a:pPr>
                      <a:endParaRPr lang="zh-CN" altLang="en-US" sz="1600" kern="100" dirty="0" smtClean="0">
                        <a:latin typeface="+mn-lt"/>
                        <a:ea typeface="+mn-ea"/>
                        <a:cs typeface="Times New Roman"/>
                      </a:endParaRPr>
                    </a:p>
                  </a:txBody>
                  <a:tcPr marL="68580" marR="68580" marT="0" marB="0"/>
                </a:tc>
              </a:tr>
              <a:tr h="1110679">
                <a:tc>
                  <a:txBody>
                    <a:bodyPr/>
                    <a:lstStyle/>
                    <a:p>
                      <a:pPr algn="just">
                        <a:spcAft>
                          <a:spcPts val="0"/>
                        </a:spcAft>
                      </a:pPr>
                      <a:r>
                        <a:rPr lang="zh-CN" sz="1600" kern="100" dirty="0"/>
                        <a:t>福牌</a:t>
                      </a:r>
                      <a:endParaRPr lang="zh-CN" sz="1600" kern="100" dirty="0">
                        <a:latin typeface="Calibri"/>
                        <a:ea typeface="宋体"/>
                        <a:cs typeface="Times New Roman"/>
                      </a:endParaRPr>
                    </a:p>
                  </a:txBody>
                  <a:tcPr marL="68580" marR="68580" marT="0" marB="0"/>
                </a:tc>
                <a:tc vMerge="1">
                  <a:txBody>
                    <a:bodyPr/>
                    <a:lstStyle/>
                    <a:p>
                      <a:pPr algn="just">
                        <a:spcAft>
                          <a:spcPts val="0"/>
                        </a:spcAft>
                      </a:pPr>
                      <a:endParaRPr lang="en-US" sz="1600" kern="100" dirty="0">
                        <a:latin typeface="Calibri"/>
                        <a:ea typeface="宋体"/>
                        <a:cs typeface="Times New Roman"/>
                      </a:endParaRPr>
                    </a:p>
                  </a:txBody>
                  <a:tcPr marL="68580" marR="68580" marT="0" marB="0"/>
                </a:tc>
              </a:tr>
            </a:tbl>
          </a:graphicData>
        </a:graphic>
      </p:graphicFrame>
      <p:sp>
        <p:nvSpPr>
          <p:cNvPr id="10" name="矩形 9"/>
          <p:cNvSpPr/>
          <p:nvPr/>
        </p:nvSpPr>
        <p:spPr>
          <a:xfrm>
            <a:off x="2643188" y="2571750"/>
            <a:ext cx="5715000" cy="2349500"/>
          </a:xfrm>
          <a:prstGeom prst="rect">
            <a:avLst/>
          </a:prstGeom>
        </p:spPr>
        <p:txBody>
          <a:bodyPr>
            <a:spAutoFit/>
          </a:bodyPr>
          <a:lstStyle/>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很多被访者并不能很清楚地知道阿胶与东阿阿胶的区别或关系，以为阿胶就只有东阿阿胶；</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一些经常服用阿胶的被访者，有“福牌”阿胶的概念；</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对阿胶的品牌认知，就是“东阿的阿胶”，这里的东阿可以理解为“东阿镇”这个地方；</a:t>
            </a:r>
          </a:p>
          <a:p>
            <a:pPr algn="just" fontAlgn="auto">
              <a:lnSpc>
                <a:spcPts val="2000"/>
              </a:lnSpc>
              <a:spcBef>
                <a:spcPts val="0"/>
              </a:spcBef>
              <a:spcAft>
                <a:spcPts val="1200"/>
              </a:spcAft>
              <a:buFont typeface="Wingdings" pitchFamily="2" charset="2"/>
              <a:buChar char="Ø"/>
              <a:defRPr/>
            </a:pPr>
            <a:r>
              <a:rPr lang="zh-CN" altLang="en-US" sz="1600" kern="100" dirty="0">
                <a:solidFill>
                  <a:prstClr val="black"/>
                </a:solidFill>
                <a:latin typeface="+mn-lt"/>
                <a:ea typeface="+mn-ea"/>
                <a:cs typeface="Times New Roman"/>
              </a:rPr>
              <a:t>消费者的品牌区分并不强烈，未来宣传上需要弱化“福牌”，强化“东阿镇”。</a:t>
            </a:r>
          </a:p>
        </p:txBody>
      </p:sp>
      <p:sp>
        <p:nvSpPr>
          <p:cNvPr id="12" name="TextBox 11"/>
          <p:cNvSpPr txBox="1">
            <a:spLocks noChangeArrowheads="1"/>
          </p:cNvSpPr>
          <p:nvPr/>
        </p:nvSpPr>
        <p:spPr bwMode="auto">
          <a:xfrm>
            <a:off x="8215313" y="5572125"/>
            <a:ext cx="928687" cy="400050"/>
          </a:xfrm>
          <a:prstGeom prst="rect">
            <a:avLst/>
          </a:prstGeom>
          <a:noFill/>
          <a:ln w="9525">
            <a:noFill/>
            <a:miter lim="800000"/>
            <a:headEnd/>
            <a:tailEnd/>
          </a:ln>
        </p:spPr>
        <p:txBody>
          <a:bodyPr>
            <a:spAutoFit/>
          </a:bodyPr>
          <a:lstStyle/>
          <a:p>
            <a:r>
              <a:rPr lang="zh-CN" altLang="en-US" sz="2000" b="1">
                <a:latin typeface="Calibri" pitchFamily="34" charset="0"/>
              </a:rPr>
              <a:t>建议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6" name="矩形 15"/>
          <p:cNvSpPr>
            <a:spLocks noChangeArrowheads="1"/>
          </p:cNvSpPr>
          <p:nvPr/>
        </p:nvSpPr>
        <p:spPr bwMode="auto">
          <a:xfrm>
            <a:off x="500063" y="1357313"/>
            <a:ext cx="7715250" cy="4632325"/>
          </a:xfrm>
          <a:prstGeom prst="rect">
            <a:avLst/>
          </a:prstGeom>
          <a:noFill/>
          <a:ln w="9525">
            <a:noFill/>
            <a:miter lim="800000"/>
            <a:headEnd/>
            <a:tailEnd/>
          </a:ln>
        </p:spPr>
        <p:txBody>
          <a:bodyPr>
            <a:spAutoFit/>
          </a:bodyPr>
          <a:lstStyle/>
          <a:p>
            <a:pPr algn="ctr"/>
            <a:r>
              <a:rPr lang="zh-CN" altLang="en-US" sz="3200" b="1">
                <a:solidFill>
                  <a:srgbClr val="996633"/>
                </a:solidFill>
                <a:latin typeface="黑体" pitchFamily="49" charset="-122"/>
                <a:ea typeface="黑体" pitchFamily="49" charset="-122"/>
                <a:cs typeface="Times New Roman" pitchFamily="18" charset="0"/>
              </a:rPr>
              <a:t>即食阿胶认知</a:t>
            </a:r>
            <a:endParaRPr lang="en-US" altLang="zh-CN" sz="3200" b="1">
              <a:solidFill>
                <a:srgbClr val="996633"/>
              </a:solidFill>
              <a:latin typeface="黑体" pitchFamily="49" charset="-122"/>
              <a:ea typeface="黑体" pitchFamily="49" charset="-122"/>
              <a:cs typeface="Times New Roman" pitchFamily="18" charset="0"/>
            </a:endParaRPr>
          </a:p>
          <a:p>
            <a:pPr algn="ctr"/>
            <a:endParaRPr lang="zh-CN" altLang="en-US" sz="2000">
              <a:ea typeface="黑体" pitchFamily="49" charset="-122"/>
              <a:cs typeface="Times New Roman" pitchFamily="18" charset="0"/>
            </a:endParaRPr>
          </a:p>
          <a:p>
            <a:pPr eaLnBrk="0" hangingPunct="0">
              <a:lnSpc>
                <a:spcPct val="150000"/>
              </a:lnSpc>
              <a:buFontTx/>
              <a:buChar char="•"/>
            </a:pPr>
            <a:r>
              <a:rPr lang="zh-CN" altLang="en-US">
                <a:latin typeface="Calibri" pitchFamily="34" charset="0"/>
                <a:ea typeface="黑体" pitchFamily="49" charset="-122"/>
                <a:cs typeface="Times New Roman" pitchFamily="18" charset="0"/>
              </a:rPr>
              <a:t>对即食阿胶的认知，或者不了解，或者认知是药店代加工需要收取加工费的那种；</a:t>
            </a:r>
            <a:endParaRPr lang="en-US" altLang="zh-CN">
              <a:latin typeface="Calibri" pitchFamily="34" charset="0"/>
              <a:ea typeface="黑体" pitchFamily="49" charset="-122"/>
              <a:cs typeface="Times New Roman" pitchFamily="18" charset="0"/>
            </a:endParaRPr>
          </a:p>
          <a:p>
            <a:pPr eaLnBrk="0" hangingPunct="0">
              <a:lnSpc>
                <a:spcPct val="150000"/>
              </a:lnSpc>
              <a:buFontTx/>
              <a:buChar char="•"/>
            </a:pPr>
            <a:endParaRPr lang="zh-CN" altLang="en-US">
              <a:ea typeface="黑体" pitchFamily="49" charset="-122"/>
              <a:cs typeface="Times New Roman" pitchFamily="18" charset="0"/>
            </a:endParaRPr>
          </a:p>
          <a:p>
            <a:pPr eaLnBrk="0" hangingPunct="0">
              <a:lnSpc>
                <a:spcPct val="150000"/>
              </a:lnSpc>
              <a:buFontTx/>
              <a:buChar char="•"/>
            </a:pPr>
            <a:r>
              <a:rPr lang="zh-CN" altLang="en-US">
                <a:latin typeface="Calibri" pitchFamily="34" charset="0"/>
                <a:ea typeface="黑体" pitchFamily="49" charset="-122"/>
                <a:cs typeface="Times New Roman" pitchFamily="18" charset="0"/>
              </a:rPr>
              <a:t>少有市场上现有竞品桃花姬、福牌盒装即食阿胶的概念认知；</a:t>
            </a:r>
            <a:endParaRPr lang="en-US" altLang="zh-CN">
              <a:latin typeface="Calibri" pitchFamily="34" charset="0"/>
              <a:ea typeface="黑体" pitchFamily="49" charset="-122"/>
              <a:cs typeface="Times New Roman" pitchFamily="18" charset="0"/>
            </a:endParaRPr>
          </a:p>
          <a:p>
            <a:pPr eaLnBrk="0" hangingPunct="0">
              <a:lnSpc>
                <a:spcPct val="150000"/>
              </a:lnSpc>
              <a:buFontTx/>
              <a:buChar char="•"/>
            </a:pPr>
            <a:endParaRPr lang="en-US" altLang="zh-CN">
              <a:latin typeface="Calibri" pitchFamily="34" charset="0"/>
              <a:ea typeface="黑体" pitchFamily="49" charset="-122"/>
              <a:cs typeface="Times New Roman" pitchFamily="18" charset="0"/>
            </a:endParaRPr>
          </a:p>
          <a:p>
            <a:pPr eaLnBrk="0" hangingPunct="0">
              <a:lnSpc>
                <a:spcPct val="150000"/>
              </a:lnSpc>
              <a:buFontTx/>
              <a:buChar char="•"/>
            </a:pPr>
            <a:r>
              <a:rPr lang="zh-CN" altLang="en-US">
                <a:latin typeface="Calibri" pitchFamily="34" charset="0"/>
                <a:ea typeface="黑体" pitchFamily="49" charset="-122"/>
                <a:cs typeface="Times New Roman" pitchFamily="18" charset="0"/>
              </a:rPr>
              <a:t>即食阿胶的概念认知存在空白，同时也意味着需要重新培育市场；</a:t>
            </a:r>
            <a:endParaRPr lang="en-US" altLang="zh-CN">
              <a:latin typeface="Calibri" pitchFamily="34" charset="0"/>
              <a:ea typeface="黑体" pitchFamily="49" charset="-122"/>
              <a:cs typeface="Times New Roman" pitchFamily="18" charset="0"/>
            </a:endParaRPr>
          </a:p>
          <a:p>
            <a:pPr eaLnBrk="0" hangingPunct="0">
              <a:lnSpc>
                <a:spcPct val="150000"/>
              </a:lnSpc>
              <a:buFontTx/>
              <a:buChar char="•"/>
            </a:pPr>
            <a:endParaRPr lang="zh-CN" altLang="en-US">
              <a:ea typeface="黑体" pitchFamily="49" charset="-122"/>
              <a:cs typeface="Times New Roman" pitchFamily="18" charset="0"/>
            </a:endParaRPr>
          </a:p>
          <a:p>
            <a:pPr eaLnBrk="0" hangingPunct="0">
              <a:lnSpc>
                <a:spcPct val="150000"/>
              </a:lnSpc>
              <a:buFontTx/>
              <a:buChar char="•"/>
            </a:pPr>
            <a:r>
              <a:rPr lang="zh-CN" altLang="en-US">
                <a:latin typeface="Calibri" pitchFamily="34" charset="0"/>
                <a:ea typeface="黑体" pitchFamily="49" charset="-122"/>
                <a:cs typeface="Times New Roman" pitchFamily="18" charset="0"/>
              </a:rPr>
              <a:t>对即食阿胶有质量的担忧，担心是不是货真价实，但“只要正规上市，保证质量，还是会买，简单方便，自己不用熬制”</a:t>
            </a:r>
            <a:endParaRPr lang="en-US" altLang="zh-CN">
              <a:latin typeface="Calibri" pitchFamily="34" charset="0"/>
              <a:ea typeface="黑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 calcmode="lin" valueType="num">
                                      <p:cBhvr additive="base">
                                        <p:cTn id="1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anim calcmode="lin" valueType="num">
                                      <p:cBhvr additive="base">
                                        <p:cTn id="21"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 calcmode="lin" valueType="num">
                                      <p:cBhvr additive="base">
                                        <p:cTn id="27"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5"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4" name="矩形 13"/>
          <p:cNvSpPr>
            <a:spLocks noChangeArrowheads="1"/>
          </p:cNvSpPr>
          <p:nvPr/>
        </p:nvSpPr>
        <p:spPr bwMode="auto">
          <a:xfrm>
            <a:off x="214313" y="2286000"/>
            <a:ext cx="8501062" cy="3106738"/>
          </a:xfrm>
          <a:prstGeom prst="rect">
            <a:avLst/>
          </a:prstGeom>
          <a:noFill/>
          <a:ln w="9525">
            <a:noFill/>
            <a:miter lim="800000"/>
            <a:headEnd/>
            <a:tailEnd/>
          </a:ln>
        </p:spPr>
        <p:txBody>
          <a:bodyPr>
            <a:spAutoFit/>
          </a:bodyPr>
          <a:lstStyle/>
          <a:p>
            <a:pPr eaLnBrk="0" hangingPunct="0">
              <a:lnSpc>
                <a:spcPts val="2300"/>
              </a:lnSpc>
            </a:pPr>
            <a:r>
              <a:rPr lang="en-US" altLang="zh-CN" sz="1600" b="1">
                <a:latin typeface="Calibri" pitchFamily="34" charset="0"/>
                <a:cs typeface="Times New Roman" pitchFamily="18" charset="0"/>
              </a:rPr>
              <a:t>40</a:t>
            </a:r>
            <a:r>
              <a:rPr lang="zh-CN" altLang="en-US" sz="1600" b="1">
                <a:latin typeface="Calibri" pitchFamily="34" charset="0"/>
                <a:cs typeface="Times New Roman" pitchFamily="18" charset="0"/>
              </a:rPr>
              <a:t>岁女性被访者：</a:t>
            </a:r>
            <a:endParaRPr lang="zh-CN" altLang="en-US" sz="1600" b="1"/>
          </a:p>
          <a:p>
            <a:pPr eaLnBrk="0" hangingPunct="0">
              <a:lnSpc>
                <a:spcPts val="4000"/>
              </a:lnSpc>
              <a:spcAft>
                <a:spcPts val="1200"/>
              </a:spcAft>
            </a:pPr>
            <a:r>
              <a:rPr lang="zh-CN" altLang="en-US" sz="1600">
                <a:latin typeface="Calibri" pitchFamily="34" charset="0"/>
                <a:cs typeface="Times New Roman" pitchFamily="18" charset="0"/>
              </a:rPr>
              <a:t>“要是真要补血的话，就是实实在在的药，要去药店买块状的，自己熬着吃；但如果平时吃，或者单纯保健作用，就买你这种即食的，虽然达不到那个块状阿胶的药力，但也有补的作用，像一种消遣食品，或者保健品。”</a:t>
            </a:r>
            <a:endParaRPr lang="zh-CN" altLang="en-US" sz="1600"/>
          </a:p>
          <a:p>
            <a:pPr eaLnBrk="0" hangingPunct="0">
              <a:lnSpc>
                <a:spcPts val="4000"/>
              </a:lnSpc>
              <a:spcAft>
                <a:spcPts val="1200"/>
              </a:spcAft>
            </a:pPr>
            <a:r>
              <a:rPr lang="zh-CN" altLang="en-US" sz="1600">
                <a:latin typeface="Calibri" pitchFamily="34" charset="0"/>
                <a:cs typeface="Times New Roman" pitchFamily="18" charset="0"/>
              </a:rPr>
              <a:t>“你们这个味道还可以，咬得动，像果冻，像山楂糕；我吃过在药店代加工的那种，加了核桃、芝麻，但是很难咬，我都咬不动，那些老年人更难说。”</a:t>
            </a:r>
            <a:endParaRPr lang="en-US" altLang="zh-CN" sz="1600">
              <a:latin typeface="Calibri" pitchFamily="34" charset="0"/>
              <a:cs typeface="Times New Roman" pitchFamily="18" charset="0"/>
            </a:endParaRPr>
          </a:p>
        </p:txBody>
      </p:sp>
      <p:sp>
        <p:nvSpPr>
          <p:cNvPr id="17" name="TextBox 16"/>
          <p:cNvSpPr txBox="1">
            <a:spLocks noChangeArrowheads="1"/>
          </p:cNvSpPr>
          <p:nvPr/>
        </p:nvSpPr>
        <p:spPr bwMode="auto">
          <a:xfrm>
            <a:off x="3643313" y="1285875"/>
            <a:ext cx="2214562" cy="584200"/>
          </a:xfrm>
          <a:prstGeom prst="rect">
            <a:avLst/>
          </a:prstGeom>
          <a:noFill/>
          <a:ln w="9525">
            <a:noFill/>
            <a:miter lim="800000"/>
            <a:headEnd/>
            <a:tailEnd/>
          </a:ln>
        </p:spPr>
        <p:txBody>
          <a:bodyPr>
            <a:spAutoFit/>
          </a:bodyPr>
          <a:lstStyle/>
          <a:p>
            <a:r>
              <a:rPr lang="zh-CN" altLang="en-US" sz="3200" b="1">
                <a:solidFill>
                  <a:srgbClr val="996633"/>
                </a:solidFill>
                <a:latin typeface="黑体" pitchFamily="49" charset="-122"/>
                <a:ea typeface="黑体" pitchFamily="49" charset="-122"/>
              </a:rPr>
              <a:t>被访者说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1"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矩形 6"/>
          <p:cNvSpPr/>
          <p:nvPr/>
        </p:nvSpPr>
        <p:spPr>
          <a:xfrm>
            <a:off x="1142976" y="2500306"/>
            <a:ext cx="7286676" cy="1446550"/>
          </a:xfrm>
          <a:prstGeom prst="rect">
            <a:avLst/>
          </a:prstGeom>
          <a:noFill/>
        </p:spPr>
        <p:txBody>
          <a:bodyPr>
            <a:spAutoFit/>
          </a:bodyPr>
          <a:lstStyle/>
          <a:p>
            <a:pPr fontAlgn="auto">
              <a:spcBef>
                <a:spcPts val="0"/>
              </a:spcBef>
              <a:spcAft>
                <a:spcPts val="0"/>
              </a:spcAft>
              <a:defRPr/>
            </a:pPr>
            <a:r>
              <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对于海川即食阿胶，</a:t>
            </a:r>
            <a:endParaRPr lang="en-US" altLang="zh-CN"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a:p>
            <a:pPr fontAlgn="auto">
              <a:spcBef>
                <a:spcPts val="0"/>
              </a:spcBef>
              <a:spcAft>
                <a:spcPts val="0"/>
              </a:spcAft>
              <a:defRPr/>
            </a:pPr>
            <a:r>
              <a:rPr lang="zh-CN" altLang="en-US" sz="48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我们的思路是什么？</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5"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4" name="矩形 13"/>
          <p:cNvSpPr>
            <a:spLocks noChangeArrowheads="1"/>
          </p:cNvSpPr>
          <p:nvPr/>
        </p:nvSpPr>
        <p:spPr bwMode="auto">
          <a:xfrm>
            <a:off x="214313" y="2000250"/>
            <a:ext cx="8501062" cy="3940175"/>
          </a:xfrm>
          <a:prstGeom prst="rect">
            <a:avLst/>
          </a:prstGeom>
          <a:noFill/>
          <a:ln w="9525">
            <a:noFill/>
            <a:miter lim="800000"/>
            <a:headEnd/>
            <a:tailEnd/>
          </a:ln>
        </p:spPr>
        <p:txBody>
          <a:bodyPr>
            <a:spAutoFit/>
          </a:bodyPr>
          <a:lstStyle/>
          <a:p>
            <a:pPr eaLnBrk="0" hangingPunct="0">
              <a:lnSpc>
                <a:spcPts val="3000"/>
              </a:lnSpc>
              <a:spcAft>
                <a:spcPts val="1200"/>
              </a:spcAft>
            </a:pPr>
            <a:r>
              <a:rPr lang="en-US" altLang="zh-CN" sz="1600" b="1">
                <a:latin typeface="Calibri" pitchFamily="34" charset="0"/>
                <a:cs typeface="Times New Roman" pitchFamily="18" charset="0"/>
              </a:rPr>
              <a:t>30</a:t>
            </a:r>
            <a:r>
              <a:rPr lang="zh-CN" altLang="en-US" sz="1600" b="1">
                <a:latin typeface="Calibri" pitchFamily="34" charset="0"/>
                <a:cs typeface="Times New Roman" pitchFamily="18" charset="0"/>
              </a:rPr>
              <a:t>岁女性被访者：</a:t>
            </a:r>
            <a:endParaRPr lang="zh-CN" altLang="en-US" sz="1600" b="1"/>
          </a:p>
          <a:p>
            <a:pPr eaLnBrk="0" hangingPunct="0">
              <a:lnSpc>
                <a:spcPts val="3000"/>
              </a:lnSpc>
              <a:spcAft>
                <a:spcPts val="1200"/>
              </a:spcAft>
            </a:pPr>
            <a:r>
              <a:rPr lang="zh-CN" altLang="en-US" sz="1600">
                <a:latin typeface="Calibri" pitchFamily="34" charset="0"/>
                <a:cs typeface="Times New Roman" pitchFamily="18" charset="0"/>
              </a:rPr>
              <a:t>“阿胶现在不行了，什么皮的都有，不安全。你也不知道是牛皮还是驴皮。”</a:t>
            </a:r>
            <a:endParaRPr lang="zh-CN" altLang="en-US" sz="1600"/>
          </a:p>
          <a:p>
            <a:pPr eaLnBrk="0" hangingPunct="0">
              <a:lnSpc>
                <a:spcPts val="3000"/>
              </a:lnSpc>
              <a:spcAft>
                <a:spcPts val="1200"/>
              </a:spcAft>
            </a:pPr>
            <a:r>
              <a:rPr lang="zh-CN" altLang="en-US" sz="1600">
                <a:latin typeface="Calibri" pitchFamily="34" charset="0"/>
                <a:cs typeface="Times New Roman" pitchFamily="18" charset="0"/>
              </a:rPr>
              <a:t>“父母以前吃过，这个是老年人吃的，还是膏状的、阿胶块的比较好，内容实实在在，吃着也放心。”</a:t>
            </a:r>
            <a:endParaRPr lang="zh-CN" altLang="en-US" sz="1600"/>
          </a:p>
          <a:p>
            <a:pPr eaLnBrk="0" hangingPunct="0">
              <a:lnSpc>
                <a:spcPts val="3000"/>
              </a:lnSpc>
              <a:spcAft>
                <a:spcPts val="1200"/>
              </a:spcAft>
            </a:pPr>
            <a:r>
              <a:rPr lang="en-US" altLang="zh-CN" sz="1600" b="1">
                <a:latin typeface="Calibri" pitchFamily="34" charset="0"/>
                <a:cs typeface="Times New Roman" pitchFamily="18" charset="0"/>
              </a:rPr>
              <a:t>40</a:t>
            </a:r>
            <a:r>
              <a:rPr lang="zh-CN" altLang="en-US" sz="1600" b="1">
                <a:latin typeface="Calibri" pitchFamily="34" charset="0"/>
                <a:cs typeface="Times New Roman" pitchFamily="18" charset="0"/>
              </a:rPr>
              <a:t>岁女性被访者：</a:t>
            </a:r>
            <a:endParaRPr lang="zh-CN" altLang="en-US" sz="1600" b="1"/>
          </a:p>
          <a:p>
            <a:pPr eaLnBrk="0" hangingPunct="0">
              <a:lnSpc>
                <a:spcPts val="3000"/>
              </a:lnSpc>
              <a:spcAft>
                <a:spcPts val="1200"/>
              </a:spcAft>
            </a:pPr>
            <a:r>
              <a:rPr lang="zh-CN" altLang="en-US" sz="1600">
                <a:latin typeface="Calibri" pitchFamily="34" charset="0"/>
                <a:cs typeface="Times New Roman" pitchFamily="18" charset="0"/>
              </a:rPr>
              <a:t>“块状的买过、也收到过，可是那个吃起来麻烦，要打碎、蒸开、化开，家里到现在还有，没时间去加工。”</a:t>
            </a:r>
            <a:endParaRPr lang="zh-CN" altLang="en-US" sz="1600"/>
          </a:p>
          <a:p>
            <a:pPr eaLnBrk="0" hangingPunct="0">
              <a:lnSpc>
                <a:spcPts val="3000"/>
              </a:lnSpc>
              <a:spcAft>
                <a:spcPts val="1200"/>
              </a:spcAft>
            </a:pPr>
            <a:r>
              <a:rPr lang="zh-CN" altLang="en-US" sz="1600">
                <a:latin typeface="Calibri" pitchFamily="34" charset="0"/>
                <a:cs typeface="Times New Roman" pitchFamily="18" charset="0"/>
              </a:rPr>
              <a:t>“块状的阿胶要加工，加工起来麻烦，还要加工费。”</a:t>
            </a:r>
            <a:endParaRPr lang="zh-CN" altLang="en-US" sz="1600">
              <a:latin typeface="Calibri" pitchFamily="34" charset="0"/>
            </a:endParaRPr>
          </a:p>
        </p:txBody>
      </p:sp>
      <p:sp>
        <p:nvSpPr>
          <p:cNvPr id="34820" name="TextBox 16"/>
          <p:cNvSpPr txBox="1">
            <a:spLocks noChangeArrowheads="1"/>
          </p:cNvSpPr>
          <p:nvPr/>
        </p:nvSpPr>
        <p:spPr bwMode="auto">
          <a:xfrm>
            <a:off x="3643313" y="1285875"/>
            <a:ext cx="2214562" cy="584200"/>
          </a:xfrm>
          <a:prstGeom prst="rect">
            <a:avLst/>
          </a:prstGeom>
          <a:noFill/>
          <a:ln w="9525">
            <a:noFill/>
            <a:miter lim="800000"/>
            <a:headEnd/>
            <a:tailEnd/>
          </a:ln>
        </p:spPr>
        <p:txBody>
          <a:bodyPr>
            <a:spAutoFit/>
          </a:bodyPr>
          <a:lstStyle/>
          <a:p>
            <a:r>
              <a:rPr lang="zh-CN" altLang="en-US" sz="3200" b="1">
                <a:solidFill>
                  <a:srgbClr val="996633"/>
                </a:solidFill>
                <a:latin typeface="黑体" pitchFamily="49" charset="-122"/>
                <a:ea typeface="黑体" pitchFamily="49" charset="-122"/>
              </a:rPr>
              <a:t>被访者说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6"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3286125" y="571500"/>
            <a:ext cx="78581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5" name="矩形 4"/>
          <p:cNvSpPr/>
          <p:nvPr/>
        </p:nvSpPr>
        <p:spPr>
          <a:xfrm>
            <a:off x="214282" y="1285860"/>
            <a:ext cx="8715436" cy="707886"/>
          </a:xfrm>
          <a:prstGeom prst="rect">
            <a:avLst/>
          </a:prstGeom>
          <a:noFill/>
        </p:spPr>
        <p:txBody>
          <a:bodyPr>
            <a:spAutoFit/>
          </a:bodyPr>
          <a:lstStyle/>
          <a:p>
            <a:pPr algn="ctr" fontAlgn="auto">
              <a:spcBef>
                <a:spcPts val="0"/>
              </a:spcBef>
              <a:spcAft>
                <a:spcPts val="0"/>
              </a:spcAft>
              <a:defRPr/>
            </a:pPr>
            <a:r>
              <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消费者研究小结</a:t>
            </a:r>
            <a:endPar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6" name="TextBox 5"/>
          <p:cNvSpPr txBox="1">
            <a:spLocks noChangeArrowheads="1"/>
          </p:cNvSpPr>
          <p:nvPr/>
        </p:nvSpPr>
        <p:spPr bwMode="auto">
          <a:xfrm>
            <a:off x="714375" y="2143125"/>
            <a:ext cx="7572375" cy="3722688"/>
          </a:xfrm>
          <a:prstGeom prst="rect">
            <a:avLst/>
          </a:prstGeom>
          <a:noFill/>
          <a:ln w="9525">
            <a:noFill/>
            <a:miter lim="800000"/>
            <a:headEnd/>
            <a:tailEnd/>
          </a:ln>
        </p:spPr>
        <p:txBody>
          <a:bodyPr>
            <a:spAutoFit/>
          </a:bodyPr>
          <a:lstStyle/>
          <a:p>
            <a:pPr>
              <a:lnSpc>
                <a:spcPct val="150000"/>
              </a:lnSpc>
              <a:spcAft>
                <a:spcPts val="1200"/>
              </a:spcAft>
              <a:buFont typeface="Wingdings" pitchFamily="2" charset="2"/>
              <a:buChar char="Ø"/>
            </a:pPr>
            <a:r>
              <a:rPr lang="zh-CN" altLang="en-US">
                <a:latin typeface="Calibri" pitchFamily="34" charset="0"/>
              </a:rPr>
              <a:t>阿胶认知率高，但品牌认知度低、品牌忠实度低；</a:t>
            </a:r>
            <a:endParaRPr lang="en-US" altLang="zh-CN">
              <a:latin typeface="Calibri" pitchFamily="34" charset="0"/>
            </a:endParaRPr>
          </a:p>
          <a:p>
            <a:pPr>
              <a:lnSpc>
                <a:spcPct val="150000"/>
              </a:lnSpc>
              <a:spcAft>
                <a:spcPts val="1200"/>
              </a:spcAft>
              <a:buFont typeface="Wingdings" pitchFamily="2" charset="2"/>
              <a:buChar char="Ø"/>
            </a:pPr>
            <a:r>
              <a:rPr lang="zh-CN" altLang="en-US">
                <a:latin typeface="Calibri" pitchFamily="34" charset="0"/>
              </a:rPr>
              <a:t>对阿胶的功效认知，以“补血”、“美容养颜”为主；</a:t>
            </a:r>
            <a:endParaRPr lang="en-US" altLang="zh-CN">
              <a:latin typeface="Calibri" pitchFamily="34" charset="0"/>
            </a:endParaRPr>
          </a:p>
          <a:p>
            <a:pPr>
              <a:lnSpc>
                <a:spcPct val="150000"/>
              </a:lnSpc>
              <a:spcAft>
                <a:spcPts val="1200"/>
              </a:spcAft>
              <a:buFont typeface="Wingdings" pitchFamily="2" charset="2"/>
              <a:buChar char="Ø"/>
            </a:pPr>
            <a:r>
              <a:rPr lang="zh-CN" altLang="en-US">
                <a:latin typeface="Calibri" pitchFamily="34" charset="0"/>
              </a:rPr>
              <a:t>三四十岁女性是阿胶的主要购买人群，并和五六十岁老年人共同构成服用人群；</a:t>
            </a:r>
            <a:endParaRPr lang="en-US" altLang="zh-CN">
              <a:latin typeface="Calibri" pitchFamily="34" charset="0"/>
            </a:endParaRPr>
          </a:p>
          <a:p>
            <a:pPr>
              <a:lnSpc>
                <a:spcPct val="150000"/>
              </a:lnSpc>
              <a:spcAft>
                <a:spcPts val="1200"/>
              </a:spcAft>
              <a:buFont typeface="Wingdings" pitchFamily="2" charset="2"/>
              <a:buChar char="Ø"/>
            </a:pPr>
            <a:r>
              <a:rPr lang="zh-CN" altLang="en-US">
                <a:latin typeface="Calibri" pitchFamily="34" charset="0"/>
              </a:rPr>
              <a:t>因“制作工艺”、“口味”的差异，存在即食阿胶的需求；</a:t>
            </a:r>
            <a:endParaRPr lang="en-US" altLang="zh-CN">
              <a:latin typeface="Calibri" pitchFamily="34" charset="0"/>
            </a:endParaRPr>
          </a:p>
          <a:p>
            <a:pPr>
              <a:lnSpc>
                <a:spcPct val="150000"/>
              </a:lnSpc>
              <a:spcAft>
                <a:spcPts val="1200"/>
              </a:spcAft>
              <a:buFont typeface="Wingdings" pitchFamily="2" charset="2"/>
              <a:buChar char="Ø"/>
            </a:pPr>
            <a:r>
              <a:rPr lang="zh-CN" altLang="en-US">
                <a:latin typeface="Calibri" pitchFamily="34" charset="0"/>
              </a:rPr>
              <a:t>购买阿胶自用以块状为主，送礼则以礼盒装其它剂型为主；</a:t>
            </a:r>
            <a:endParaRPr lang="en-US" altLang="zh-CN">
              <a:latin typeface="Calibri" pitchFamily="34" charset="0"/>
            </a:endParaRPr>
          </a:p>
          <a:p>
            <a:pPr>
              <a:lnSpc>
                <a:spcPct val="150000"/>
              </a:lnSpc>
              <a:spcAft>
                <a:spcPts val="1200"/>
              </a:spcAft>
              <a:buFont typeface="Wingdings" pitchFamily="2" charset="2"/>
              <a:buChar char="Ø"/>
            </a:pPr>
            <a:r>
              <a:rPr lang="zh-CN" altLang="en-US">
                <a:latin typeface="Calibri" pitchFamily="34" charset="0"/>
              </a:rPr>
              <a:t>消费者对即食阿胶尚没有概念认知，市场有待抢先培育。</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14" name="表格 13"/>
          <p:cNvGraphicFramePr>
            <a:graphicFrameLocks noGrp="1"/>
          </p:cNvGraphicFramePr>
          <p:nvPr/>
        </p:nvGraphicFramePr>
        <p:xfrm>
          <a:off x="714375" y="1428750"/>
          <a:ext cx="7786688" cy="4357688"/>
        </p:xfrm>
        <a:graphic>
          <a:graphicData uri="http://schemas.openxmlformats.org/drawingml/2006/table">
            <a:tbl>
              <a:tblPr>
                <a:tableStyleId>{D7AC3CCA-C797-4891-BE02-D94E43425B78}</a:tableStyleId>
              </a:tblPr>
              <a:tblGrid>
                <a:gridCol w="1692286"/>
                <a:gridCol w="1015212"/>
                <a:gridCol w="907009"/>
                <a:gridCol w="1358539"/>
                <a:gridCol w="2813696"/>
              </a:tblGrid>
              <a:tr h="267893">
                <a:tc>
                  <a:txBody>
                    <a:bodyPr/>
                    <a:lstStyle/>
                    <a:p>
                      <a:pPr algn="just">
                        <a:spcAft>
                          <a:spcPts val="0"/>
                        </a:spcAft>
                      </a:pPr>
                      <a:r>
                        <a:rPr lang="zh-CN" sz="1400" kern="100" dirty="0"/>
                        <a:t>名称</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规格</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剂型</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价格</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备注</a:t>
                      </a:r>
                      <a:endParaRPr lang="zh-CN" sz="1400" kern="100" dirty="0">
                        <a:latin typeface="Calibri"/>
                        <a:ea typeface="宋体"/>
                        <a:cs typeface="Times New Roman"/>
                      </a:endParaRPr>
                    </a:p>
                  </a:txBody>
                  <a:tcPr marL="63500" marR="63500" marT="0" marB="0"/>
                </a:tc>
              </a:tr>
              <a:tr h="267893">
                <a:tc gridSpan="5">
                  <a:txBody>
                    <a:bodyPr/>
                    <a:lstStyle/>
                    <a:p>
                      <a:pPr algn="just">
                        <a:spcAft>
                          <a:spcPts val="0"/>
                        </a:spcAft>
                      </a:pPr>
                      <a:r>
                        <a:rPr lang="zh-CN" sz="1600" b="1" kern="100" dirty="0"/>
                        <a:t>东阿阿胶</a:t>
                      </a:r>
                      <a:endParaRPr lang="zh-CN" sz="1600" b="1" kern="100" dirty="0">
                        <a:latin typeface="Calibri"/>
                        <a:ea typeface="宋体"/>
                        <a:cs typeface="Times New Roman"/>
                      </a:endParaRPr>
                    </a:p>
                  </a:txBody>
                  <a:tcPr marL="63500" marR="6350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7893">
                <a:tc>
                  <a:txBody>
                    <a:bodyPr/>
                    <a:lstStyle/>
                    <a:p>
                      <a:pPr algn="just">
                        <a:spcAft>
                          <a:spcPts val="0"/>
                        </a:spcAft>
                      </a:pPr>
                      <a:r>
                        <a:rPr lang="zh-CN" sz="1400" kern="100"/>
                        <a:t>块状阿胶</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500g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块状</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825</a:t>
                      </a:r>
                      <a:r>
                        <a:rPr lang="zh-CN" sz="1400" kern="100"/>
                        <a:t>、</a:t>
                      </a:r>
                      <a:r>
                        <a:rPr lang="en-US" sz="1400" kern="100"/>
                        <a:t>780</a:t>
                      </a:r>
                      <a:r>
                        <a:rPr lang="zh-CN" sz="1400" kern="100"/>
                        <a:t>、</a:t>
                      </a:r>
                      <a:r>
                        <a:rPr lang="en-US" sz="1400" kern="100"/>
                        <a:t>738</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dirty="0"/>
                        <a:t>250g</a:t>
                      </a:r>
                      <a:r>
                        <a:rPr lang="zh-CN" sz="1400" kern="100" dirty="0"/>
                        <a:t>半价折算</a:t>
                      </a:r>
                      <a:endParaRPr lang="zh-CN" sz="1400" kern="100" dirty="0">
                        <a:latin typeface="Calibri"/>
                        <a:ea typeface="宋体"/>
                        <a:cs typeface="Times New Roman"/>
                      </a:endParaRPr>
                    </a:p>
                  </a:txBody>
                  <a:tcPr marL="63500" marR="63500" marT="0" marB="0"/>
                </a:tc>
              </a:tr>
              <a:tr h="267893">
                <a:tc>
                  <a:txBody>
                    <a:bodyPr/>
                    <a:lstStyle/>
                    <a:p>
                      <a:pPr algn="just">
                        <a:spcAft>
                          <a:spcPts val="0"/>
                        </a:spcAft>
                      </a:pPr>
                      <a:r>
                        <a:rPr lang="zh-CN" sz="1400" kern="100"/>
                        <a:t>桃花姬</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300g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即食</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138</a:t>
                      </a:r>
                      <a:r>
                        <a:rPr lang="zh-CN" sz="1400" kern="100"/>
                        <a:t>、</a:t>
                      </a:r>
                      <a:r>
                        <a:rPr lang="en-US" sz="1400" kern="100"/>
                        <a:t>150</a:t>
                      </a:r>
                      <a:endParaRPr lang="zh-CN" sz="1400" kern="100">
                        <a:latin typeface="Calibri"/>
                        <a:ea typeface="宋体"/>
                        <a:cs typeface="Times New Roman"/>
                      </a:endParaRPr>
                    </a:p>
                  </a:txBody>
                  <a:tcPr marL="63500" marR="63500" marT="0" marB="0"/>
                </a:tc>
                <a:tc rowSpan="2">
                  <a:txBody>
                    <a:bodyPr/>
                    <a:lstStyle/>
                    <a:p>
                      <a:pPr algn="just">
                        <a:spcAft>
                          <a:spcPts val="0"/>
                        </a:spcAft>
                      </a:pPr>
                      <a:r>
                        <a:rPr lang="zh-CN" sz="1400" kern="100"/>
                        <a:t>吃出来的美丽、熬好的阿胶、都市白领休闲零食</a:t>
                      </a:r>
                      <a:endParaRPr lang="zh-CN" sz="1400" kern="100">
                        <a:latin typeface="Calibri"/>
                        <a:ea typeface="宋体"/>
                        <a:cs typeface="Times New Roman"/>
                      </a:endParaRPr>
                    </a:p>
                  </a:txBody>
                  <a:tcPr marL="63500" marR="63500" marT="0" marB="0"/>
                </a:tc>
              </a:tr>
              <a:tr h="267893">
                <a:tc>
                  <a:txBody>
                    <a:bodyPr/>
                    <a:lstStyle/>
                    <a:p>
                      <a:pPr algn="just">
                        <a:spcAft>
                          <a:spcPts val="0"/>
                        </a:spcAft>
                      </a:pPr>
                      <a:r>
                        <a:rPr lang="zh-CN" sz="1400" kern="100"/>
                        <a:t>桃花姬</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450g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即食</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dirty="0"/>
                        <a:t>268</a:t>
                      </a:r>
                      <a:r>
                        <a:rPr lang="zh-CN" sz="1400" kern="100" dirty="0"/>
                        <a:t>、</a:t>
                      </a:r>
                      <a:r>
                        <a:rPr lang="en-US" sz="1400" kern="100" dirty="0"/>
                        <a:t>248</a:t>
                      </a:r>
                      <a:r>
                        <a:rPr lang="zh-CN" sz="1400" kern="100" dirty="0"/>
                        <a:t>、</a:t>
                      </a:r>
                      <a:r>
                        <a:rPr lang="en-US" sz="1400" kern="100" dirty="0"/>
                        <a:t>238</a:t>
                      </a:r>
                      <a:endParaRPr lang="zh-CN" sz="1400" kern="100" dirty="0">
                        <a:latin typeface="Calibri"/>
                        <a:ea typeface="宋体"/>
                        <a:cs typeface="Times New Roman"/>
                      </a:endParaRPr>
                    </a:p>
                  </a:txBody>
                  <a:tcPr marL="63500" marR="63500" marT="0" marB="0"/>
                </a:tc>
                <a:tc vMerge="1">
                  <a:txBody>
                    <a:bodyPr/>
                    <a:lstStyle/>
                    <a:p>
                      <a:endParaRPr lang="zh-CN" altLang="en-US"/>
                    </a:p>
                  </a:txBody>
                  <a:tcPr/>
                </a:tc>
              </a:tr>
              <a:tr h="267893">
                <a:tc>
                  <a:txBody>
                    <a:bodyPr/>
                    <a:lstStyle/>
                    <a:p>
                      <a:pPr algn="just">
                        <a:spcAft>
                          <a:spcPts val="0"/>
                        </a:spcAft>
                      </a:pPr>
                      <a:r>
                        <a:rPr lang="zh-CN" sz="1400" kern="100"/>
                        <a:t>阿胶膏</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6</a:t>
                      </a:r>
                      <a:r>
                        <a:rPr lang="zh-CN" sz="1400" kern="100"/>
                        <a:t>瓶</a:t>
                      </a:r>
                      <a:r>
                        <a:rPr lang="en-US" sz="1400" kern="100"/>
                        <a:t>*70g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膏</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168</a:t>
                      </a:r>
                      <a:endParaRPr lang="zh-CN" sz="1400" kern="100">
                        <a:latin typeface="Calibri"/>
                        <a:ea typeface="宋体"/>
                        <a:cs typeface="Times New Roman"/>
                      </a:endParaRPr>
                    </a:p>
                  </a:txBody>
                  <a:tcPr marL="63500" marR="63500" marT="0" marB="0"/>
                </a:tc>
                <a:tc>
                  <a:txBody>
                    <a:bodyPr/>
                    <a:lstStyle/>
                    <a:p>
                      <a:endParaRPr lang="zh-CN" altLang="en-US" dirty="0"/>
                    </a:p>
                  </a:txBody>
                  <a:tcPr marL="63500" marR="63500" marT="0" marB="0"/>
                </a:tc>
              </a:tr>
              <a:tr h="267893">
                <a:tc>
                  <a:txBody>
                    <a:bodyPr/>
                    <a:lstStyle/>
                    <a:p>
                      <a:pPr algn="just">
                        <a:spcAft>
                          <a:spcPts val="0"/>
                        </a:spcAft>
                      </a:pPr>
                      <a:r>
                        <a:rPr lang="zh-CN" sz="1400" kern="100"/>
                        <a:t>阿胶神口服液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20</a:t>
                      </a:r>
                      <a:r>
                        <a:rPr lang="zh-CN" sz="1400" kern="100"/>
                        <a:t>支</a:t>
                      </a:r>
                      <a:r>
                        <a:rPr lang="en-US" sz="1400" kern="100"/>
                        <a:t>*20ml</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188</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阿胶蜂蜜膏</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2</a:t>
                      </a:r>
                      <a:r>
                        <a:rPr lang="zh-CN" sz="1400" kern="100"/>
                        <a:t>瓶</a:t>
                      </a:r>
                      <a:r>
                        <a:rPr lang="en-US" sz="1400" kern="100"/>
                        <a:t>*550g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膏</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488</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阿胶补血膏</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4</a:t>
                      </a:r>
                      <a:r>
                        <a:rPr lang="zh-CN" sz="1400" kern="100"/>
                        <a:t>瓶</a:t>
                      </a:r>
                      <a:r>
                        <a:rPr lang="en-US" sz="1400" kern="100"/>
                        <a:t>*300g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膏</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dirty="0"/>
                        <a:t>198</a:t>
                      </a:r>
                      <a:endParaRPr lang="zh-CN" sz="1400" kern="100" dirty="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阿胶补血颗粒</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60</a:t>
                      </a:r>
                      <a:r>
                        <a:rPr lang="zh-CN" sz="1400" kern="100"/>
                        <a:t>袋</a:t>
                      </a:r>
                      <a:r>
                        <a:rPr lang="en-US" sz="1400" kern="100"/>
                        <a:t>*4g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颗粒</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128</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福字阿胶</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250g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块</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603</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喜字阿胶</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250g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块</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548</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阿胶原浆</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dirty="0"/>
                        <a:t>12</a:t>
                      </a:r>
                      <a:r>
                        <a:rPr lang="zh-CN" sz="1400" kern="100" dirty="0"/>
                        <a:t>支</a:t>
                      </a:r>
                      <a:r>
                        <a:rPr lang="en-US" sz="1400" kern="100" dirty="0"/>
                        <a:t>*30ml</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a:t>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198</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阿胶原粉</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240g</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粉</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396</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阿胶乌鸡口服液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30</a:t>
                      </a:r>
                      <a:r>
                        <a:rPr lang="zh-CN" sz="1400" kern="100"/>
                        <a:t>支</a:t>
                      </a:r>
                      <a:r>
                        <a:rPr lang="en-US" sz="1400" kern="100"/>
                        <a:t>*20ml</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168</a:t>
                      </a:r>
                      <a:endParaRPr lang="zh-CN" sz="1400" kern="100">
                        <a:latin typeface="Calibri"/>
                        <a:ea typeface="宋体"/>
                        <a:cs typeface="Times New Roman"/>
                      </a:endParaRPr>
                    </a:p>
                  </a:txBody>
                  <a:tcPr marL="63500" marR="63500" marT="0" marB="0"/>
                </a:tc>
                <a:tc>
                  <a:txBody>
                    <a:bodyPr/>
                    <a:lstStyle/>
                    <a:p>
                      <a:endParaRPr lang="zh-CN" altLang="en-US"/>
                    </a:p>
                  </a:txBody>
                  <a:tcPr marL="63500" marR="63500" marT="0" marB="0"/>
                </a:tc>
              </a:tr>
              <a:tr h="267893">
                <a:tc>
                  <a:txBody>
                    <a:bodyPr/>
                    <a:lstStyle/>
                    <a:p>
                      <a:pPr algn="just">
                        <a:spcAft>
                          <a:spcPts val="0"/>
                        </a:spcAft>
                      </a:pPr>
                      <a:r>
                        <a:rPr lang="zh-CN" sz="1400" kern="100"/>
                        <a:t>海龙胶口服液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10</a:t>
                      </a:r>
                      <a:r>
                        <a:rPr lang="zh-CN" sz="1400" kern="100"/>
                        <a:t>支</a:t>
                      </a:r>
                      <a:r>
                        <a:rPr lang="en-US" sz="1400" kern="100"/>
                        <a:t>*20ml</a:t>
                      </a:r>
                      <a:endParaRPr lang="zh-CN" sz="1400" kern="100">
                        <a:latin typeface="Calibri"/>
                        <a:ea typeface="宋体"/>
                        <a:cs typeface="Times New Roman"/>
                      </a:endParaRPr>
                    </a:p>
                  </a:txBody>
                  <a:tcPr marL="63500" marR="63500" marT="0" marB="0"/>
                </a:tc>
                <a:tc>
                  <a:txBody>
                    <a:bodyPr/>
                    <a:lstStyle/>
                    <a:p>
                      <a:pPr algn="just">
                        <a:spcAft>
                          <a:spcPts val="0"/>
                        </a:spcAft>
                      </a:pPr>
                      <a:r>
                        <a:rPr lang="zh-CN" sz="1400" kern="100"/>
                        <a:t>液</a:t>
                      </a:r>
                      <a:endParaRPr lang="zh-CN" sz="1400" kern="100">
                        <a:latin typeface="Calibri"/>
                        <a:ea typeface="宋体"/>
                        <a:cs typeface="Times New Roman"/>
                      </a:endParaRPr>
                    </a:p>
                  </a:txBody>
                  <a:tcPr marL="63500" marR="63500" marT="0" marB="0"/>
                </a:tc>
                <a:tc>
                  <a:txBody>
                    <a:bodyPr/>
                    <a:lstStyle/>
                    <a:p>
                      <a:pPr algn="just">
                        <a:spcAft>
                          <a:spcPts val="0"/>
                        </a:spcAft>
                      </a:pPr>
                      <a:r>
                        <a:rPr lang="en-US" sz="1400" kern="100"/>
                        <a:t>168</a:t>
                      </a:r>
                      <a:endParaRPr lang="zh-CN" sz="1400" kern="100">
                        <a:latin typeface="Calibri"/>
                        <a:ea typeface="宋体"/>
                        <a:cs typeface="Times New Roman"/>
                      </a:endParaRPr>
                    </a:p>
                  </a:txBody>
                  <a:tcPr marL="63500" marR="63500" marT="0" marB="0"/>
                </a:tc>
                <a:tc>
                  <a:txBody>
                    <a:bodyPr/>
                    <a:lstStyle/>
                    <a:p>
                      <a:endParaRPr lang="zh-CN" altLang="en-US" dirty="0"/>
                    </a:p>
                  </a:txBody>
                  <a:tcPr marL="63500" marR="63500" marT="0" marB="0"/>
                </a:tc>
              </a:tr>
            </a:tbl>
          </a:graphicData>
        </a:graphic>
      </p:graphicFrame>
      <p:sp>
        <p:nvSpPr>
          <p:cNvPr id="6" name="TextBox 5"/>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16" name="表格 15"/>
          <p:cNvGraphicFramePr>
            <a:graphicFrameLocks noGrp="1"/>
          </p:cNvGraphicFramePr>
          <p:nvPr/>
        </p:nvGraphicFramePr>
        <p:xfrm>
          <a:off x="785813" y="1428750"/>
          <a:ext cx="7500937" cy="4157663"/>
        </p:xfrm>
        <a:graphic>
          <a:graphicData uri="http://schemas.openxmlformats.org/drawingml/2006/table">
            <a:tbl>
              <a:tblPr>
                <a:tableStyleId>{D7AC3CCA-C797-4891-BE02-D94E43425B78}</a:tableStyleId>
              </a:tblPr>
              <a:tblGrid>
                <a:gridCol w="1630183"/>
                <a:gridCol w="977957"/>
                <a:gridCol w="873723"/>
                <a:gridCol w="1161607"/>
                <a:gridCol w="2857520"/>
              </a:tblGrid>
              <a:tr h="296969">
                <a:tc>
                  <a:txBody>
                    <a:bodyPr/>
                    <a:lstStyle/>
                    <a:p>
                      <a:pPr algn="just">
                        <a:spcAft>
                          <a:spcPts val="0"/>
                        </a:spcAft>
                      </a:pPr>
                      <a:r>
                        <a:rPr lang="zh-CN" sz="1400" kern="100" dirty="0"/>
                        <a:t>名称</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规格</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剂型</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价格</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备注</a:t>
                      </a:r>
                      <a:endParaRPr lang="zh-CN" sz="1400" kern="100" dirty="0">
                        <a:latin typeface="Calibri"/>
                        <a:ea typeface="宋体"/>
                        <a:cs typeface="Times New Roman"/>
                      </a:endParaRPr>
                    </a:p>
                  </a:txBody>
                  <a:tcPr marL="63500" marR="63500" marT="0" marB="0"/>
                </a:tc>
              </a:tr>
              <a:tr h="296969">
                <a:tc gridSpan="5">
                  <a:txBody>
                    <a:bodyPr/>
                    <a:lstStyle/>
                    <a:p>
                      <a:pPr algn="just">
                        <a:spcAft>
                          <a:spcPts val="0"/>
                        </a:spcAft>
                      </a:pPr>
                      <a:r>
                        <a:rPr lang="zh-CN" sz="1600" b="1" kern="100" dirty="0"/>
                        <a:t>福牌</a:t>
                      </a:r>
                      <a:endParaRPr lang="zh-CN" sz="1600" b="1" kern="100" dirty="0">
                        <a:latin typeface="Calibri"/>
                        <a:ea typeface="宋体"/>
                        <a:cs typeface="Times New Roman"/>
                      </a:endParaRPr>
                    </a:p>
                  </a:txBody>
                  <a:tcPr marL="67311" marR="67311"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6969">
                <a:tc>
                  <a:txBody>
                    <a:bodyPr/>
                    <a:lstStyle/>
                    <a:p>
                      <a:pPr algn="just">
                        <a:spcAft>
                          <a:spcPts val="0"/>
                        </a:spcAft>
                      </a:pPr>
                      <a:r>
                        <a:rPr lang="zh-CN" sz="1400" kern="100"/>
                        <a:t>块状阿胶</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500g</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a:t>块</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dirty="0" smtClean="0"/>
                        <a:t>630</a:t>
                      </a:r>
                      <a:r>
                        <a:rPr lang="zh-CN" altLang="en-US" sz="1400" kern="100" dirty="0" smtClean="0"/>
                        <a:t>、</a:t>
                      </a:r>
                      <a:r>
                        <a:rPr lang="en-US" altLang="zh-CN" sz="1400" kern="100" dirty="0" smtClean="0"/>
                        <a:t>500</a:t>
                      </a:r>
                      <a:endParaRPr lang="zh-CN" sz="1400" kern="100" dirty="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即食</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4</a:t>
                      </a:r>
                      <a:r>
                        <a:rPr lang="zh-CN" sz="1400" kern="100"/>
                        <a:t>盒</a:t>
                      </a:r>
                      <a:r>
                        <a:rPr lang="en-US" sz="1400" kern="100"/>
                        <a:t>*120g</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a:t>即食</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228</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a:t>礼盒</a:t>
                      </a:r>
                      <a:endParaRPr lang="zh-CN" sz="1400" kern="100">
                        <a:latin typeface="Calibri"/>
                        <a:ea typeface="宋体"/>
                        <a:cs typeface="Times New Roman"/>
                      </a:endParaRPr>
                    </a:p>
                  </a:txBody>
                  <a:tcPr marL="67311" marR="67311" marT="0" marB="0"/>
                </a:tc>
              </a:tr>
              <a:tr h="296969">
                <a:tc>
                  <a:txBody>
                    <a:bodyPr/>
                    <a:lstStyle/>
                    <a:p>
                      <a:pPr algn="just">
                        <a:spcAft>
                          <a:spcPts val="0"/>
                        </a:spcAft>
                      </a:pPr>
                      <a:r>
                        <a:rPr lang="zh-CN" sz="1400" kern="100"/>
                        <a:t>阿胶浆</a:t>
                      </a:r>
                      <a:endParaRPr lang="zh-CN" sz="1400" kern="100">
                        <a:latin typeface="Calibri"/>
                        <a:ea typeface="宋体"/>
                        <a:cs typeface="Times New Roman"/>
                      </a:endParaRPr>
                    </a:p>
                  </a:txBody>
                  <a:tcPr marL="67311" marR="67311" marT="0" marB="0"/>
                </a:tc>
                <a:tc>
                  <a:txBody>
                    <a:bodyPr/>
                    <a:lstStyle/>
                    <a:p>
                      <a:pPr algn="just">
                        <a:spcAft>
                          <a:spcPts val="0"/>
                        </a:spcAft>
                      </a:pPr>
                      <a:endParaRPr lang="en-US" sz="1400" kern="100" dirty="0">
                        <a:latin typeface="Calibri"/>
                        <a:ea typeface="宋体"/>
                        <a:cs typeface="Times New Roman"/>
                      </a:endParaRPr>
                    </a:p>
                  </a:txBody>
                  <a:tcPr marL="67311" marR="67311" marT="0" marB="0"/>
                </a:tc>
                <a:tc>
                  <a:txBody>
                    <a:bodyPr/>
                    <a:lstStyle/>
                    <a:p>
                      <a:pPr algn="just">
                        <a:spcAft>
                          <a:spcPts val="0"/>
                        </a:spcAft>
                      </a:pPr>
                      <a:r>
                        <a:rPr lang="zh-CN" sz="1400" kern="100"/>
                        <a:t>浆</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dirty="0"/>
                        <a:t>68</a:t>
                      </a:r>
                      <a:r>
                        <a:rPr lang="zh-CN" sz="1400" kern="100" dirty="0"/>
                        <a:t>、</a:t>
                      </a:r>
                      <a:r>
                        <a:rPr lang="en-US" sz="1400" kern="100" dirty="0"/>
                        <a:t>128</a:t>
                      </a:r>
                      <a:endParaRPr lang="zh-CN" sz="1400" kern="100" dirty="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阿胶粉</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54</a:t>
                      </a:r>
                      <a:r>
                        <a:rPr lang="zh-CN" sz="1400" kern="100"/>
                        <a:t>袋</a:t>
                      </a:r>
                      <a:r>
                        <a:rPr lang="en-US" sz="1400" kern="100"/>
                        <a:t>*3g</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a:t>粉</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248</a:t>
                      </a:r>
                      <a:endParaRPr lang="zh-CN" sz="1400" kern="10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现加工即食</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500g</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a:t>即食</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110</a:t>
                      </a:r>
                      <a:endParaRPr lang="zh-CN" sz="1400" kern="10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阿胶补血口服液</a:t>
                      </a:r>
                      <a:endParaRPr lang="zh-CN" sz="1400" kern="100">
                        <a:latin typeface="Calibri"/>
                        <a:ea typeface="宋体"/>
                        <a:cs typeface="Times New Roman"/>
                      </a:endParaRPr>
                    </a:p>
                  </a:txBody>
                  <a:tcPr marL="67311" marR="67311" marT="0" marB="0"/>
                </a:tc>
                <a:tc>
                  <a:txBody>
                    <a:bodyPr/>
                    <a:lstStyle/>
                    <a:p>
                      <a:pPr algn="just">
                        <a:spcAft>
                          <a:spcPts val="0"/>
                        </a:spcAft>
                      </a:pPr>
                      <a:endParaRPr lang="en-US" sz="1400" kern="100" dirty="0">
                        <a:latin typeface="Calibri"/>
                        <a:ea typeface="宋体"/>
                        <a:cs typeface="Times New Roman"/>
                      </a:endParaRPr>
                    </a:p>
                  </a:txBody>
                  <a:tcPr marL="67311" marR="67311" marT="0" marB="0"/>
                </a:tc>
                <a:tc>
                  <a:txBody>
                    <a:bodyPr/>
                    <a:lstStyle/>
                    <a:p>
                      <a:pPr algn="just">
                        <a:spcAft>
                          <a:spcPts val="0"/>
                        </a:spcAft>
                      </a:pPr>
                      <a:r>
                        <a:rPr lang="zh-CN" sz="1400" kern="100"/>
                        <a:t>液</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172</a:t>
                      </a:r>
                      <a:endParaRPr lang="zh-CN" sz="1400" kern="10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山东阿胶膏</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2</a:t>
                      </a:r>
                      <a:r>
                        <a:rPr lang="zh-CN" sz="1400" kern="100"/>
                        <a:t>瓶</a:t>
                      </a:r>
                      <a:r>
                        <a:rPr lang="en-US" sz="1400" kern="100"/>
                        <a:t>*200g</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dirty="0"/>
                        <a:t>膏</a:t>
                      </a:r>
                      <a:endParaRPr lang="zh-CN" sz="1400" kern="100" dirty="0">
                        <a:latin typeface="Calibri"/>
                        <a:ea typeface="宋体"/>
                        <a:cs typeface="Times New Roman"/>
                      </a:endParaRPr>
                    </a:p>
                  </a:txBody>
                  <a:tcPr marL="67311" marR="67311" marT="0" marB="0"/>
                </a:tc>
                <a:tc>
                  <a:txBody>
                    <a:bodyPr/>
                    <a:lstStyle/>
                    <a:p>
                      <a:pPr algn="just">
                        <a:spcAft>
                          <a:spcPts val="0"/>
                        </a:spcAft>
                      </a:pPr>
                      <a:r>
                        <a:rPr lang="en-US" sz="1400" kern="100"/>
                        <a:t>360</a:t>
                      </a:r>
                      <a:endParaRPr lang="zh-CN" sz="1400" kern="10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速溶阿胶颗粒</a:t>
                      </a:r>
                      <a:endParaRPr lang="zh-CN" sz="1400" kern="100">
                        <a:latin typeface="Calibri"/>
                        <a:ea typeface="宋体"/>
                        <a:cs typeface="Times New Roman"/>
                      </a:endParaRPr>
                    </a:p>
                  </a:txBody>
                  <a:tcPr marL="67311" marR="67311" marT="0" marB="0"/>
                </a:tc>
                <a:tc>
                  <a:txBody>
                    <a:bodyPr/>
                    <a:lstStyle/>
                    <a:p>
                      <a:pPr algn="just">
                        <a:spcAft>
                          <a:spcPts val="0"/>
                        </a:spcAft>
                      </a:pPr>
                      <a:endParaRPr lang="en-US" sz="1400" kern="100" dirty="0">
                        <a:latin typeface="Calibri"/>
                        <a:ea typeface="宋体"/>
                        <a:cs typeface="Times New Roman"/>
                      </a:endParaRPr>
                    </a:p>
                  </a:txBody>
                  <a:tcPr marL="67311" marR="67311" marT="0" marB="0"/>
                </a:tc>
                <a:tc>
                  <a:txBody>
                    <a:bodyPr/>
                    <a:lstStyle/>
                    <a:p>
                      <a:pPr algn="just">
                        <a:spcAft>
                          <a:spcPts val="0"/>
                        </a:spcAft>
                      </a:pPr>
                      <a:r>
                        <a:rPr lang="zh-CN" sz="1400" kern="100"/>
                        <a:t>颗粒</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278</a:t>
                      </a:r>
                      <a:endParaRPr lang="zh-CN" sz="1400" kern="100">
                        <a:latin typeface="Calibri"/>
                        <a:ea typeface="宋体"/>
                        <a:cs typeface="Times New Roman"/>
                      </a:endParaRPr>
                    </a:p>
                  </a:txBody>
                  <a:tcPr marL="67311" marR="67311" marT="0" marB="0"/>
                </a:tc>
                <a:tc>
                  <a:txBody>
                    <a:bodyPr/>
                    <a:lstStyle/>
                    <a:p>
                      <a:endParaRPr lang="zh-CN" altLang="en-US"/>
                    </a:p>
                  </a:txBody>
                  <a:tcPr marL="67311" marR="67311" marT="0" marB="0"/>
                </a:tc>
              </a:tr>
              <a:tr h="296969">
                <a:tc>
                  <a:txBody>
                    <a:bodyPr/>
                    <a:lstStyle/>
                    <a:p>
                      <a:pPr algn="just">
                        <a:spcAft>
                          <a:spcPts val="0"/>
                        </a:spcAft>
                      </a:pPr>
                      <a:r>
                        <a:rPr lang="zh-CN" sz="1400" kern="100"/>
                        <a:t>阿胶参芪酒</a:t>
                      </a:r>
                      <a:endParaRPr lang="zh-CN" sz="1400" kern="100">
                        <a:latin typeface="Calibri"/>
                        <a:ea typeface="宋体"/>
                        <a:cs typeface="Times New Roman"/>
                      </a:endParaRPr>
                    </a:p>
                  </a:txBody>
                  <a:tcPr marL="67311" marR="67311" marT="0" marB="0"/>
                </a:tc>
                <a:tc>
                  <a:txBody>
                    <a:bodyPr/>
                    <a:lstStyle/>
                    <a:p>
                      <a:pPr algn="just">
                        <a:spcAft>
                          <a:spcPts val="0"/>
                        </a:spcAft>
                      </a:pPr>
                      <a:endParaRPr lang="en-US" sz="1400" kern="100" dirty="0">
                        <a:latin typeface="Calibri"/>
                        <a:ea typeface="宋体"/>
                        <a:cs typeface="Times New Roman"/>
                      </a:endParaRPr>
                    </a:p>
                  </a:txBody>
                  <a:tcPr marL="67311" marR="67311" marT="0" marB="0"/>
                </a:tc>
                <a:tc>
                  <a:txBody>
                    <a:bodyPr/>
                    <a:lstStyle/>
                    <a:p>
                      <a:pPr algn="just">
                        <a:spcAft>
                          <a:spcPts val="0"/>
                        </a:spcAft>
                      </a:pPr>
                      <a:r>
                        <a:rPr lang="zh-CN" sz="1400" kern="100"/>
                        <a:t>酒</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88</a:t>
                      </a:r>
                      <a:endParaRPr lang="zh-CN" sz="1400" kern="100">
                        <a:latin typeface="Calibri"/>
                        <a:ea typeface="宋体"/>
                        <a:cs typeface="Times New Roman"/>
                      </a:endParaRPr>
                    </a:p>
                  </a:txBody>
                  <a:tcPr marL="67311" marR="67311" marT="0" marB="0"/>
                </a:tc>
                <a:tc>
                  <a:txBody>
                    <a:bodyPr/>
                    <a:lstStyle/>
                    <a:p>
                      <a:endParaRPr lang="zh-CN" altLang="en-US"/>
                    </a:p>
                  </a:txBody>
                  <a:tcPr marL="67311" marR="67311" marT="0" marB="0"/>
                </a:tc>
              </a:tr>
              <a:tr h="296969">
                <a:tc gridSpan="5">
                  <a:txBody>
                    <a:bodyPr/>
                    <a:lstStyle/>
                    <a:p>
                      <a:pPr algn="just">
                        <a:spcAft>
                          <a:spcPts val="0"/>
                        </a:spcAft>
                      </a:pPr>
                      <a:r>
                        <a:rPr lang="zh-CN" sz="1600" b="1" kern="100" dirty="0"/>
                        <a:t>同仁堂</a:t>
                      </a:r>
                      <a:endParaRPr lang="zh-CN" sz="1600" b="1" kern="100" dirty="0">
                        <a:latin typeface="Calibri"/>
                        <a:ea typeface="宋体"/>
                        <a:cs typeface="Times New Roman"/>
                      </a:endParaRPr>
                    </a:p>
                  </a:txBody>
                  <a:tcPr marL="67311" marR="67311"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6969">
                <a:tc>
                  <a:txBody>
                    <a:bodyPr/>
                    <a:lstStyle/>
                    <a:p>
                      <a:pPr algn="just">
                        <a:spcAft>
                          <a:spcPts val="0"/>
                        </a:spcAft>
                      </a:pPr>
                      <a:r>
                        <a:rPr lang="zh-CN" sz="1400" kern="100"/>
                        <a:t>即食阿胶</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60</a:t>
                      </a:r>
                      <a:r>
                        <a:rPr lang="zh-CN" sz="1400" kern="100"/>
                        <a:t>袋</a:t>
                      </a:r>
                      <a:r>
                        <a:rPr lang="en-US" sz="1400" kern="100"/>
                        <a:t>*2</a:t>
                      </a:r>
                      <a:r>
                        <a:rPr lang="zh-CN" sz="1400" kern="100"/>
                        <a:t>片</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dirty="0" smtClean="0"/>
                        <a:t>即食</a:t>
                      </a:r>
                      <a:endParaRPr lang="zh-CN" sz="1400" kern="100" dirty="0">
                        <a:latin typeface="Calibri"/>
                        <a:ea typeface="宋体"/>
                        <a:cs typeface="Times New Roman"/>
                      </a:endParaRPr>
                    </a:p>
                  </a:txBody>
                  <a:tcPr marL="67311" marR="67311" marT="0" marB="0"/>
                </a:tc>
                <a:tc>
                  <a:txBody>
                    <a:bodyPr/>
                    <a:lstStyle/>
                    <a:p>
                      <a:pPr algn="just">
                        <a:spcAft>
                          <a:spcPts val="0"/>
                        </a:spcAft>
                      </a:pPr>
                      <a:r>
                        <a:rPr lang="en-US" sz="1400" kern="100"/>
                        <a:t>480</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dirty="0"/>
                        <a:t>大枣、枸杞、蓝莓、桂圆等口味</a:t>
                      </a:r>
                      <a:endParaRPr lang="zh-CN" sz="1400" kern="100" dirty="0">
                        <a:latin typeface="Calibri"/>
                        <a:ea typeface="宋体"/>
                        <a:cs typeface="Times New Roman"/>
                      </a:endParaRPr>
                    </a:p>
                  </a:txBody>
                  <a:tcPr marL="67311" marR="67311" marT="0" marB="0"/>
                </a:tc>
              </a:tr>
              <a:tr h="296969">
                <a:tc>
                  <a:txBody>
                    <a:bodyPr/>
                    <a:lstStyle/>
                    <a:p>
                      <a:pPr algn="just">
                        <a:spcAft>
                          <a:spcPts val="0"/>
                        </a:spcAft>
                      </a:pPr>
                      <a:r>
                        <a:rPr lang="zh-CN" sz="1400" kern="100"/>
                        <a:t>阿胶粉</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215g</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a:t>粉</a:t>
                      </a:r>
                      <a:endParaRPr lang="zh-CN" sz="1400" kern="100">
                        <a:latin typeface="Calibri"/>
                        <a:ea typeface="宋体"/>
                        <a:cs typeface="Times New Roman"/>
                      </a:endParaRPr>
                    </a:p>
                  </a:txBody>
                  <a:tcPr marL="67311" marR="67311" marT="0" marB="0"/>
                </a:tc>
                <a:tc>
                  <a:txBody>
                    <a:bodyPr/>
                    <a:lstStyle/>
                    <a:p>
                      <a:pPr algn="just">
                        <a:spcAft>
                          <a:spcPts val="0"/>
                        </a:spcAft>
                      </a:pPr>
                      <a:r>
                        <a:rPr lang="en-US" sz="1400" kern="100"/>
                        <a:t>68</a:t>
                      </a:r>
                      <a:endParaRPr lang="zh-CN" sz="1400" kern="100">
                        <a:latin typeface="Calibri"/>
                        <a:ea typeface="宋体"/>
                        <a:cs typeface="Times New Roman"/>
                      </a:endParaRPr>
                    </a:p>
                  </a:txBody>
                  <a:tcPr marL="67311" marR="67311" marT="0" marB="0"/>
                </a:tc>
                <a:tc>
                  <a:txBody>
                    <a:bodyPr/>
                    <a:lstStyle/>
                    <a:p>
                      <a:pPr algn="just">
                        <a:spcAft>
                          <a:spcPts val="0"/>
                        </a:spcAft>
                      </a:pPr>
                      <a:r>
                        <a:rPr lang="zh-CN" sz="1400" kern="100" dirty="0"/>
                        <a:t>山楂、山药、桂圆、核桃、枸杞</a:t>
                      </a:r>
                      <a:endParaRPr lang="zh-CN" sz="1400" kern="100" dirty="0">
                        <a:latin typeface="Calibri"/>
                        <a:ea typeface="宋体"/>
                        <a:cs typeface="Times New Roman"/>
                      </a:endParaRPr>
                    </a:p>
                  </a:txBody>
                  <a:tcPr marL="67311" marR="67311"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14" name="表格 13"/>
          <p:cNvGraphicFramePr>
            <a:graphicFrameLocks noGrp="1"/>
          </p:cNvGraphicFramePr>
          <p:nvPr/>
        </p:nvGraphicFramePr>
        <p:xfrm>
          <a:off x="714375" y="1214438"/>
          <a:ext cx="7786688" cy="4565650"/>
        </p:xfrm>
        <a:graphic>
          <a:graphicData uri="http://schemas.openxmlformats.org/drawingml/2006/table">
            <a:tbl>
              <a:tblPr/>
              <a:tblGrid>
                <a:gridCol w="1692275"/>
                <a:gridCol w="1014413"/>
                <a:gridCol w="908050"/>
                <a:gridCol w="1225550"/>
                <a:gridCol w="2946400"/>
              </a:tblGrid>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名称</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3500" marR="635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规格</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3500" marR="635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剂型</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3500" marR="635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价格</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3500" marR="635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备注</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63500" marR="635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Calibri" pitchFamily="34" charset="0"/>
                          <a:ea typeface="宋体" charset="-122"/>
                        </a:rPr>
                        <a:t>德兴堂</a:t>
                      </a:r>
                      <a:r>
                        <a:rPr kumimoji="0" lang="en-US" altLang="zh-CN" sz="1600" b="1" i="0" u="none" strike="noStrike" cap="none" normalizeH="0" baseline="0" smtClean="0">
                          <a:ln>
                            <a:noFill/>
                          </a:ln>
                          <a:solidFill>
                            <a:srgbClr val="000000"/>
                          </a:solidFill>
                          <a:effectLst/>
                          <a:latin typeface="Calibri" pitchFamily="34" charset="0"/>
                          <a:ea typeface="宋体" charset="-122"/>
                        </a:rPr>
                        <a:t>/</a:t>
                      </a:r>
                      <a:r>
                        <a:rPr kumimoji="0" lang="zh-CN" altLang="en-US" sz="1600" b="1" i="0" u="none" strike="noStrike" cap="none" normalizeH="0" baseline="0" smtClean="0">
                          <a:ln>
                            <a:noFill/>
                          </a:ln>
                          <a:solidFill>
                            <a:srgbClr val="000000"/>
                          </a:solidFill>
                          <a:effectLst/>
                          <a:latin typeface="Calibri" pitchFamily="34" charset="0"/>
                          <a:ea typeface="宋体" charset="-122"/>
                        </a:rPr>
                        <a:t>树德堂</a:t>
                      </a:r>
                      <a:endParaRPr kumimoji="0" lang="zh-CN" altLang="en-US" sz="1600" b="1"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山东阿胶浆</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70ml*8</a:t>
                      </a:r>
                      <a:r>
                        <a:rPr kumimoji="0" lang="zh-CN" altLang="en-US" sz="1400" b="0" i="0" u="none" strike="noStrike" cap="none" normalizeH="0" baseline="0" smtClean="0">
                          <a:ln>
                            <a:noFill/>
                          </a:ln>
                          <a:solidFill>
                            <a:srgbClr val="000000"/>
                          </a:solidFill>
                          <a:effectLst/>
                          <a:latin typeface="Calibri" pitchFamily="34" charset="0"/>
                          <a:ea typeface="宋体" charset="-122"/>
                        </a:rPr>
                        <a:t>瓶</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浆</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138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阿胶膏</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250g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膏</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79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山东阿胶</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250g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块</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249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玫瑰阿胶固元糕</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500g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即食</a:t>
                      </a:r>
                      <a:endParaRPr kumimoji="0" lang="zh-CN" altLang="en-US" sz="1400" b="1"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99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阿胶口服液</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8</a:t>
                      </a:r>
                      <a:r>
                        <a:rPr kumimoji="0" lang="zh-CN" altLang="en-US" sz="1400" b="0" i="0" u="none" strike="noStrike" cap="none" normalizeH="0" baseline="0" smtClean="0">
                          <a:ln>
                            <a:noFill/>
                          </a:ln>
                          <a:solidFill>
                            <a:srgbClr val="000000"/>
                          </a:solidFill>
                          <a:effectLst/>
                          <a:latin typeface="Calibri" pitchFamily="34" charset="0"/>
                          <a:ea typeface="宋体" charset="-122"/>
                        </a:rPr>
                        <a:t>瓶</a:t>
                      </a:r>
                      <a:r>
                        <a:rPr kumimoji="0" lang="en-US" sz="1400" b="0" i="0" u="none" strike="noStrike" cap="none" normalizeH="0" baseline="0" smtClean="0">
                          <a:ln>
                            <a:noFill/>
                          </a:ln>
                          <a:solidFill>
                            <a:srgbClr val="000000"/>
                          </a:solidFill>
                          <a:effectLst/>
                          <a:latin typeface="Calibri" pitchFamily="34" charset="0"/>
                          <a:ea typeface="宋体" charset="-122"/>
                        </a:rPr>
                        <a:t>*</a:t>
                      </a:r>
                      <a:r>
                        <a:rPr kumimoji="0" lang="en-US" altLang="zh-CN" sz="1400" b="0" i="0" u="none" strike="noStrike" cap="none" normalizeH="0" baseline="0" smtClean="0">
                          <a:ln>
                            <a:noFill/>
                          </a:ln>
                          <a:solidFill>
                            <a:srgbClr val="000000"/>
                          </a:solidFill>
                          <a:effectLst/>
                          <a:latin typeface="Calibri" pitchFamily="34" charset="0"/>
                          <a:ea typeface="宋体" charset="-122"/>
                        </a:rPr>
                        <a:t>70ml</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液</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158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阿胶蜂蜜膏</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8</a:t>
                      </a:r>
                      <a:r>
                        <a:rPr kumimoji="0" lang="zh-CN" altLang="en-US" sz="1400" b="0" i="0" u="none" strike="noStrike" cap="none" normalizeH="0" baseline="0" smtClean="0">
                          <a:ln>
                            <a:noFill/>
                          </a:ln>
                          <a:solidFill>
                            <a:srgbClr val="000000"/>
                          </a:solidFill>
                          <a:effectLst/>
                          <a:latin typeface="Calibri" pitchFamily="34" charset="0"/>
                          <a:ea typeface="宋体" charset="-122"/>
                        </a:rPr>
                        <a:t>瓶</a:t>
                      </a:r>
                      <a:r>
                        <a:rPr kumimoji="0" lang="en-US" sz="1400" b="0" i="0" u="none" strike="noStrike" cap="none" normalizeH="0" baseline="0" smtClean="0">
                          <a:ln>
                            <a:noFill/>
                          </a:ln>
                          <a:solidFill>
                            <a:srgbClr val="000000"/>
                          </a:solidFill>
                          <a:effectLst/>
                          <a:latin typeface="Calibri" pitchFamily="34" charset="0"/>
                          <a:ea typeface="宋体" charset="-122"/>
                        </a:rPr>
                        <a:t>*</a:t>
                      </a:r>
                      <a:r>
                        <a:rPr kumimoji="0" lang="en-US" altLang="zh-CN" sz="1400" b="0" i="0" u="none" strike="noStrike" cap="none" normalizeH="0" baseline="0" smtClean="0">
                          <a:ln>
                            <a:noFill/>
                          </a:ln>
                          <a:solidFill>
                            <a:srgbClr val="000000"/>
                          </a:solidFill>
                          <a:effectLst/>
                          <a:latin typeface="Calibri" pitchFamily="34" charset="0"/>
                          <a:ea typeface="宋体" charset="-122"/>
                        </a:rPr>
                        <a:t>70ml</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膏</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99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山东阿胶</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500g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块</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498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阿胶粉</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625g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粉</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398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阿胶糕</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250g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即食</a:t>
                      </a:r>
                      <a:endParaRPr kumimoji="0" lang="zh-CN" altLang="en-US" sz="1400" b="1"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79</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Calibri" pitchFamily="34" charset="0"/>
                          <a:ea typeface="宋体" charset="-122"/>
                        </a:rPr>
                        <a:t>胶城</a:t>
                      </a:r>
                      <a:endParaRPr kumimoji="0" lang="zh-CN" altLang="en-US" sz="1600" b="1"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胶城阿胶</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450g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即食</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203</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东阿胶城阿胶生物技术有限公司</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胶城阿胶固元糕</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450g</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即食</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203</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东阿胶城阿胶生物技术有限公司</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国胶堂</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阿胶口服液</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60ml*8</a:t>
                      </a:r>
                      <a:r>
                        <a:rPr kumimoji="0" lang="zh-CN" altLang="en-US" sz="1400" b="0" i="0" u="none" strike="noStrike" cap="none" normalizeH="0" baseline="0" smtClean="0">
                          <a:ln>
                            <a:noFill/>
                          </a:ln>
                          <a:solidFill>
                            <a:srgbClr val="000000"/>
                          </a:solidFill>
                          <a:effectLst/>
                          <a:latin typeface="Calibri" pitchFamily="34" charset="0"/>
                          <a:ea typeface="宋体" charset="-122"/>
                        </a:rPr>
                        <a:t>瓶</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液</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128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东阿史美生阿胶保健股份有限公司</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阿胶蜂蜜膏</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Calibri" pitchFamily="34" charset="0"/>
                          <a:ea typeface="宋体" charset="-122"/>
                        </a:rPr>
                        <a:t>膏</a:t>
                      </a:r>
                      <a:endParaRPr kumimoji="0" lang="zh-CN" altLang="en-US"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charset="-122"/>
                        </a:rPr>
                        <a:t>78</a:t>
                      </a:r>
                      <a:endParaRPr kumimoji="0" lang="zh-CN" altLang="zh-CN" sz="1400" b="0" i="0" u="none" strike="noStrike" cap="none" normalizeH="0" baseline="0" smtClean="0">
                        <a:ln>
                          <a:noFill/>
                        </a:ln>
                        <a:solidFill>
                          <a:srgbClr val="000000"/>
                        </a:solidFill>
                        <a:effectLst/>
                        <a:latin typeface="Calibri" pitchFamily="34" charset="0"/>
                        <a:ea typeface="宋体" charset="-122"/>
                        <a:cs typeface="Times New Roman" pitchFamily="18" charset="0"/>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alibri" pitchFamily="34" charset="0"/>
                        <a:ea typeface="宋体" charset="-122"/>
                      </a:endParaRPr>
                    </a:p>
                  </a:txBody>
                  <a:tcPr marL="38461" marR="384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16" name="表格 15"/>
          <p:cNvGraphicFramePr>
            <a:graphicFrameLocks noGrp="1"/>
          </p:cNvGraphicFramePr>
          <p:nvPr/>
        </p:nvGraphicFramePr>
        <p:xfrm>
          <a:off x="785813" y="1785938"/>
          <a:ext cx="7572375" cy="3643312"/>
        </p:xfrm>
        <a:graphic>
          <a:graphicData uri="http://schemas.openxmlformats.org/drawingml/2006/table">
            <a:tbl>
              <a:tblPr>
                <a:tableStyleId>{D7AC3CCA-C797-4891-BE02-D94E43425B78}</a:tableStyleId>
              </a:tblPr>
              <a:tblGrid>
                <a:gridCol w="1645709"/>
                <a:gridCol w="987270"/>
                <a:gridCol w="882046"/>
                <a:gridCol w="1016020"/>
                <a:gridCol w="3041383"/>
              </a:tblGrid>
              <a:tr h="364334">
                <a:tc>
                  <a:txBody>
                    <a:bodyPr/>
                    <a:lstStyle/>
                    <a:p>
                      <a:pPr algn="just">
                        <a:spcAft>
                          <a:spcPts val="0"/>
                        </a:spcAft>
                      </a:pPr>
                      <a:r>
                        <a:rPr lang="zh-CN" sz="1400" kern="100" dirty="0"/>
                        <a:t>名称</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规格</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剂型</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价格</a:t>
                      </a:r>
                      <a:endParaRPr lang="zh-CN" sz="1400" kern="100" dirty="0">
                        <a:latin typeface="Calibri"/>
                        <a:ea typeface="宋体"/>
                        <a:cs typeface="Times New Roman"/>
                      </a:endParaRPr>
                    </a:p>
                  </a:txBody>
                  <a:tcPr marL="63500" marR="63500" marT="0" marB="0"/>
                </a:tc>
                <a:tc>
                  <a:txBody>
                    <a:bodyPr/>
                    <a:lstStyle/>
                    <a:p>
                      <a:pPr algn="just">
                        <a:spcAft>
                          <a:spcPts val="0"/>
                        </a:spcAft>
                      </a:pPr>
                      <a:r>
                        <a:rPr lang="zh-CN" sz="1400" kern="100" dirty="0"/>
                        <a:t>备注</a:t>
                      </a:r>
                      <a:endParaRPr lang="zh-CN" sz="1400" kern="100" dirty="0">
                        <a:latin typeface="Calibri"/>
                        <a:ea typeface="宋体"/>
                        <a:cs typeface="Times New Roman"/>
                      </a:endParaRPr>
                    </a:p>
                  </a:txBody>
                  <a:tcPr marL="63500" marR="63500" marT="0" marB="0"/>
                </a:tc>
              </a:tr>
              <a:tr h="364334">
                <a:tc gridSpan="5">
                  <a:txBody>
                    <a:bodyPr/>
                    <a:lstStyle/>
                    <a:p>
                      <a:pPr algn="just">
                        <a:spcAft>
                          <a:spcPts val="0"/>
                        </a:spcAft>
                      </a:pPr>
                      <a:r>
                        <a:rPr lang="zh-CN" sz="1600" b="1" kern="100" dirty="0"/>
                        <a:t>其他品牌</a:t>
                      </a:r>
                      <a:endParaRPr lang="zh-CN" sz="1600" b="1" kern="100" dirty="0">
                        <a:latin typeface="Calibri"/>
                        <a:ea typeface="宋体"/>
                        <a:cs typeface="Times New Roman"/>
                      </a:endParaRPr>
                    </a:p>
                  </a:txBody>
                  <a:tcPr marL="38461" marR="38461"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4334">
                <a:tc>
                  <a:txBody>
                    <a:bodyPr/>
                    <a:lstStyle/>
                    <a:p>
                      <a:pPr algn="just">
                        <a:spcAft>
                          <a:spcPts val="0"/>
                        </a:spcAft>
                      </a:pPr>
                      <a:r>
                        <a:rPr lang="zh-CN" sz="1400" kern="100"/>
                        <a:t>康富来阿胶乌鸡精</a:t>
                      </a:r>
                      <a:endParaRPr lang="zh-CN" sz="1400" kern="100">
                        <a:latin typeface="Calibri"/>
                        <a:ea typeface="宋体"/>
                        <a:cs typeface="Times New Roman"/>
                      </a:endParaRPr>
                    </a:p>
                  </a:txBody>
                  <a:tcPr marL="38461" marR="38461" marT="0" marB="0"/>
                </a:tc>
                <a:tc>
                  <a:txBody>
                    <a:bodyPr/>
                    <a:lstStyle/>
                    <a:p>
                      <a:pPr algn="just">
                        <a:spcAft>
                          <a:spcPts val="0"/>
                        </a:spcAft>
                      </a:pPr>
                      <a:endParaRPr lang="en-US" sz="1400" kern="100">
                        <a:latin typeface="Calibri"/>
                        <a:ea typeface="宋体"/>
                        <a:cs typeface="Times New Roman"/>
                      </a:endParaRPr>
                    </a:p>
                  </a:txBody>
                  <a:tcPr marL="38461" marR="38461" marT="0" marB="0"/>
                </a:tc>
                <a:tc>
                  <a:txBody>
                    <a:bodyPr/>
                    <a:lstStyle/>
                    <a:p>
                      <a:pPr algn="just">
                        <a:spcAft>
                          <a:spcPts val="0"/>
                        </a:spcAft>
                      </a:pPr>
                      <a:r>
                        <a:rPr lang="zh-CN" sz="1400" kern="100"/>
                        <a:t>礼盒</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140</a:t>
                      </a:r>
                      <a:endParaRPr lang="zh-CN" sz="1400" kern="100">
                        <a:latin typeface="Calibri"/>
                        <a:ea typeface="宋体"/>
                        <a:cs typeface="Times New Roman"/>
                      </a:endParaRPr>
                    </a:p>
                  </a:txBody>
                  <a:tcPr marL="38461" marR="38461" marT="0" marB="0"/>
                </a:tc>
                <a:tc>
                  <a:txBody>
                    <a:bodyPr/>
                    <a:lstStyle/>
                    <a:p>
                      <a:pPr algn="just">
                        <a:spcAft>
                          <a:spcPts val="0"/>
                        </a:spcAft>
                      </a:pPr>
                      <a:endParaRPr lang="en-US" sz="1400" kern="100">
                        <a:latin typeface="Calibri"/>
                        <a:ea typeface="宋体"/>
                        <a:cs typeface="Times New Roman"/>
                      </a:endParaRPr>
                    </a:p>
                  </a:txBody>
                  <a:tcPr marL="38461" marR="38461" marT="0" marB="0"/>
                </a:tc>
              </a:tr>
              <a:tr h="364334">
                <a:tc>
                  <a:txBody>
                    <a:bodyPr/>
                    <a:lstStyle/>
                    <a:p>
                      <a:pPr algn="just">
                        <a:spcAft>
                          <a:spcPts val="0"/>
                        </a:spcAft>
                      </a:pPr>
                      <a:r>
                        <a:rPr lang="zh-CN" sz="1400" kern="100"/>
                        <a:t>山东福胶阿胶膏</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450g</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a:t>膏</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188</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dirty="0" smtClean="0"/>
                        <a:t>东阿古</a:t>
                      </a:r>
                      <a:r>
                        <a:rPr lang="zh-CN" sz="1400" kern="100" dirty="0"/>
                        <a:t>胶阿胶系列产品有限公司</a:t>
                      </a:r>
                      <a:endParaRPr lang="zh-CN" sz="1400" kern="100" dirty="0">
                        <a:latin typeface="Calibri"/>
                        <a:ea typeface="宋体"/>
                        <a:cs typeface="Times New Roman"/>
                      </a:endParaRPr>
                    </a:p>
                  </a:txBody>
                  <a:tcPr marL="38461" marR="38461" marT="0" marB="0"/>
                </a:tc>
              </a:tr>
              <a:tr h="364334">
                <a:tc>
                  <a:txBody>
                    <a:bodyPr/>
                    <a:lstStyle/>
                    <a:p>
                      <a:pPr algn="just">
                        <a:spcAft>
                          <a:spcPts val="0"/>
                        </a:spcAft>
                      </a:pPr>
                      <a:r>
                        <a:rPr lang="zh-CN" sz="1400" kern="100"/>
                        <a:t>山东东阿镇阿胶膏</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500g</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a:t>膏</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158</a:t>
                      </a:r>
                      <a:endParaRPr lang="zh-CN" sz="1400" kern="100">
                        <a:latin typeface="Calibri"/>
                        <a:ea typeface="宋体"/>
                        <a:cs typeface="Times New Roman"/>
                      </a:endParaRPr>
                    </a:p>
                  </a:txBody>
                  <a:tcPr marL="38461" marR="38461" marT="0" marB="0"/>
                </a:tc>
                <a:tc>
                  <a:txBody>
                    <a:bodyPr/>
                    <a:lstStyle/>
                    <a:p>
                      <a:pPr algn="just">
                        <a:spcAft>
                          <a:spcPts val="0"/>
                        </a:spcAft>
                      </a:pPr>
                      <a:endParaRPr lang="en-US" sz="1400" kern="100">
                        <a:latin typeface="Calibri"/>
                        <a:ea typeface="宋体"/>
                        <a:cs typeface="Times New Roman"/>
                      </a:endParaRPr>
                    </a:p>
                  </a:txBody>
                  <a:tcPr marL="38461" marR="38461" marT="0" marB="0"/>
                </a:tc>
              </a:tr>
              <a:tr h="364334">
                <a:tc>
                  <a:txBody>
                    <a:bodyPr/>
                    <a:lstStyle/>
                    <a:p>
                      <a:pPr algn="just">
                        <a:spcAft>
                          <a:spcPts val="0"/>
                        </a:spcAft>
                      </a:pPr>
                      <a:r>
                        <a:rPr lang="zh-CN" sz="1400" kern="100"/>
                        <a:t>多美胶即食阿胶糕</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450g</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a:t>即食</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158</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a:t>山东鲁恩药业有限公司</a:t>
                      </a:r>
                      <a:endParaRPr lang="zh-CN" sz="1400" kern="100">
                        <a:latin typeface="Calibri"/>
                        <a:ea typeface="宋体"/>
                        <a:cs typeface="Times New Roman"/>
                      </a:endParaRPr>
                    </a:p>
                  </a:txBody>
                  <a:tcPr marL="38461" marR="38461" marT="0" marB="0"/>
                </a:tc>
              </a:tr>
              <a:tr h="364334">
                <a:tc>
                  <a:txBody>
                    <a:bodyPr/>
                    <a:lstStyle/>
                    <a:p>
                      <a:pPr algn="just">
                        <a:spcAft>
                          <a:spcPts val="0"/>
                        </a:spcAft>
                      </a:pPr>
                      <a:r>
                        <a:rPr lang="zh-CN" sz="1400" kern="100"/>
                        <a:t>鲁阿井阿胶片</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dirty="0"/>
                        <a:t>250g/500g</a:t>
                      </a:r>
                      <a:endParaRPr lang="zh-CN" sz="1400" kern="100" dirty="0">
                        <a:latin typeface="Calibri"/>
                        <a:ea typeface="宋体"/>
                        <a:cs typeface="Times New Roman"/>
                      </a:endParaRPr>
                    </a:p>
                  </a:txBody>
                  <a:tcPr marL="38461" marR="38461" marT="0" marB="0"/>
                </a:tc>
                <a:tc>
                  <a:txBody>
                    <a:bodyPr/>
                    <a:lstStyle/>
                    <a:p>
                      <a:pPr algn="just">
                        <a:spcAft>
                          <a:spcPts val="0"/>
                        </a:spcAft>
                      </a:pPr>
                      <a:r>
                        <a:rPr lang="zh-CN" sz="1400" kern="100" dirty="0"/>
                        <a:t>片剂</a:t>
                      </a:r>
                      <a:endParaRPr lang="zh-CN" sz="1400" kern="100" dirty="0">
                        <a:latin typeface="Calibri"/>
                        <a:ea typeface="宋体"/>
                        <a:cs typeface="Times New Roman"/>
                      </a:endParaRPr>
                    </a:p>
                  </a:txBody>
                  <a:tcPr marL="38461" marR="38461" marT="0" marB="0"/>
                </a:tc>
                <a:tc>
                  <a:txBody>
                    <a:bodyPr/>
                    <a:lstStyle/>
                    <a:p>
                      <a:pPr algn="just">
                        <a:spcAft>
                          <a:spcPts val="0"/>
                        </a:spcAft>
                      </a:pPr>
                      <a:r>
                        <a:rPr lang="en-US" sz="1400" kern="100"/>
                        <a:t>210/398</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dirty="0" smtClean="0"/>
                        <a:t>东</a:t>
                      </a:r>
                      <a:r>
                        <a:rPr lang="zh-CN" sz="1400" kern="100" dirty="0"/>
                        <a:t>阿益生堂阿胶保健食品有限公司</a:t>
                      </a:r>
                      <a:endParaRPr lang="zh-CN" sz="1400" kern="100" dirty="0">
                        <a:latin typeface="Calibri"/>
                        <a:ea typeface="宋体"/>
                        <a:cs typeface="Times New Roman"/>
                      </a:endParaRPr>
                    </a:p>
                  </a:txBody>
                  <a:tcPr marL="38461" marR="38461" marT="0" marB="0"/>
                </a:tc>
              </a:tr>
              <a:tr h="364334">
                <a:tc>
                  <a:txBody>
                    <a:bodyPr/>
                    <a:lstStyle/>
                    <a:p>
                      <a:pPr algn="just">
                        <a:spcAft>
                          <a:spcPts val="0"/>
                        </a:spcAft>
                      </a:pPr>
                      <a:r>
                        <a:rPr lang="zh-CN" sz="1400" kern="100"/>
                        <a:t>三九阿胶口服液</a:t>
                      </a:r>
                      <a:endParaRPr lang="zh-CN" sz="1400" kern="100">
                        <a:latin typeface="Calibri"/>
                        <a:ea typeface="宋体"/>
                        <a:cs typeface="Times New Roman"/>
                      </a:endParaRPr>
                    </a:p>
                  </a:txBody>
                  <a:tcPr marL="38461" marR="38461" marT="0" marB="0"/>
                </a:tc>
                <a:tc>
                  <a:txBody>
                    <a:bodyPr/>
                    <a:lstStyle/>
                    <a:p>
                      <a:pPr algn="just">
                        <a:spcAft>
                          <a:spcPts val="0"/>
                        </a:spcAft>
                      </a:pPr>
                      <a:endParaRPr lang="en-US" sz="1400" kern="100" dirty="0">
                        <a:latin typeface="Calibri"/>
                        <a:ea typeface="宋体"/>
                        <a:cs typeface="Times New Roman"/>
                      </a:endParaRPr>
                    </a:p>
                  </a:txBody>
                  <a:tcPr marL="38461" marR="38461" marT="0" marB="0"/>
                </a:tc>
                <a:tc>
                  <a:txBody>
                    <a:bodyPr/>
                    <a:lstStyle/>
                    <a:p>
                      <a:pPr algn="just">
                        <a:spcAft>
                          <a:spcPts val="0"/>
                        </a:spcAft>
                      </a:pPr>
                      <a:r>
                        <a:rPr lang="zh-CN" sz="1400" kern="100"/>
                        <a:t>液</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128</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a:t>三九集团</a:t>
                      </a:r>
                      <a:endParaRPr lang="zh-CN" sz="1400" kern="100">
                        <a:latin typeface="Calibri"/>
                        <a:ea typeface="宋体"/>
                        <a:cs typeface="Times New Roman"/>
                      </a:endParaRPr>
                    </a:p>
                  </a:txBody>
                  <a:tcPr marL="38461" marR="38461" marT="0" marB="0"/>
                </a:tc>
              </a:tr>
              <a:tr h="364334">
                <a:tc>
                  <a:txBody>
                    <a:bodyPr/>
                    <a:lstStyle/>
                    <a:p>
                      <a:pPr algn="just">
                        <a:spcAft>
                          <a:spcPts val="0"/>
                        </a:spcAft>
                      </a:pPr>
                      <a:r>
                        <a:rPr lang="zh-CN" sz="1400" kern="100"/>
                        <a:t>胶源堂阿胶浆</a:t>
                      </a:r>
                      <a:endParaRPr lang="zh-CN" sz="1400" kern="100">
                        <a:latin typeface="Calibri"/>
                        <a:ea typeface="宋体"/>
                        <a:cs typeface="Times New Roman"/>
                      </a:endParaRPr>
                    </a:p>
                  </a:txBody>
                  <a:tcPr marL="38461" marR="38461" marT="0" marB="0"/>
                </a:tc>
                <a:tc>
                  <a:txBody>
                    <a:bodyPr/>
                    <a:lstStyle/>
                    <a:p>
                      <a:pPr algn="just">
                        <a:spcAft>
                          <a:spcPts val="0"/>
                        </a:spcAft>
                      </a:pPr>
                      <a:endParaRPr lang="en-US" sz="1400" kern="100">
                        <a:latin typeface="Calibri"/>
                        <a:ea typeface="宋体"/>
                        <a:cs typeface="Times New Roman"/>
                      </a:endParaRPr>
                    </a:p>
                  </a:txBody>
                  <a:tcPr marL="38461" marR="38461" marT="0" marB="0"/>
                </a:tc>
                <a:tc>
                  <a:txBody>
                    <a:bodyPr/>
                    <a:lstStyle/>
                    <a:p>
                      <a:pPr algn="just">
                        <a:spcAft>
                          <a:spcPts val="0"/>
                        </a:spcAft>
                      </a:pPr>
                      <a:r>
                        <a:rPr lang="zh-CN" sz="1400" kern="100"/>
                        <a:t>浆</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95</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a:t>胶源堂</a:t>
                      </a:r>
                      <a:endParaRPr lang="zh-CN" sz="1400" kern="100">
                        <a:latin typeface="Calibri"/>
                        <a:ea typeface="宋体"/>
                        <a:cs typeface="Times New Roman"/>
                      </a:endParaRPr>
                    </a:p>
                  </a:txBody>
                  <a:tcPr marL="38461" marR="38461" marT="0" marB="0"/>
                </a:tc>
              </a:tr>
              <a:tr h="364334">
                <a:tc>
                  <a:txBody>
                    <a:bodyPr/>
                    <a:lstStyle/>
                    <a:p>
                      <a:pPr algn="just">
                        <a:spcAft>
                          <a:spcPts val="0"/>
                        </a:spcAft>
                      </a:pPr>
                      <a:r>
                        <a:rPr lang="zh-CN" sz="1400" kern="100"/>
                        <a:t>阿胶咀嚼片</a:t>
                      </a:r>
                      <a:endParaRPr lang="zh-CN" sz="1400" kern="100">
                        <a:latin typeface="Calibri"/>
                        <a:ea typeface="宋体"/>
                        <a:cs typeface="Times New Roman"/>
                      </a:endParaRPr>
                    </a:p>
                  </a:txBody>
                  <a:tcPr marL="38461" marR="38461" marT="0" marB="0"/>
                </a:tc>
                <a:tc>
                  <a:txBody>
                    <a:bodyPr/>
                    <a:lstStyle/>
                    <a:p>
                      <a:pPr algn="just">
                        <a:spcAft>
                          <a:spcPts val="0"/>
                        </a:spcAft>
                      </a:pPr>
                      <a:endParaRPr lang="en-US" sz="1400" kern="100">
                        <a:latin typeface="Calibri"/>
                        <a:ea typeface="宋体"/>
                        <a:cs typeface="Times New Roman"/>
                      </a:endParaRPr>
                    </a:p>
                  </a:txBody>
                  <a:tcPr marL="38461" marR="38461" marT="0" marB="0"/>
                </a:tc>
                <a:tc>
                  <a:txBody>
                    <a:bodyPr/>
                    <a:lstStyle/>
                    <a:p>
                      <a:pPr algn="just">
                        <a:spcAft>
                          <a:spcPts val="0"/>
                        </a:spcAft>
                      </a:pPr>
                      <a:r>
                        <a:rPr lang="zh-CN" sz="1400" kern="100"/>
                        <a:t>片剂</a:t>
                      </a:r>
                      <a:endParaRPr lang="zh-CN" sz="1400" kern="100">
                        <a:latin typeface="Calibri"/>
                        <a:ea typeface="宋体"/>
                        <a:cs typeface="Times New Roman"/>
                      </a:endParaRPr>
                    </a:p>
                  </a:txBody>
                  <a:tcPr marL="38461" marR="38461" marT="0" marB="0"/>
                </a:tc>
                <a:tc>
                  <a:txBody>
                    <a:bodyPr/>
                    <a:lstStyle/>
                    <a:p>
                      <a:pPr algn="just">
                        <a:spcAft>
                          <a:spcPts val="0"/>
                        </a:spcAft>
                      </a:pPr>
                      <a:r>
                        <a:rPr lang="en-US" sz="1400" kern="100"/>
                        <a:t>98</a:t>
                      </a:r>
                      <a:endParaRPr lang="zh-CN" sz="1400" kern="100">
                        <a:latin typeface="Calibri"/>
                        <a:ea typeface="宋体"/>
                        <a:cs typeface="Times New Roman"/>
                      </a:endParaRPr>
                    </a:p>
                  </a:txBody>
                  <a:tcPr marL="38461" marR="38461" marT="0" marB="0"/>
                </a:tc>
                <a:tc>
                  <a:txBody>
                    <a:bodyPr/>
                    <a:lstStyle/>
                    <a:p>
                      <a:pPr algn="just">
                        <a:spcAft>
                          <a:spcPts val="0"/>
                        </a:spcAft>
                      </a:pPr>
                      <a:r>
                        <a:rPr lang="zh-CN" sz="1400" kern="100" dirty="0"/>
                        <a:t>健康美丽嚼出来</a:t>
                      </a:r>
                      <a:endParaRPr lang="zh-CN" sz="1400" kern="100" dirty="0">
                        <a:latin typeface="Calibri"/>
                        <a:ea typeface="宋体"/>
                        <a:cs typeface="Times New Roman"/>
                      </a:endParaRPr>
                    </a:p>
                  </a:txBody>
                  <a:tcPr marL="38461" marR="38461"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6"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pic>
        <p:nvPicPr>
          <p:cNvPr id="17" name="图片 16"/>
          <p:cNvPicPr>
            <a:picLocks noChangeAspect="1" noChangeArrowheads="1"/>
          </p:cNvPicPr>
          <p:nvPr/>
        </p:nvPicPr>
        <p:blipFill>
          <a:blip r:embed="rId3"/>
          <a:srcRect l="1852" t="22794" r="59259" b="26732"/>
          <a:stretch>
            <a:fillRect/>
          </a:stretch>
        </p:blipFill>
        <p:spPr bwMode="auto">
          <a:xfrm>
            <a:off x="214313" y="1143000"/>
            <a:ext cx="2928937" cy="2357438"/>
          </a:xfrm>
          <a:prstGeom prst="rect">
            <a:avLst/>
          </a:prstGeom>
          <a:noFill/>
          <a:ln w="9525">
            <a:noFill/>
            <a:miter lim="800000"/>
            <a:headEnd/>
            <a:tailEnd/>
          </a:ln>
        </p:spPr>
      </p:pic>
      <p:pic>
        <p:nvPicPr>
          <p:cNvPr id="18" name="图片 17"/>
          <p:cNvPicPr>
            <a:picLocks noChangeAspect="1" noChangeArrowheads="1"/>
          </p:cNvPicPr>
          <p:nvPr/>
        </p:nvPicPr>
        <p:blipFill>
          <a:blip r:embed="rId4"/>
          <a:srcRect l="961" t="22638" r="60577" b="19565"/>
          <a:stretch>
            <a:fillRect/>
          </a:stretch>
        </p:blipFill>
        <p:spPr bwMode="auto">
          <a:xfrm>
            <a:off x="5500688" y="1071563"/>
            <a:ext cx="2786062" cy="2143125"/>
          </a:xfrm>
          <a:prstGeom prst="rect">
            <a:avLst/>
          </a:prstGeom>
          <a:noFill/>
          <a:ln w="9525">
            <a:noFill/>
            <a:miter lim="800000"/>
            <a:headEnd/>
            <a:tailEnd/>
          </a:ln>
        </p:spPr>
      </p:pic>
      <p:pic>
        <p:nvPicPr>
          <p:cNvPr id="19" name="图片 18"/>
          <p:cNvPicPr>
            <a:picLocks noChangeAspect="1" noChangeArrowheads="1"/>
          </p:cNvPicPr>
          <p:nvPr/>
        </p:nvPicPr>
        <p:blipFill>
          <a:blip r:embed="rId5"/>
          <a:srcRect l="980" t="12405" r="59804" b="21432"/>
          <a:stretch>
            <a:fillRect/>
          </a:stretch>
        </p:blipFill>
        <p:spPr bwMode="auto">
          <a:xfrm>
            <a:off x="3143250" y="3500438"/>
            <a:ext cx="2928938" cy="242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pic>
        <p:nvPicPr>
          <p:cNvPr id="20" name="图片 19"/>
          <p:cNvPicPr>
            <a:picLocks noChangeAspect="1" noChangeArrowheads="1"/>
          </p:cNvPicPr>
          <p:nvPr/>
        </p:nvPicPr>
        <p:blipFill>
          <a:blip r:embed="rId3"/>
          <a:srcRect t="8595" r="59184"/>
          <a:stretch>
            <a:fillRect/>
          </a:stretch>
        </p:blipFill>
        <p:spPr bwMode="auto">
          <a:xfrm>
            <a:off x="428625" y="1857375"/>
            <a:ext cx="3214688" cy="3357563"/>
          </a:xfrm>
          <a:prstGeom prst="rect">
            <a:avLst/>
          </a:prstGeom>
          <a:noFill/>
          <a:ln w="9525">
            <a:noFill/>
            <a:miter lim="800000"/>
            <a:headEnd/>
            <a:tailEnd/>
          </a:ln>
        </p:spPr>
      </p:pic>
      <p:pic>
        <p:nvPicPr>
          <p:cNvPr id="21" name="Picture 2" descr="补血养颜，首选阿胶！仅75元抢购原价158元『东阿胶城』即食阿胶固元糕礼盒装1盒（450g/盒）！全国包邮！来自阿胶之乡山东的纯正阿胶糕！采用优质山东阿胶，配以黑芝麻、核桃仁、红枣等天然原料！美容养颜，补血养血！可以当零食吃的养生品，吃出好气色！购3盒可赠送核桃粉（600g）一袋！邀请好友购买返利10元！"/>
          <p:cNvPicPr>
            <a:picLocks noChangeAspect="1" noChangeArrowheads="1"/>
          </p:cNvPicPr>
          <p:nvPr/>
        </p:nvPicPr>
        <p:blipFill>
          <a:blip r:embed="rId4"/>
          <a:srcRect/>
          <a:stretch>
            <a:fillRect/>
          </a:stretch>
        </p:blipFill>
        <p:spPr bwMode="auto">
          <a:xfrm>
            <a:off x="4286250" y="1857375"/>
            <a:ext cx="4286250" cy="3282950"/>
          </a:xfrm>
          <a:prstGeom prst="rect">
            <a:avLst/>
          </a:prstGeom>
          <a:noFill/>
          <a:ln w="9525">
            <a:noFill/>
            <a:miter lim="800000"/>
            <a:headEnd/>
            <a:tailEnd/>
          </a:ln>
        </p:spPr>
      </p:pic>
      <p:sp>
        <p:nvSpPr>
          <p:cNvPr id="41989" name="TextBox 22"/>
          <p:cNvSpPr txBox="1">
            <a:spLocks noChangeArrowheads="1"/>
          </p:cNvSpPr>
          <p:nvPr/>
        </p:nvSpPr>
        <p:spPr bwMode="auto">
          <a:xfrm>
            <a:off x="785813" y="5357813"/>
            <a:ext cx="2000250" cy="369887"/>
          </a:xfrm>
          <a:prstGeom prst="rect">
            <a:avLst/>
          </a:prstGeom>
          <a:noFill/>
          <a:ln w="9525">
            <a:noFill/>
            <a:miter lim="800000"/>
            <a:headEnd/>
            <a:tailEnd/>
          </a:ln>
        </p:spPr>
        <p:txBody>
          <a:bodyPr>
            <a:spAutoFit/>
          </a:bodyPr>
          <a:lstStyle/>
          <a:p>
            <a:r>
              <a:rPr lang="zh-CN" altLang="en-US">
                <a:latin typeface="Calibri" pitchFamily="34" charset="0"/>
              </a:rPr>
              <a:t>福牌即食阿胶</a:t>
            </a:r>
          </a:p>
        </p:txBody>
      </p:sp>
      <p:sp>
        <p:nvSpPr>
          <p:cNvPr id="41990" name="TextBox 23"/>
          <p:cNvSpPr txBox="1">
            <a:spLocks noChangeArrowheads="1"/>
          </p:cNvSpPr>
          <p:nvPr/>
        </p:nvSpPr>
        <p:spPr bwMode="auto">
          <a:xfrm>
            <a:off x="4786313" y="5357813"/>
            <a:ext cx="2000250" cy="369887"/>
          </a:xfrm>
          <a:prstGeom prst="rect">
            <a:avLst/>
          </a:prstGeom>
          <a:noFill/>
          <a:ln w="9525">
            <a:noFill/>
            <a:miter lim="800000"/>
            <a:headEnd/>
            <a:tailEnd/>
          </a:ln>
        </p:spPr>
        <p:txBody>
          <a:bodyPr>
            <a:spAutoFit/>
          </a:bodyPr>
          <a:lstStyle/>
          <a:p>
            <a:r>
              <a:rPr lang="zh-CN" altLang="en-US">
                <a:latin typeface="Calibri" pitchFamily="34" charset="0"/>
              </a:rPr>
              <a:t>胶城阿胶固元糕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7"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pic>
        <p:nvPicPr>
          <p:cNvPr id="17" name="Picture 6" descr="http://ww3.sinaimg.cn/bmiddle/9b8014afjw1dtu102xqipj.jpg"/>
          <p:cNvPicPr>
            <a:picLocks noChangeAspect="1" noChangeArrowheads="1"/>
          </p:cNvPicPr>
          <p:nvPr/>
        </p:nvPicPr>
        <p:blipFill>
          <a:blip r:embed="rId3"/>
          <a:srcRect t="45454"/>
          <a:stretch>
            <a:fillRect/>
          </a:stretch>
        </p:blipFill>
        <p:spPr bwMode="auto">
          <a:xfrm>
            <a:off x="285750" y="1571625"/>
            <a:ext cx="4016375" cy="3286125"/>
          </a:xfrm>
          <a:prstGeom prst="rect">
            <a:avLst/>
          </a:prstGeom>
          <a:noFill/>
          <a:ln w="9525">
            <a:noFill/>
            <a:miter lim="800000"/>
            <a:headEnd/>
            <a:tailEnd/>
          </a:ln>
        </p:spPr>
      </p:pic>
      <p:sp>
        <p:nvSpPr>
          <p:cNvPr id="43012" name="TextBox 17"/>
          <p:cNvSpPr txBox="1">
            <a:spLocks noChangeArrowheads="1"/>
          </p:cNvSpPr>
          <p:nvPr/>
        </p:nvSpPr>
        <p:spPr bwMode="auto">
          <a:xfrm>
            <a:off x="714375" y="5072063"/>
            <a:ext cx="2500313" cy="369887"/>
          </a:xfrm>
          <a:prstGeom prst="rect">
            <a:avLst/>
          </a:prstGeom>
          <a:noFill/>
          <a:ln w="9525">
            <a:noFill/>
            <a:miter lim="800000"/>
            <a:headEnd/>
            <a:tailEnd/>
          </a:ln>
        </p:spPr>
        <p:txBody>
          <a:bodyPr>
            <a:spAutoFit/>
          </a:bodyPr>
          <a:lstStyle/>
          <a:p>
            <a:r>
              <a:rPr lang="zh-CN" altLang="en-US">
                <a:latin typeface="Calibri" pitchFamily="34" charset="0"/>
              </a:rPr>
              <a:t>树德堂即食阿胶糕</a:t>
            </a:r>
          </a:p>
        </p:txBody>
      </p:sp>
      <p:pic>
        <p:nvPicPr>
          <p:cNvPr id="19" name="Picture 9"/>
          <p:cNvPicPr>
            <a:picLocks noChangeAspect="1" noChangeArrowheads="1"/>
          </p:cNvPicPr>
          <p:nvPr/>
        </p:nvPicPr>
        <p:blipFill>
          <a:blip r:embed="rId4"/>
          <a:srcRect/>
          <a:stretch>
            <a:fillRect/>
          </a:stretch>
        </p:blipFill>
        <p:spPr bwMode="auto">
          <a:xfrm>
            <a:off x="4714875" y="1714500"/>
            <a:ext cx="4192588" cy="3071813"/>
          </a:xfrm>
          <a:prstGeom prst="rect">
            <a:avLst/>
          </a:prstGeom>
          <a:noFill/>
          <a:ln w="9525">
            <a:noFill/>
            <a:miter lim="800000"/>
            <a:headEnd/>
            <a:tailEnd/>
          </a:ln>
        </p:spPr>
      </p:pic>
      <p:sp>
        <p:nvSpPr>
          <p:cNvPr id="43014" name="TextBox 21"/>
          <p:cNvSpPr txBox="1">
            <a:spLocks noChangeArrowheads="1"/>
          </p:cNvSpPr>
          <p:nvPr/>
        </p:nvSpPr>
        <p:spPr bwMode="auto">
          <a:xfrm>
            <a:off x="5429250" y="5143500"/>
            <a:ext cx="2928938" cy="369888"/>
          </a:xfrm>
          <a:prstGeom prst="rect">
            <a:avLst/>
          </a:prstGeom>
          <a:noFill/>
          <a:ln w="9525">
            <a:noFill/>
            <a:miter lim="800000"/>
            <a:headEnd/>
            <a:tailEnd/>
          </a:ln>
        </p:spPr>
        <p:txBody>
          <a:bodyPr>
            <a:spAutoFit/>
          </a:bodyPr>
          <a:lstStyle/>
          <a:p>
            <a:r>
              <a:rPr lang="zh-CN" altLang="en-US">
                <a:latin typeface="Calibri" pitchFamily="34" charset="0"/>
              </a:rPr>
              <a:t>同仁堂即食阿胶</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图片 5"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6" name="Rectangle 1"/>
          <p:cNvSpPr>
            <a:spLocks noChangeArrowheads="1"/>
          </p:cNvSpPr>
          <p:nvPr/>
        </p:nvSpPr>
        <p:spPr bwMode="auto">
          <a:xfrm>
            <a:off x="285750" y="2500313"/>
            <a:ext cx="8286750" cy="1938337"/>
          </a:xfrm>
          <a:prstGeom prst="rect">
            <a:avLst/>
          </a:prstGeom>
          <a:noFill/>
          <a:ln w="9525">
            <a:noFill/>
            <a:miter lim="800000"/>
            <a:headEnd/>
            <a:tailEnd/>
          </a:ln>
        </p:spPr>
        <p:txBody>
          <a:bodyPr anchor="ctr">
            <a:spAutoFit/>
          </a:bodyPr>
          <a:lstStyle/>
          <a:p>
            <a:pPr>
              <a:lnSpc>
                <a:spcPct val="150000"/>
              </a:lnSpc>
              <a:buFontTx/>
              <a:buChar char="•"/>
            </a:pPr>
            <a:r>
              <a:rPr lang="zh-CN" altLang="en-US" sz="1600">
                <a:latin typeface="Calibri" pitchFamily="34" charset="0"/>
                <a:cs typeface="Times New Roman" pitchFamily="18" charset="0"/>
              </a:rPr>
              <a:t>整体市场来看，竞品并不是很明显，阿胶系列产品有</a:t>
            </a:r>
            <a:r>
              <a:rPr lang="en-US" altLang="zh-CN" sz="1600">
                <a:latin typeface="Calibri" pitchFamily="34" charset="0"/>
                <a:cs typeface="Times New Roman" pitchFamily="18" charset="0"/>
              </a:rPr>
              <a:t>:</a:t>
            </a:r>
            <a:r>
              <a:rPr lang="zh-CN" altLang="en-US" sz="1600">
                <a:latin typeface="Calibri" pitchFamily="34" charset="0"/>
                <a:cs typeface="Times New Roman" pitchFamily="18" charset="0"/>
              </a:rPr>
              <a:t>东阿阿胶、福牌、同仁堂、国胶堂等在药店、超市均有铺货。</a:t>
            </a:r>
            <a:endParaRPr lang="en-US" altLang="zh-CN" sz="1600">
              <a:latin typeface="Calibri" pitchFamily="34" charset="0"/>
              <a:cs typeface="Times New Roman" pitchFamily="18" charset="0"/>
            </a:endParaRPr>
          </a:p>
          <a:p>
            <a:pPr>
              <a:lnSpc>
                <a:spcPct val="150000"/>
              </a:lnSpc>
              <a:buFontTx/>
              <a:buChar char="•"/>
            </a:pPr>
            <a:endParaRPr lang="zh-CN" altLang="en-US" sz="1600"/>
          </a:p>
          <a:p>
            <a:pPr eaLnBrk="0" hangingPunct="0">
              <a:lnSpc>
                <a:spcPct val="150000"/>
              </a:lnSpc>
              <a:buFontTx/>
              <a:buChar char="•"/>
            </a:pPr>
            <a:r>
              <a:rPr lang="zh-CN" altLang="en-US" sz="1600">
                <a:latin typeface="Calibri" pitchFamily="34" charset="0"/>
                <a:cs typeface="Times New Roman" pitchFamily="18" charset="0"/>
              </a:rPr>
              <a:t>细分市场发现，即食阿胶仅有桃花姬；福牌即食阿胶；同仁堂即食阿胶；胶城阿胶、固元糕；德兴堂即食阿胶。因此，即食阿胶市场尚存空白，有利于新产品进入。</a:t>
            </a:r>
            <a:endParaRPr lang="en-US" altLang="zh-CN" sz="1600">
              <a:latin typeface="Calibri" pitchFamily="34" charset="0"/>
              <a:cs typeface="Times New Roman" pitchFamily="18" charset="0"/>
            </a:endParaRPr>
          </a:p>
        </p:txBody>
      </p:sp>
      <p:sp>
        <p:nvSpPr>
          <p:cNvPr id="18" name="矩形 17"/>
          <p:cNvSpPr/>
          <p:nvPr/>
        </p:nvSpPr>
        <p:spPr>
          <a:xfrm>
            <a:off x="214282" y="1285860"/>
            <a:ext cx="8715436" cy="707886"/>
          </a:xfrm>
          <a:prstGeom prst="rect">
            <a:avLst/>
          </a:prstGeom>
          <a:noFill/>
        </p:spPr>
        <p:txBody>
          <a:bodyPr>
            <a:spAutoFit/>
          </a:bodyPr>
          <a:lstStyle/>
          <a:p>
            <a:pPr algn="ctr" fontAlgn="auto">
              <a:spcBef>
                <a:spcPts val="0"/>
              </a:spcBef>
              <a:spcAft>
                <a:spcPts val="0"/>
              </a:spcAft>
              <a:defRPr/>
            </a:pPr>
            <a:r>
              <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竞品研究小结</a:t>
            </a:r>
            <a:endPar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 calcmode="lin" valueType="num">
                                      <p:cBhvr additive="base">
                                        <p:cTn id="1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1"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标题 1"/>
          <p:cNvSpPr txBox="1">
            <a:spLocks/>
          </p:cNvSpPr>
          <p:nvPr/>
        </p:nvSpPr>
        <p:spPr>
          <a:xfrm>
            <a:off x="0" y="214313"/>
            <a:ext cx="6143625" cy="785812"/>
          </a:xfrm>
          <a:prstGeom prst="rect">
            <a:avLst/>
          </a:prstGeom>
        </p:spPr>
        <p:txBody>
          <a:bodyPr/>
          <a:lstStyle/>
          <a:p>
            <a:pPr fontAlgn="auto">
              <a:spcAft>
                <a:spcPts val="0"/>
              </a:spcAft>
              <a:defRPr/>
            </a:pPr>
            <a:r>
              <a:rPr lang="zh-CN" altLang="en-US" sz="2000" dirty="0">
                <a:solidFill>
                  <a:srgbClr val="F5E2B7"/>
                </a:solidFill>
                <a:latin typeface="华康俪金黑W8(P)" pitchFamily="34" charset="-122"/>
                <a:ea typeface="华康俪金黑W8(P)" pitchFamily="34" charset="-122"/>
                <a:cs typeface="+mj-cs"/>
              </a:rPr>
              <a:t>一个产品的开发，一个品牌的诞生，</a:t>
            </a:r>
            <a:endParaRPr lang="en-US" altLang="zh-CN" sz="2000" dirty="0">
              <a:solidFill>
                <a:srgbClr val="F5E2B7"/>
              </a:solidFill>
              <a:latin typeface="华康俪金黑W8(P)" pitchFamily="34" charset="-122"/>
              <a:ea typeface="华康俪金黑W8(P)" pitchFamily="34" charset="-122"/>
              <a:cs typeface="+mj-cs"/>
            </a:endParaRPr>
          </a:p>
          <a:p>
            <a:pPr fontAlgn="auto">
              <a:spcAft>
                <a:spcPts val="0"/>
              </a:spcAft>
              <a:defRPr/>
            </a:pPr>
            <a:r>
              <a:rPr lang="zh-CN" altLang="en-US" sz="2400" dirty="0">
                <a:solidFill>
                  <a:srgbClr val="F5E2B7"/>
                </a:solidFill>
                <a:latin typeface="华康俪金黑W8(P)" pitchFamily="34" charset="-122"/>
                <a:ea typeface="华康俪金黑W8(P)" pitchFamily="34" charset="-122"/>
                <a:cs typeface="+mj-cs"/>
              </a:rPr>
              <a:t>要走三步路</a:t>
            </a:r>
            <a:r>
              <a:rPr lang="en-US" altLang="zh-CN" sz="2400" dirty="0">
                <a:solidFill>
                  <a:srgbClr val="F5E2B7"/>
                </a:solidFill>
                <a:latin typeface="华康俪金黑W8(P)" pitchFamily="34" charset="-122"/>
                <a:ea typeface="华康俪金黑W8(P)" pitchFamily="34" charset="-122"/>
                <a:cs typeface="+mj-cs"/>
              </a:rPr>
              <a:t>——</a:t>
            </a:r>
            <a:endParaRPr lang="zh-CN" altLang="en-US" sz="2400" dirty="0">
              <a:solidFill>
                <a:srgbClr val="F5E2B7"/>
              </a:solidFill>
              <a:latin typeface="华康俪金黑W8(P)" pitchFamily="34" charset="-122"/>
              <a:ea typeface="华康俪金黑W8(P)" pitchFamily="34" charset="-122"/>
              <a:cs typeface="+mj-cs"/>
            </a:endParaRPr>
          </a:p>
        </p:txBody>
      </p:sp>
      <p:graphicFrame>
        <p:nvGraphicFramePr>
          <p:cNvPr id="4" name="内容占位符 3"/>
          <p:cNvGraphicFramePr>
            <a:graphicFrameLocks/>
          </p:cNvGraphicFramePr>
          <p:nvPr/>
        </p:nvGraphicFramePr>
        <p:xfrm>
          <a:off x="2000232" y="1714488"/>
          <a:ext cx="4786346" cy="155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500063" y="4000500"/>
            <a:ext cx="7786687" cy="1200150"/>
          </a:xfrm>
          <a:prstGeom prst="rect">
            <a:avLst/>
          </a:prstGeom>
          <a:noFill/>
          <a:ln w="9525">
            <a:noFill/>
            <a:miter lim="800000"/>
            <a:headEnd/>
            <a:tailEnd/>
          </a:ln>
        </p:spPr>
        <p:txBody>
          <a:bodyPr>
            <a:spAutoFit/>
          </a:bodyPr>
          <a:lstStyle/>
          <a:p>
            <a:r>
              <a:rPr lang="zh-CN" altLang="en-US" b="1">
                <a:latin typeface="Calibri" pitchFamily="34" charset="0"/>
              </a:rPr>
              <a:t>发现并验证需求：通过调研，发现消费者对阿胶有哪些需求，有没有消费者重要的尚未满足的需求；确定我们的品牌定位，预测进入市场的难易</a:t>
            </a:r>
            <a:endParaRPr lang="en-US" altLang="zh-CN" b="1">
              <a:latin typeface="Calibri" pitchFamily="34" charset="0"/>
            </a:endParaRPr>
          </a:p>
          <a:p>
            <a:endParaRPr lang="en-US" altLang="zh-CN" b="1">
              <a:latin typeface="Calibri" pitchFamily="34" charset="0"/>
            </a:endParaRPr>
          </a:p>
          <a:p>
            <a:r>
              <a:rPr lang="zh-CN" altLang="en-US" b="1">
                <a:latin typeface="Calibri" pitchFamily="34" charset="0"/>
              </a:rPr>
              <a:t>销量的本质是满足消费者需求</a:t>
            </a:r>
            <a:endParaRPr lang="en-US" altLang="zh-CN" b="1">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图片 5"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407193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6" name="Rectangle 1"/>
          <p:cNvSpPr>
            <a:spLocks noChangeArrowheads="1"/>
          </p:cNvSpPr>
          <p:nvPr/>
        </p:nvSpPr>
        <p:spPr bwMode="auto">
          <a:xfrm>
            <a:off x="285750" y="1857375"/>
            <a:ext cx="8286750" cy="3786188"/>
          </a:xfrm>
          <a:prstGeom prst="rect">
            <a:avLst/>
          </a:prstGeom>
          <a:noFill/>
          <a:ln w="9525">
            <a:noFill/>
            <a:miter lim="800000"/>
            <a:headEnd/>
            <a:tailEnd/>
          </a:ln>
        </p:spPr>
        <p:txBody>
          <a:bodyPr anchor="ctr">
            <a:spAutoFit/>
          </a:bodyPr>
          <a:lstStyle/>
          <a:p>
            <a:pPr eaLnBrk="0" hangingPunct="0">
              <a:lnSpc>
                <a:spcPct val="150000"/>
              </a:lnSpc>
            </a:pPr>
            <a:endParaRPr lang="zh-CN" altLang="zh-CN" sz="1600"/>
          </a:p>
          <a:p>
            <a:pPr eaLnBrk="0" hangingPunct="0">
              <a:lnSpc>
                <a:spcPct val="150000"/>
              </a:lnSpc>
              <a:buFontTx/>
              <a:buChar char="•"/>
            </a:pPr>
            <a:r>
              <a:rPr lang="zh-CN" altLang="en-US" sz="1600">
                <a:latin typeface="Calibri" pitchFamily="34" charset="0"/>
                <a:cs typeface="Times New Roman" pitchFamily="18" charset="0"/>
              </a:rPr>
              <a:t>桃花姬由￥</a:t>
            </a:r>
            <a:r>
              <a:rPr lang="en-US" altLang="zh-CN" sz="1600">
                <a:latin typeface="Calibri" pitchFamily="34" charset="0"/>
                <a:cs typeface="Times New Roman" pitchFamily="18" charset="0"/>
              </a:rPr>
              <a:t>135—</a:t>
            </a:r>
            <a:r>
              <a:rPr lang="zh-CN" altLang="en-US" sz="1600">
                <a:latin typeface="Calibri" pitchFamily="34" charset="0"/>
                <a:cs typeface="Times New Roman" pitchFamily="18" charset="0"/>
              </a:rPr>
              <a:t>￥</a:t>
            </a:r>
            <a:r>
              <a:rPr lang="en-US" altLang="zh-CN" sz="1600">
                <a:latin typeface="Calibri" pitchFamily="34" charset="0"/>
                <a:cs typeface="Times New Roman" pitchFamily="18" charset="0"/>
              </a:rPr>
              <a:t>268</a:t>
            </a:r>
            <a:r>
              <a:rPr lang="zh-CN" altLang="en-US" sz="1600">
                <a:latin typeface="Calibri" pitchFamily="34" charset="0"/>
                <a:cs typeface="Times New Roman" pitchFamily="18" charset="0"/>
              </a:rPr>
              <a:t>不等；福牌即食阿胶￥</a:t>
            </a:r>
            <a:r>
              <a:rPr lang="en-US" altLang="zh-CN" sz="1600">
                <a:latin typeface="Calibri" pitchFamily="34" charset="0"/>
                <a:cs typeface="Times New Roman" pitchFamily="18" charset="0"/>
              </a:rPr>
              <a:t>98</a:t>
            </a:r>
            <a:r>
              <a:rPr lang="zh-CN" altLang="en-US" sz="1600">
                <a:latin typeface="Calibri" pitchFamily="34" charset="0"/>
                <a:cs typeface="Times New Roman" pitchFamily="18" charset="0"/>
              </a:rPr>
              <a:t>、￥</a:t>
            </a:r>
            <a:r>
              <a:rPr lang="en-US" altLang="zh-CN" sz="1600">
                <a:latin typeface="Calibri" pitchFamily="34" charset="0"/>
                <a:cs typeface="Times New Roman" pitchFamily="18" charset="0"/>
              </a:rPr>
              <a:t>228</a:t>
            </a:r>
            <a:r>
              <a:rPr lang="zh-CN" altLang="en-US" sz="1600">
                <a:latin typeface="Calibri" pitchFamily="34" charset="0"/>
                <a:cs typeface="Times New Roman" pitchFamily="18" charset="0"/>
              </a:rPr>
              <a:t>不等；同仁堂即食阿胶￥</a:t>
            </a:r>
            <a:r>
              <a:rPr lang="en-US" altLang="zh-CN" sz="1600">
                <a:latin typeface="Calibri" pitchFamily="34" charset="0"/>
                <a:cs typeface="Times New Roman" pitchFamily="18" charset="0"/>
              </a:rPr>
              <a:t>480</a:t>
            </a:r>
            <a:r>
              <a:rPr lang="zh-CN" altLang="en-US" sz="1600">
                <a:latin typeface="Calibri" pitchFamily="34" charset="0"/>
                <a:cs typeface="Times New Roman" pitchFamily="18" charset="0"/>
              </a:rPr>
              <a:t>；胶城阿胶、固元糕￥</a:t>
            </a:r>
            <a:r>
              <a:rPr lang="en-US" altLang="zh-CN" sz="1600">
                <a:latin typeface="Calibri" pitchFamily="34" charset="0"/>
                <a:cs typeface="Times New Roman" pitchFamily="18" charset="0"/>
              </a:rPr>
              <a:t>203</a:t>
            </a:r>
            <a:r>
              <a:rPr lang="zh-CN" altLang="en-US" sz="1600">
                <a:latin typeface="Calibri" pitchFamily="34" charset="0"/>
                <a:cs typeface="Times New Roman" pitchFamily="18" charset="0"/>
              </a:rPr>
              <a:t>；</a:t>
            </a:r>
            <a:endParaRPr lang="en-US" altLang="zh-CN" sz="1600">
              <a:latin typeface="Calibri" pitchFamily="34" charset="0"/>
              <a:cs typeface="Times New Roman" pitchFamily="18" charset="0"/>
            </a:endParaRPr>
          </a:p>
          <a:p>
            <a:pPr eaLnBrk="0" hangingPunct="0">
              <a:lnSpc>
                <a:spcPct val="150000"/>
              </a:lnSpc>
              <a:buFontTx/>
              <a:buChar char="•"/>
            </a:pPr>
            <a:endParaRPr lang="zh-CN" altLang="en-US" sz="1600"/>
          </a:p>
          <a:p>
            <a:pPr eaLnBrk="0" hangingPunct="0">
              <a:lnSpc>
                <a:spcPct val="150000"/>
              </a:lnSpc>
              <a:buFontTx/>
              <a:buChar char="•"/>
            </a:pPr>
            <a:r>
              <a:rPr lang="zh-CN" altLang="en-US" sz="1600">
                <a:latin typeface="Calibri" pitchFamily="34" charset="0"/>
                <a:cs typeface="Times New Roman" pitchFamily="18" charset="0"/>
              </a:rPr>
              <a:t>德兴堂、康富来、多美胶、树德堂等杂牌阿胶的礼盒，大多仅在超市有铺货，作为保健品自然销售；</a:t>
            </a:r>
            <a:endParaRPr lang="en-US" altLang="zh-CN" sz="1600">
              <a:latin typeface="Calibri" pitchFamily="34" charset="0"/>
              <a:cs typeface="Times New Roman" pitchFamily="18" charset="0"/>
            </a:endParaRPr>
          </a:p>
          <a:p>
            <a:pPr eaLnBrk="0" hangingPunct="0">
              <a:lnSpc>
                <a:spcPct val="150000"/>
              </a:lnSpc>
              <a:buFontTx/>
              <a:buChar char="•"/>
            </a:pPr>
            <a:endParaRPr lang="zh-CN" altLang="en-US" sz="1600"/>
          </a:p>
          <a:p>
            <a:pPr eaLnBrk="0" hangingPunct="0">
              <a:lnSpc>
                <a:spcPct val="150000"/>
              </a:lnSpc>
              <a:buFontTx/>
              <a:buChar char="•"/>
            </a:pPr>
            <a:r>
              <a:rPr lang="zh-CN" altLang="en-US" sz="1600">
                <a:latin typeface="Calibri" pitchFamily="34" charset="0"/>
                <a:cs typeface="Times New Roman" pitchFamily="18" charset="0"/>
              </a:rPr>
              <a:t>综合，在即食阿胶市场，市场尚存空白；甚至细分市场后，可以做成即食阿胶市场或送礼市场中的第一第二品牌。</a:t>
            </a:r>
            <a:endParaRPr lang="zh-CN" altLang="en-US" sz="1600"/>
          </a:p>
          <a:p>
            <a:pPr eaLnBrk="0" hangingPunct="0">
              <a:lnSpc>
                <a:spcPct val="150000"/>
              </a:lnSpc>
            </a:pPr>
            <a:endParaRPr lang="zh-CN" altLang="en-US" sz="1600"/>
          </a:p>
        </p:txBody>
      </p:sp>
      <p:sp>
        <p:nvSpPr>
          <p:cNvPr id="18" name="矩形 17"/>
          <p:cNvSpPr/>
          <p:nvPr/>
        </p:nvSpPr>
        <p:spPr>
          <a:xfrm>
            <a:off x="214282" y="1285860"/>
            <a:ext cx="8715436" cy="707886"/>
          </a:xfrm>
          <a:prstGeom prst="rect">
            <a:avLst/>
          </a:prstGeom>
          <a:noFill/>
        </p:spPr>
        <p:txBody>
          <a:bodyPr>
            <a:spAutoFit/>
          </a:bodyPr>
          <a:lstStyle/>
          <a:p>
            <a:pPr algn="ctr" fontAlgn="auto">
              <a:spcBef>
                <a:spcPts val="0"/>
              </a:spcBef>
              <a:spcAft>
                <a:spcPts val="0"/>
              </a:spcAft>
              <a:defRPr/>
            </a:pPr>
            <a:r>
              <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竞品研究小结</a:t>
            </a:r>
            <a:endPar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 calcmode="lin" valueType="num">
                                      <p:cBhvr additive="base">
                                        <p:cTn id="1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 calcmode="lin" valueType="num">
                                      <p:cBhvr additive="base">
                                        <p:cTn id="1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786313"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17" name="表格 16"/>
          <p:cNvGraphicFramePr>
            <a:graphicFrameLocks noGrp="1"/>
          </p:cNvGraphicFramePr>
          <p:nvPr/>
        </p:nvGraphicFramePr>
        <p:xfrm>
          <a:off x="785813" y="1214438"/>
          <a:ext cx="7715250" cy="4903787"/>
        </p:xfrm>
        <a:graphic>
          <a:graphicData uri="http://schemas.openxmlformats.org/drawingml/2006/table">
            <a:tbl>
              <a:tblPr firstRow="1" bandRow="1">
                <a:tableStyleId>{5940675A-B579-460E-94D1-54222C63F5DA}</a:tableStyleId>
              </a:tblPr>
              <a:tblGrid>
                <a:gridCol w="1537044"/>
                <a:gridCol w="6178260"/>
              </a:tblGrid>
              <a:tr h="700092">
                <a:tc>
                  <a:txBody>
                    <a:bodyPr/>
                    <a:lstStyle/>
                    <a:p>
                      <a:r>
                        <a:rPr lang="zh-CN" altLang="en-US" b="1" smtClean="0"/>
                        <a:t>青岛终端点</a:t>
                      </a:r>
                      <a:endParaRPr lang="zh-CN" altLang="en-US" b="1" dirty="0"/>
                    </a:p>
                  </a:txBody>
                  <a:tcPr/>
                </a:tc>
                <a:tc>
                  <a:txBody>
                    <a:bodyPr/>
                    <a:lstStyle/>
                    <a:p>
                      <a:r>
                        <a:rPr lang="zh-CN" altLang="en-US" b="1" dirty="0" smtClean="0"/>
                        <a:t>调研发现</a:t>
                      </a:r>
                    </a:p>
                  </a:txBody>
                  <a:tcPr/>
                </a:tc>
              </a:tr>
              <a:tr h="700092">
                <a:tc>
                  <a:txBody>
                    <a:bodyPr/>
                    <a:lstStyle/>
                    <a:p>
                      <a:r>
                        <a:rPr lang="zh-CN" altLang="en-US" dirty="0" smtClean="0"/>
                        <a:t>立康医药批发：</a:t>
                      </a:r>
                      <a:endParaRPr lang="zh-CN" altLang="en-US" dirty="0"/>
                    </a:p>
                  </a:txBody>
                  <a:tcPr/>
                </a:tc>
                <a:tc>
                  <a:txBody>
                    <a:bodyPr/>
                    <a:lstStyle/>
                    <a:p>
                      <a:r>
                        <a:rPr lang="zh-CN" altLang="en-US" dirty="0" smtClean="0"/>
                        <a:t>主要渠道，市内连锁药店、小药店、诊所、四方区医院。</a:t>
                      </a:r>
                    </a:p>
                    <a:p>
                      <a:r>
                        <a:rPr lang="zh-CN" altLang="en-US" dirty="0" smtClean="0"/>
                        <a:t>毛利率</a:t>
                      </a:r>
                      <a:r>
                        <a:rPr lang="en-US" altLang="zh-CN" dirty="0" smtClean="0"/>
                        <a:t>40%</a:t>
                      </a:r>
                      <a:r>
                        <a:rPr lang="zh-CN" altLang="en-US" dirty="0" smtClean="0"/>
                        <a:t>以上可以接受，手续必须齐全，自然销售、月结。</a:t>
                      </a:r>
                    </a:p>
                  </a:txBody>
                  <a:tcPr/>
                </a:tc>
              </a:tr>
              <a:tr h="700092">
                <a:tc>
                  <a:txBody>
                    <a:bodyPr/>
                    <a:lstStyle/>
                    <a:p>
                      <a:r>
                        <a:rPr lang="zh-CN" altLang="en-US" dirty="0" smtClean="0"/>
                        <a:t>百草厅大药房：</a:t>
                      </a:r>
                    </a:p>
                  </a:txBody>
                  <a:tcPr/>
                </a:tc>
                <a:tc>
                  <a:txBody>
                    <a:bodyPr/>
                    <a:lstStyle/>
                    <a:p>
                      <a:r>
                        <a:rPr lang="zh-CN" altLang="en-US" dirty="0" smtClean="0"/>
                        <a:t>市内网店</a:t>
                      </a:r>
                      <a:r>
                        <a:rPr lang="en-US" altLang="zh-CN" dirty="0" smtClean="0"/>
                        <a:t>33</a:t>
                      </a:r>
                      <a:r>
                        <a:rPr lang="zh-CN" altLang="en-US" dirty="0" smtClean="0"/>
                        <a:t>家，新产品需要经过新品评审会，海川即食产品，利润空间不高，品牌太弱，估计通不过评审。</a:t>
                      </a:r>
                    </a:p>
                    <a:p>
                      <a:r>
                        <a:rPr lang="zh-CN" altLang="en-US" dirty="0" smtClean="0"/>
                        <a:t>如果自己派驻导购，可以接受。</a:t>
                      </a:r>
                    </a:p>
                    <a:p>
                      <a:r>
                        <a:rPr lang="zh-CN" altLang="en-US" dirty="0" smtClean="0"/>
                        <a:t>目前有东阿和福牌的产品，福牌的开始有广告投入了。</a:t>
                      </a:r>
                    </a:p>
                  </a:txBody>
                  <a:tcPr/>
                </a:tc>
              </a:tr>
              <a:tr h="700092">
                <a:tc>
                  <a:txBody>
                    <a:bodyPr/>
                    <a:lstStyle/>
                    <a:p>
                      <a:r>
                        <a:rPr lang="zh-CN" altLang="en-US" dirty="0" smtClean="0"/>
                        <a:t>鹤春堂和同瑞堂</a:t>
                      </a:r>
                      <a:endParaRPr lang="zh-CN" altLang="en-US" dirty="0"/>
                    </a:p>
                  </a:txBody>
                  <a:tcPr/>
                </a:tc>
                <a:tc>
                  <a:txBody>
                    <a:bodyPr/>
                    <a:lstStyle/>
                    <a:p>
                      <a:r>
                        <a:rPr lang="zh-CN" altLang="en-US" dirty="0" smtClean="0"/>
                        <a:t>可以接受产品，需要有广告投放、利润空间</a:t>
                      </a:r>
                      <a:r>
                        <a:rPr lang="en-US" altLang="zh-CN" dirty="0" smtClean="0"/>
                        <a:t>50%</a:t>
                      </a:r>
                      <a:r>
                        <a:rPr lang="zh-CN" altLang="en-US" dirty="0" smtClean="0"/>
                        <a:t>左右</a:t>
                      </a:r>
                    </a:p>
                  </a:txBody>
                  <a:tcPr/>
                </a:tc>
              </a:tr>
              <a:tr h="700092">
                <a:tc>
                  <a:txBody>
                    <a:bodyPr/>
                    <a:lstStyle/>
                    <a:p>
                      <a:r>
                        <a:rPr lang="zh-CN" altLang="en-US" dirty="0" smtClean="0"/>
                        <a:t>康杰</a:t>
                      </a:r>
                      <a:endParaRPr lang="zh-CN" altLang="en-US" dirty="0"/>
                    </a:p>
                  </a:txBody>
                  <a:tcPr/>
                </a:tc>
                <a:tc>
                  <a:txBody>
                    <a:bodyPr/>
                    <a:lstStyle/>
                    <a:p>
                      <a:r>
                        <a:rPr lang="zh-CN" altLang="en-US" dirty="0" smtClean="0"/>
                        <a:t>福牌￥</a:t>
                      </a:r>
                      <a:r>
                        <a:rPr lang="en-US" altLang="zh-CN" dirty="0" smtClean="0"/>
                        <a:t>46/</a:t>
                      </a:r>
                      <a:r>
                        <a:rPr lang="zh-CN" altLang="en-US" dirty="0" smtClean="0"/>
                        <a:t>盒（</a:t>
                      </a:r>
                      <a:r>
                        <a:rPr lang="en-US" altLang="zh-CN" dirty="0" smtClean="0"/>
                        <a:t>150g</a:t>
                      </a:r>
                      <a:r>
                        <a:rPr lang="zh-CN" altLang="en-US" dirty="0" smtClean="0"/>
                        <a:t>），无促销活动</a:t>
                      </a:r>
                      <a:endParaRPr lang="zh-CN" altLang="en-US" dirty="0"/>
                    </a:p>
                  </a:txBody>
                  <a:tcPr/>
                </a:tc>
              </a:tr>
              <a:tr h="700092">
                <a:tc>
                  <a:txBody>
                    <a:bodyPr/>
                    <a:lstStyle/>
                    <a:p>
                      <a:r>
                        <a:rPr lang="zh-CN" altLang="en-US" dirty="0" smtClean="0"/>
                        <a:t>国风</a:t>
                      </a:r>
                      <a:endParaRPr lang="zh-CN" altLang="en-US" dirty="0"/>
                    </a:p>
                  </a:txBody>
                  <a:tcPr/>
                </a:tc>
                <a:tc>
                  <a:txBody>
                    <a:bodyPr/>
                    <a:lstStyle/>
                    <a:p>
                      <a:r>
                        <a:rPr lang="zh-CN" altLang="en-US" dirty="0" smtClean="0"/>
                        <a:t>有菏泽产的娇容即食阿胶，￥</a:t>
                      </a:r>
                      <a:r>
                        <a:rPr lang="en-US" altLang="zh-CN" dirty="0" smtClean="0"/>
                        <a:t>168/</a:t>
                      </a:r>
                      <a:r>
                        <a:rPr lang="zh-CN" altLang="en-US" dirty="0" smtClean="0"/>
                        <a:t>盒，类似桃花姬</a:t>
                      </a:r>
                      <a:endParaRPr lang="en-US" altLang="zh-CN" dirty="0" smtClean="0"/>
                    </a:p>
                    <a:p>
                      <a:r>
                        <a:rPr lang="zh-CN" altLang="en-US" dirty="0" smtClean="0"/>
                        <a:t>营业员认为即食阿胶成分难说，推荐将阿胶打粉放在牛奶中</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4"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786313"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15" name="表格 14"/>
          <p:cNvGraphicFramePr>
            <a:graphicFrameLocks noGrp="1"/>
          </p:cNvGraphicFramePr>
          <p:nvPr/>
        </p:nvGraphicFramePr>
        <p:xfrm>
          <a:off x="642938" y="1285875"/>
          <a:ext cx="7643812" cy="4479925"/>
        </p:xfrm>
        <a:graphic>
          <a:graphicData uri="http://schemas.openxmlformats.org/drawingml/2006/table">
            <a:tbl>
              <a:tblPr firstRow="1" bandRow="1">
                <a:tableStyleId>{5940675A-B579-460E-94D1-54222C63F5DA}</a:tableStyleId>
              </a:tblPr>
              <a:tblGrid>
                <a:gridCol w="1928826"/>
                <a:gridCol w="5715041"/>
              </a:tblGrid>
              <a:tr h="640080">
                <a:tc>
                  <a:txBody>
                    <a:bodyPr/>
                    <a:lstStyle/>
                    <a:p>
                      <a:r>
                        <a:rPr lang="zh-CN" altLang="en-US" b="1" dirty="0" smtClean="0"/>
                        <a:t>潍坊终端点</a:t>
                      </a:r>
                      <a:endParaRPr lang="zh-CN" altLang="en-US" b="1" dirty="0"/>
                    </a:p>
                  </a:txBody>
                  <a:tcPr/>
                </a:tc>
                <a:tc>
                  <a:txBody>
                    <a:bodyPr/>
                    <a:lstStyle/>
                    <a:p>
                      <a:r>
                        <a:rPr lang="zh-CN" altLang="en-US" b="1" dirty="0" smtClean="0"/>
                        <a:t>调研发现</a:t>
                      </a:r>
                      <a:endParaRPr lang="zh-CN" altLang="en-US" b="1" dirty="0"/>
                    </a:p>
                  </a:txBody>
                  <a:tcPr/>
                </a:tc>
              </a:tr>
              <a:tr h="640080">
                <a:tc>
                  <a:txBody>
                    <a:bodyPr/>
                    <a:lstStyle/>
                    <a:p>
                      <a:r>
                        <a:rPr lang="zh-CN" altLang="en-US" dirty="0" smtClean="0"/>
                        <a:t>金峰医药批发</a:t>
                      </a:r>
                      <a:endParaRPr lang="zh-CN" altLang="en-US" dirty="0"/>
                    </a:p>
                  </a:txBody>
                  <a:tcPr/>
                </a:tc>
                <a:tc>
                  <a:txBody>
                    <a:bodyPr/>
                    <a:lstStyle/>
                    <a:p>
                      <a:r>
                        <a:rPr lang="zh-CN" altLang="en-US" dirty="0" smtClean="0"/>
                        <a:t>销售范围辐射至市内、乡镇卫生所，竞品有售，但销量一般。</a:t>
                      </a:r>
                      <a:endParaRPr lang="zh-CN" altLang="en-US" dirty="0"/>
                    </a:p>
                  </a:txBody>
                  <a:tcPr/>
                </a:tc>
              </a:tr>
              <a:tr h="640080">
                <a:tc>
                  <a:txBody>
                    <a:bodyPr/>
                    <a:lstStyle/>
                    <a:p>
                      <a:r>
                        <a:rPr lang="zh-CN" altLang="en-US" dirty="0" smtClean="0"/>
                        <a:t>远东平民连锁药房</a:t>
                      </a:r>
                      <a:endParaRPr lang="zh-CN" altLang="en-US" dirty="0"/>
                    </a:p>
                  </a:txBody>
                  <a:tcPr/>
                </a:tc>
                <a:tc>
                  <a:txBody>
                    <a:bodyPr/>
                    <a:lstStyle/>
                    <a:p>
                      <a:r>
                        <a:rPr lang="zh-CN" altLang="en-US" dirty="0" smtClean="0"/>
                        <a:t>针对普通消费者的销售，有</a:t>
                      </a:r>
                      <a:r>
                        <a:rPr lang="en-US" altLang="zh-CN" dirty="0" smtClean="0"/>
                        <a:t>30</a:t>
                      </a:r>
                      <a:r>
                        <a:rPr lang="zh-CN" altLang="en-US" dirty="0" smtClean="0"/>
                        <a:t>家左右的连锁店，</a:t>
                      </a:r>
                      <a:endParaRPr lang="zh-CN" altLang="en-US" dirty="0"/>
                    </a:p>
                  </a:txBody>
                  <a:tcPr/>
                </a:tc>
              </a:tr>
              <a:tr h="640080">
                <a:tc>
                  <a:txBody>
                    <a:bodyPr/>
                    <a:lstStyle/>
                    <a:p>
                      <a:r>
                        <a:rPr lang="zh-CN" altLang="en-US" dirty="0" smtClean="0"/>
                        <a:t>华潍医药</a:t>
                      </a:r>
                      <a:endParaRPr lang="zh-CN" altLang="en-US" dirty="0"/>
                    </a:p>
                  </a:txBody>
                  <a:tcPr/>
                </a:tc>
                <a:tc>
                  <a:txBody>
                    <a:bodyPr/>
                    <a:lstStyle/>
                    <a:p>
                      <a:r>
                        <a:rPr lang="zh-CN" altLang="en-US" dirty="0" smtClean="0"/>
                        <a:t>国营单位，</a:t>
                      </a:r>
                      <a:r>
                        <a:rPr lang="en-US" altLang="zh-CN" dirty="0" smtClean="0"/>
                        <a:t>20—30</a:t>
                      </a:r>
                      <a:r>
                        <a:rPr lang="zh-CN" altLang="en-US" dirty="0" smtClean="0"/>
                        <a:t>家连锁店，同仁堂旗下产品，也有其他竞品</a:t>
                      </a:r>
                      <a:endParaRPr lang="zh-CN" altLang="en-US" dirty="0"/>
                    </a:p>
                  </a:txBody>
                  <a:tcPr/>
                </a:tc>
              </a:tr>
              <a:tr h="640080">
                <a:tc>
                  <a:txBody>
                    <a:bodyPr/>
                    <a:lstStyle/>
                    <a:p>
                      <a:r>
                        <a:rPr lang="zh-CN" altLang="en-US" dirty="0" smtClean="0"/>
                        <a:t>华芝堂</a:t>
                      </a:r>
                      <a:endParaRPr lang="zh-CN" altLang="en-US" dirty="0"/>
                    </a:p>
                  </a:txBody>
                  <a:tcPr/>
                </a:tc>
                <a:tc>
                  <a:txBody>
                    <a:bodyPr/>
                    <a:lstStyle/>
                    <a:p>
                      <a:r>
                        <a:rPr lang="zh-CN" altLang="en-US" dirty="0" smtClean="0"/>
                        <a:t>小药房，有福牌阿胶，￥</a:t>
                      </a:r>
                      <a:r>
                        <a:rPr lang="en-US" altLang="zh-CN" dirty="0" smtClean="0"/>
                        <a:t>400/</a:t>
                      </a:r>
                      <a:r>
                        <a:rPr lang="zh-CN" altLang="en-US" dirty="0" smtClean="0"/>
                        <a:t>斤，进货价￥</a:t>
                      </a:r>
                      <a:r>
                        <a:rPr lang="en-US" altLang="zh-CN" dirty="0" smtClean="0"/>
                        <a:t>200</a:t>
                      </a:r>
                      <a:endParaRPr lang="zh-CN" altLang="en-US" dirty="0"/>
                    </a:p>
                  </a:txBody>
                  <a:tcPr/>
                </a:tc>
              </a:tr>
              <a:tr h="640080">
                <a:tc>
                  <a:txBody>
                    <a:bodyPr/>
                    <a:lstStyle/>
                    <a:p>
                      <a:r>
                        <a:rPr lang="zh-CN" altLang="en-US" dirty="0" smtClean="0"/>
                        <a:t>东阿阿胶专卖店</a:t>
                      </a:r>
                      <a:endParaRPr lang="zh-CN" altLang="en-US" dirty="0"/>
                    </a:p>
                  </a:txBody>
                  <a:tcPr/>
                </a:tc>
                <a:tc>
                  <a:txBody>
                    <a:bodyPr/>
                    <a:lstStyle/>
                    <a:p>
                      <a:r>
                        <a:rPr lang="zh-CN" altLang="en-US" dirty="0" smtClean="0"/>
                        <a:t>产品线齐全</a:t>
                      </a:r>
                      <a:endParaRPr lang="zh-CN" altLang="en-US" dirty="0"/>
                    </a:p>
                  </a:txBody>
                  <a:tcPr/>
                </a:tc>
              </a:tr>
              <a:tr h="640080">
                <a:tc>
                  <a:txBody>
                    <a:bodyPr/>
                    <a:lstStyle/>
                    <a:p>
                      <a:r>
                        <a:rPr lang="zh-CN" altLang="en-US" dirty="0" smtClean="0"/>
                        <a:t>某经销商</a:t>
                      </a:r>
                      <a:endParaRPr lang="zh-CN" altLang="en-US" dirty="0"/>
                    </a:p>
                  </a:txBody>
                  <a:tcPr/>
                </a:tc>
                <a:tc>
                  <a:txBody>
                    <a:bodyPr/>
                    <a:lstStyle/>
                    <a:p>
                      <a:r>
                        <a:rPr lang="zh-CN" altLang="en-US" dirty="0" smtClean="0"/>
                        <a:t>代理有海参、橄榄油、阿胶等系列产品</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6"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4786313"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5" name="矩形 4"/>
          <p:cNvSpPr/>
          <p:nvPr/>
        </p:nvSpPr>
        <p:spPr>
          <a:xfrm>
            <a:off x="214282" y="1285860"/>
            <a:ext cx="8715436" cy="707886"/>
          </a:xfrm>
          <a:prstGeom prst="rect">
            <a:avLst/>
          </a:prstGeom>
          <a:noFill/>
        </p:spPr>
        <p:txBody>
          <a:bodyPr>
            <a:spAutoFit/>
          </a:bodyPr>
          <a:lstStyle/>
          <a:p>
            <a:pPr algn="ctr" fontAlgn="auto">
              <a:spcBef>
                <a:spcPts val="0"/>
              </a:spcBef>
              <a:spcAft>
                <a:spcPts val="0"/>
              </a:spcAft>
              <a:defRPr/>
            </a:pPr>
            <a:r>
              <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终端渠道研究小结</a:t>
            </a:r>
            <a:endPar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6" name="矩形 5"/>
          <p:cNvSpPr>
            <a:spLocks noChangeArrowheads="1"/>
          </p:cNvSpPr>
          <p:nvPr/>
        </p:nvSpPr>
        <p:spPr bwMode="auto">
          <a:xfrm>
            <a:off x="1000125" y="2214563"/>
            <a:ext cx="7500938" cy="3425825"/>
          </a:xfrm>
          <a:prstGeom prst="rect">
            <a:avLst/>
          </a:prstGeom>
          <a:noFill/>
          <a:ln w="9525">
            <a:noFill/>
            <a:miter lim="800000"/>
            <a:headEnd/>
            <a:tailEnd/>
          </a:ln>
        </p:spPr>
        <p:txBody>
          <a:bodyPr>
            <a:spAutoFit/>
          </a:bodyPr>
          <a:lstStyle/>
          <a:p>
            <a:pPr>
              <a:lnSpc>
                <a:spcPts val="2500"/>
              </a:lnSpc>
              <a:spcAft>
                <a:spcPts val="1200"/>
              </a:spcAft>
              <a:buFont typeface="Wingdings" pitchFamily="2" charset="2"/>
              <a:buChar char="Ø"/>
            </a:pPr>
            <a:r>
              <a:rPr lang="zh-CN" altLang="en-US">
                <a:latin typeface="Calibri" pitchFamily="34" charset="0"/>
              </a:rPr>
              <a:t>大部分渠道对产品还是接受的；</a:t>
            </a:r>
            <a:endParaRPr lang="en-US" altLang="zh-CN">
              <a:latin typeface="Calibri" pitchFamily="34" charset="0"/>
            </a:endParaRPr>
          </a:p>
          <a:p>
            <a:pPr>
              <a:lnSpc>
                <a:spcPts val="2500"/>
              </a:lnSpc>
              <a:spcAft>
                <a:spcPts val="1200"/>
              </a:spcAft>
              <a:buFont typeface="Wingdings" pitchFamily="2" charset="2"/>
              <a:buChar char="Ø"/>
            </a:pPr>
            <a:r>
              <a:rPr lang="zh-CN" altLang="en-US">
                <a:latin typeface="Calibri" pitchFamily="34" charset="0"/>
              </a:rPr>
              <a:t>终端店大多自然销售，结算根据进货定；</a:t>
            </a:r>
          </a:p>
          <a:p>
            <a:pPr>
              <a:lnSpc>
                <a:spcPts val="2500"/>
              </a:lnSpc>
              <a:spcAft>
                <a:spcPts val="1200"/>
              </a:spcAft>
              <a:buFont typeface="Wingdings" pitchFamily="2" charset="2"/>
              <a:buChar char="Ø"/>
            </a:pPr>
            <a:r>
              <a:rPr lang="zh-CN" altLang="en-US">
                <a:latin typeface="Calibri" pitchFamily="34" charset="0"/>
              </a:rPr>
              <a:t>普通陈列销售保证药店</a:t>
            </a:r>
            <a:r>
              <a:rPr lang="en-US" altLang="zh-CN">
                <a:latin typeface="Calibri" pitchFamily="34" charset="0"/>
              </a:rPr>
              <a:t>40%</a:t>
            </a:r>
            <a:r>
              <a:rPr lang="zh-CN" altLang="en-US">
                <a:latin typeface="Calibri" pitchFamily="34" charset="0"/>
              </a:rPr>
              <a:t>毛利；首推需保证药店</a:t>
            </a:r>
            <a:r>
              <a:rPr lang="en-US" altLang="zh-CN">
                <a:latin typeface="Calibri" pitchFamily="34" charset="0"/>
              </a:rPr>
              <a:t>60—70%</a:t>
            </a:r>
            <a:r>
              <a:rPr lang="zh-CN" altLang="en-US">
                <a:latin typeface="Calibri" pitchFamily="34" charset="0"/>
              </a:rPr>
              <a:t>毛利；</a:t>
            </a:r>
          </a:p>
          <a:p>
            <a:pPr>
              <a:lnSpc>
                <a:spcPts val="2500"/>
              </a:lnSpc>
              <a:spcAft>
                <a:spcPts val="1200"/>
              </a:spcAft>
              <a:buFont typeface="Wingdings" pitchFamily="2" charset="2"/>
              <a:buChar char="Ø"/>
            </a:pPr>
            <a:r>
              <a:rPr lang="zh-CN" altLang="en-US">
                <a:latin typeface="Calibri" pitchFamily="34" charset="0"/>
              </a:rPr>
              <a:t>终端店大多仅提供场所，销售多由自己负责；包括所有促销、导购、宣传、终端氛围等；若一定时间内无销量，药店会电话督促。首推例外；</a:t>
            </a:r>
          </a:p>
          <a:p>
            <a:pPr>
              <a:lnSpc>
                <a:spcPts val="2500"/>
              </a:lnSpc>
              <a:spcAft>
                <a:spcPts val="1200"/>
              </a:spcAft>
              <a:buFont typeface="Wingdings" pitchFamily="2" charset="2"/>
              <a:buChar char="Ø"/>
            </a:pPr>
            <a:r>
              <a:rPr lang="zh-CN" altLang="en-US">
                <a:latin typeface="Calibri" pitchFamily="34" charset="0"/>
              </a:rPr>
              <a:t>阿胶产品销售季节性明显，消费者购买即食阿胶的不多，一般是购买礼品的选择即食阿胶；</a:t>
            </a:r>
          </a:p>
          <a:p>
            <a:pPr>
              <a:lnSpc>
                <a:spcPts val="2500"/>
              </a:lnSpc>
              <a:spcAft>
                <a:spcPts val="1200"/>
              </a:spcAft>
              <a:buFont typeface="Wingdings" pitchFamily="2" charset="2"/>
              <a:buChar char="Ø"/>
            </a:pPr>
            <a:r>
              <a:rPr lang="zh-CN" altLang="en-US">
                <a:latin typeface="Calibri" pitchFamily="34" charset="0"/>
              </a:rPr>
              <a:t>以现有包装产品看，终端反映海川即食阿胶约</a:t>
            </a:r>
            <a:r>
              <a:rPr lang="en-US" altLang="zh-CN">
                <a:latin typeface="Calibri" pitchFamily="34" charset="0"/>
              </a:rPr>
              <a:t>60</a:t>
            </a:r>
            <a:r>
              <a:rPr lang="zh-CN" altLang="en-US">
                <a:latin typeface="Calibri" pitchFamily="34" charset="0"/>
              </a:rPr>
              <a:t>元左右价位。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9"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矩形 10"/>
          <p:cNvSpPr/>
          <p:nvPr/>
        </p:nvSpPr>
        <p:spPr>
          <a:xfrm>
            <a:off x="214282" y="214290"/>
            <a:ext cx="8715436" cy="707886"/>
          </a:xfrm>
          <a:prstGeom prst="rect">
            <a:avLst/>
          </a:prstGeom>
          <a:noFill/>
        </p:spPr>
        <p:txBody>
          <a:bodyPr>
            <a:spAutoFit/>
          </a:bodyPr>
          <a:lstStyle/>
          <a:p>
            <a:pPr algn="ctr" fontAlgn="auto">
              <a:spcBef>
                <a:spcPts val="0"/>
              </a:spcBef>
              <a:spcAft>
                <a:spcPts val="0"/>
              </a:spcAft>
              <a:defRPr/>
            </a:pPr>
            <a:r>
              <a:rPr lang="zh-CN" altLang="en-US"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海川阿胶现状</a:t>
            </a:r>
            <a:endParaRPr lang="zh-CN" altLang="en-US"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4" name="TextBox 3"/>
          <p:cNvSpPr txBox="1">
            <a:spLocks noChangeArrowheads="1"/>
          </p:cNvSpPr>
          <p:nvPr/>
        </p:nvSpPr>
        <p:spPr bwMode="auto">
          <a:xfrm>
            <a:off x="928688" y="1785938"/>
            <a:ext cx="7000875" cy="1200150"/>
          </a:xfrm>
          <a:prstGeom prst="rect">
            <a:avLst/>
          </a:prstGeom>
          <a:noFill/>
          <a:ln w="9525">
            <a:noFill/>
            <a:miter lim="800000"/>
            <a:headEnd/>
            <a:tailEnd/>
          </a:ln>
        </p:spPr>
        <p:txBody>
          <a:bodyPr>
            <a:spAutoFit/>
          </a:bodyPr>
          <a:lstStyle/>
          <a:p>
            <a:pPr>
              <a:buFont typeface="Wingdings" pitchFamily="2" charset="2"/>
              <a:buChar char="Ø"/>
            </a:pPr>
            <a:r>
              <a:rPr lang="zh-CN" altLang="en-US">
                <a:latin typeface="Calibri" pitchFamily="34" charset="0"/>
              </a:rPr>
              <a:t>海川现有产品的口味、剂型相较市场其他产品，有差异性，有竞争优势；</a:t>
            </a:r>
            <a:endParaRPr lang="en-US" altLang="zh-CN">
              <a:latin typeface="Calibri" pitchFamily="34" charset="0"/>
            </a:endParaRPr>
          </a:p>
          <a:p>
            <a:pPr>
              <a:buFont typeface="Wingdings" pitchFamily="2" charset="2"/>
              <a:buChar char="Ø"/>
            </a:pPr>
            <a:endParaRPr lang="en-US" altLang="zh-CN">
              <a:latin typeface="Calibri" pitchFamily="34" charset="0"/>
            </a:endParaRPr>
          </a:p>
          <a:p>
            <a:pPr>
              <a:buFont typeface="Wingdings" pitchFamily="2" charset="2"/>
              <a:buChar char="Ø"/>
            </a:pPr>
            <a:r>
              <a:rPr lang="zh-CN" altLang="en-US">
                <a:latin typeface="Calibri" pitchFamily="34" charset="0"/>
              </a:rPr>
              <a:t>比较雄厚的科研技术支撑，成熟的产品配方；</a:t>
            </a:r>
            <a:endParaRPr lang="en-US" altLang="zh-CN">
              <a:latin typeface="Calibri" pitchFamily="34" charset="0"/>
            </a:endParaRPr>
          </a:p>
        </p:txBody>
      </p:sp>
      <p:sp>
        <p:nvSpPr>
          <p:cNvPr id="5" name="TextBox 4"/>
          <p:cNvSpPr txBox="1">
            <a:spLocks noChangeArrowheads="1"/>
          </p:cNvSpPr>
          <p:nvPr/>
        </p:nvSpPr>
        <p:spPr bwMode="auto">
          <a:xfrm>
            <a:off x="928688" y="3357563"/>
            <a:ext cx="7500937" cy="2032000"/>
          </a:xfrm>
          <a:prstGeom prst="rect">
            <a:avLst/>
          </a:prstGeom>
          <a:noFill/>
          <a:ln w="9525">
            <a:noFill/>
            <a:miter lim="800000"/>
            <a:headEnd/>
            <a:tailEnd/>
          </a:ln>
        </p:spPr>
        <p:txBody>
          <a:bodyPr>
            <a:spAutoFit/>
          </a:bodyPr>
          <a:lstStyle/>
          <a:p>
            <a:endParaRPr lang="en-US" altLang="zh-CN">
              <a:latin typeface="Calibri" pitchFamily="34" charset="0"/>
            </a:endParaRPr>
          </a:p>
          <a:p>
            <a:r>
              <a:rPr lang="zh-CN" altLang="en-US">
                <a:latin typeface="Calibri" pitchFamily="34" charset="0"/>
              </a:rPr>
              <a:t>但：</a:t>
            </a:r>
            <a:endParaRPr lang="en-US" altLang="zh-CN">
              <a:latin typeface="Calibri" pitchFamily="34" charset="0"/>
            </a:endParaRPr>
          </a:p>
          <a:p>
            <a:pPr>
              <a:buFont typeface="Wingdings" pitchFamily="2" charset="2"/>
              <a:buChar char="Ø"/>
            </a:pPr>
            <a:r>
              <a:rPr lang="zh-CN" altLang="en-US">
                <a:latin typeface="Calibri" pitchFamily="34" charset="0"/>
              </a:rPr>
              <a:t>一款新的、未曾在大陆市场出现过的产品；</a:t>
            </a:r>
            <a:endParaRPr lang="en-US" altLang="zh-CN">
              <a:latin typeface="Calibri" pitchFamily="34" charset="0"/>
            </a:endParaRPr>
          </a:p>
          <a:p>
            <a:pPr>
              <a:buFont typeface="Wingdings" pitchFamily="2" charset="2"/>
              <a:buChar char="Ø"/>
            </a:pPr>
            <a:endParaRPr lang="en-US" altLang="zh-CN">
              <a:latin typeface="Calibri" pitchFamily="34" charset="0"/>
            </a:endParaRPr>
          </a:p>
          <a:p>
            <a:pPr>
              <a:buFont typeface="Wingdings" pitchFamily="2" charset="2"/>
              <a:buChar char="Ø"/>
            </a:pPr>
            <a:r>
              <a:rPr lang="zh-CN" altLang="en-US">
                <a:latin typeface="Calibri" pitchFamily="34" charset="0"/>
              </a:rPr>
              <a:t>品牌尚未建立，产品体系有待开发；</a:t>
            </a:r>
            <a:endParaRPr lang="en-US" altLang="zh-CN">
              <a:latin typeface="Calibri" pitchFamily="34" charset="0"/>
            </a:endParaRPr>
          </a:p>
          <a:p>
            <a:pPr>
              <a:buFont typeface="Wingdings" pitchFamily="2" charset="2"/>
              <a:buChar char="Ø"/>
            </a:pPr>
            <a:endParaRPr lang="en-US" altLang="zh-CN">
              <a:latin typeface="Calibri" pitchFamily="34" charset="0"/>
            </a:endParaRPr>
          </a:p>
          <a:p>
            <a:pPr>
              <a:buFont typeface="Wingdings" pitchFamily="2" charset="2"/>
              <a:buChar char="Ø"/>
            </a:pPr>
            <a:r>
              <a:rPr lang="zh-CN" altLang="en-US">
                <a:latin typeface="Calibri" pitchFamily="34" charset="0"/>
              </a:rPr>
              <a:t>是一款市场上尚未被广泛认知的即食阿胶，市场需要重新培育</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9"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17" name="表格 16"/>
          <p:cNvGraphicFramePr>
            <a:graphicFrameLocks noGrp="1"/>
          </p:cNvGraphicFramePr>
          <p:nvPr/>
        </p:nvGraphicFramePr>
        <p:xfrm>
          <a:off x="500063" y="1143000"/>
          <a:ext cx="8143875" cy="4786313"/>
        </p:xfrm>
        <a:graphic>
          <a:graphicData uri="http://schemas.openxmlformats.org/drawingml/2006/table">
            <a:tbl>
              <a:tblPr firstRow="1" bandRow="1">
                <a:tableStyleId>{073A0DAA-6AF3-43AB-8588-CEC1D06C72B9}</a:tableStyleId>
              </a:tblPr>
              <a:tblGrid>
                <a:gridCol w="4071966"/>
                <a:gridCol w="4071966"/>
              </a:tblGrid>
              <a:tr h="401725">
                <a:tc>
                  <a:txBody>
                    <a:bodyPr/>
                    <a:lstStyle/>
                    <a:p>
                      <a:r>
                        <a:rPr lang="zh-CN" altLang="en-US" dirty="0" smtClean="0"/>
                        <a:t>优势（</a:t>
                      </a:r>
                      <a:r>
                        <a:rPr lang="en-US" altLang="zh-CN" dirty="0" smtClean="0"/>
                        <a:t>S</a:t>
                      </a:r>
                      <a:r>
                        <a:rPr lang="zh-CN" altLang="en-US" dirty="0" smtClean="0"/>
                        <a:t>）</a:t>
                      </a:r>
                      <a:endParaRPr lang="zh-CN" altLang="en-US" dirty="0"/>
                    </a:p>
                  </a:txBody>
                  <a:tcPr/>
                </a:tc>
                <a:tc>
                  <a:txBody>
                    <a:bodyPr/>
                    <a:lstStyle/>
                    <a:p>
                      <a:r>
                        <a:rPr lang="zh-CN" altLang="en-US" dirty="0" smtClean="0"/>
                        <a:t>劣势（</a:t>
                      </a:r>
                      <a:r>
                        <a:rPr lang="en-US" altLang="zh-CN" dirty="0" smtClean="0"/>
                        <a:t>W</a:t>
                      </a:r>
                      <a:r>
                        <a:rPr lang="zh-CN" altLang="en-US" dirty="0" smtClean="0"/>
                        <a:t>）</a:t>
                      </a:r>
                      <a:endParaRPr lang="zh-CN" altLang="en-US" dirty="0"/>
                    </a:p>
                  </a:txBody>
                  <a:tcPr/>
                </a:tc>
              </a:tr>
              <a:tr h="2098604">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altLang="zh-CN" sz="1600" dirty="0" smtClean="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altLang="zh-CN" sz="1600" kern="1200" dirty="0" smtClean="0">
                        <a:solidFill>
                          <a:schemeClr val="tx1"/>
                        </a:solidFill>
                        <a:latin typeface="+mn-lt"/>
                        <a:ea typeface="+mn-ea"/>
                        <a:cs typeface="+mn-cs"/>
                      </a:endParaRPr>
                    </a:p>
                  </a:txBody>
                  <a:tcPr>
                    <a:solidFill>
                      <a:schemeClr val="bg2">
                        <a:lumMod val="90000"/>
                      </a:schemeClr>
                    </a:solidFill>
                  </a:tcPr>
                </a:tc>
              </a:tr>
              <a:tr h="401725">
                <a:tc>
                  <a:txBody>
                    <a:bodyPr/>
                    <a:lstStyle/>
                    <a:p>
                      <a:pPr marL="0" algn="l" defTabSz="914400" rtl="0" eaLnBrk="1" latinLnBrk="0" hangingPunct="1"/>
                      <a:r>
                        <a:rPr lang="zh-CN" altLang="en-US" sz="1800" b="1" kern="1200" dirty="0" smtClean="0"/>
                        <a:t>机会（</a:t>
                      </a:r>
                      <a:r>
                        <a:rPr lang="en-US" altLang="zh-CN" sz="1800" b="1" kern="1200" dirty="0" smtClean="0"/>
                        <a:t>O</a:t>
                      </a:r>
                      <a:r>
                        <a:rPr lang="zh-CN" altLang="en-US" sz="1800" b="1" kern="1200" dirty="0" smtClean="0"/>
                        <a:t>）</a:t>
                      </a:r>
                      <a:endParaRPr lang="zh-CN" altLang="en-US" sz="1800" b="1" kern="1200" dirty="0" smtClean="0">
                        <a:solidFill>
                          <a:schemeClr val="tx1"/>
                        </a:solidFill>
                        <a:latin typeface="+mn-lt"/>
                        <a:ea typeface="+mn-ea"/>
                        <a:cs typeface="+mn-cs"/>
                      </a:endParaRPr>
                    </a:p>
                  </a:txBody>
                  <a:tcPr/>
                </a:tc>
                <a:tc>
                  <a:txBody>
                    <a:bodyPr/>
                    <a:lstStyle/>
                    <a:p>
                      <a:pPr marL="0" algn="l" defTabSz="914400" rtl="0" eaLnBrk="1" latinLnBrk="0" hangingPunct="1"/>
                      <a:r>
                        <a:rPr lang="zh-CN" altLang="en-US" sz="1800" b="1" kern="1200" dirty="0" smtClean="0"/>
                        <a:t>威胁（</a:t>
                      </a:r>
                      <a:r>
                        <a:rPr lang="en-US" altLang="zh-CN" sz="1800" b="1" kern="1200" dirty="0" smtClean="0"/>
                        <a:t>T</a:t>
                      </a:r>
                      <a:r>
                        <a:rPr lang="zh-CN" altLang="en-US" sz="1800" b="1" kern="1200" dirty="0" smtClean="0"/>
                        <a:t>）</a:t>
                      </a:r>
                      <a:endParaRPr lang="zh-CN" altLang="en-US" sz="1800" b="1" kern="1200" dirty="0" smtClean="0">
                        <a:solidFill>
                          <a:schemeClr val="tx1"/>
                        </a:solidFill>
                        <a:latin typeface="+mn-lt"/>
                        <a:ea typeface="+mn-ea"/>
                        <a:cs typeface="+mn-cs"/>
                      </a:endParaRPr>
                    </a:p>
                  </a:txBody>
                  <a:tcPr/>
                </a:tc>
              </a:tr>
              <a:tr h="1884291">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altLang="zh-CN" sz="1600" kern="1200" dirty="0" smtClean="0">
                        <a:solidFill>
                          <a:schemeClr val="tx1"/>
                        </a:solidFill>
                        <a:latin typeface="+mn-lt"/>
                        <a:ea typeface="+mn-ea"/>
                        <a:cs typeface="+mn-cs"/>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zh-CN" altLang="en-US" sz="1600" kern="1200" dirty="0" smtClean="0">
                        <a:solidFill>
                          <a:schemeClr val="tx1"/>
                        </a:solidFill>
                        <a:latin typeface="+mn-lt"/>
                        <a:ea typeface="+mn-ea"/>
                        <a:cs typeface="+mn-cs"/>
                      </a:endParaRPr>
                    </a:p>
                  </a:txBody>
                  <a:tcPr>
                    <a:solidFill>
                      <a:schemeClr val="bg2">
                        <a:lumMod val="90000"/>
                      </a:schemeClr>
                    </a:solidFill>
                  </a:tcPr>
                </a:tc>
              </a:tr>
            </a:tbl>
          </a:graphicData>
        </a:graphic>
      </p:graphicFrame>
      <p:sp>
        <p:nvSpPr>
          <p:cNvPr id="11" name="矩形 10"/>
          <p:cNvSpPr/>
          <p:nvPr/>
        </p:nvSpPr>
        <p:spPr>
          <a:xfrm>
            <a:off x="214282" y="214290"/>
            <a:ext cx="8715436" cy="707886"/>
          </a:xfrm>
          <a:prstGeom prst="rect">
            <a:avLst/>
          </a:prstGeom>
          <a:noFill/>
        </p:spPr>
        <p:txBody>
          <a:bodyPr>
            <a:spAutoFit/>
          </a:bodyPr>
          <a:lstStyle/>
          <a:p>
            <a:pPr algn="ctr" fontAlgn="auto">
              <a:spcBef>
                <a:spcPts val="0"/>
              </a:spcBef>
              <a:spcAft>
                <a:spcPts val="0"/>
              </a:spcAft>
              <a:defRPr/>
            </a:pPr>
            <a:r>
              <a:rPr lang="en-US" altLang="zh-CN"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SWOT</a:t>
            </a:r>
            <a:r>
              <a:rPr lang="zh-CN" altLang="en-US"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分析</a:t>
            </a:r>
            <a:endParaRPr lang="zh-CN" altLang="en-US"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5" name="矩形 4"/>
          <p:cNvSpPr>
            <a:spLocks noChangeArrowheads="1"/>
          </p:cNvSpPr>
          <p:nvPr/>
        </p:nvSpPr>
        <p:spPr bwMode="auto">
          <a:xfrm>
            <a:off x="428625" y="1500188"/>
            <a:ext cx="4143375" cy="2124075"/>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、市场大环境培育良好，消费者对阿胶及其功效的认知率较高；</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、除部分块状阿胶用户选择东阿、福牌外，消费者对阿胶的品牌忠实度不高，特别表现在送礼市场；</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3</a:t>
            </a:r>
            <a:r>
              <a:rPr lang="zh-CN" altLang="en-US" sz="1600">
                <a:solidFill>
                  <a:srgbClr val="000000"/>
                </a:solidFill>
                <a:latin typeface="Calibri" pitchFamily="34" charset="0"/>
              </a:rPr>
              <a:t>、市场竞争不大，除东阿之外没有强势品牌，市场细分下，即食阿胶的竞品不多</a:t>
            </a:r>
            <a:endParaRPr lang="en-US" altLang="zh-CN" sz="1600">
              <a:solidFill>
                <a:srgbClr val="000000"/>
              </a:solidFill>
              <a:latin typeface="Calibri" pitchFamily="34" charset="0"/>
            </a:endParaRPr>
          </a:p>
        </p:txBody>
      </p:sp>
      <p:sp>
        <p:nvSpPr>
          <p:cNvPr id="6" name="矩形 5"/>
          <p:cNvSpPr>
            <a:spLocks noChangeArrowheads="1"/>
          </p:cNvSpPr>
          <p:nvPr/>
        </p:nvSpPr>
        <p:spPr bwMode="auto">
          <a:xfrm>
            <a:off x="4572000" y="1500188"/>
            <a:ext cx="4000500" cy="2032000"/>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、阿胶市场环境杂乱，消费者对阿胶的整体信任度降低；</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、消费者对即食阿胶的品质有担忧；</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3</a:t>
            </a:r>
            <a:r>
              <a:rPr lang="zh-CN" altLang="en-US" sz="1600">
                <a:solidFill>
                  <a:srgbClr val="000000"/>
                </a:solidFill>
                <a:latin typeface="Calibri" pitchFamily="34" charset="0"/>
              </a:rPr>
              <a:t>、消费者对即食阿胶没有概念认知，市场需要重新培育</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4</a:t>
            </a:r>
            <a:r>
              <a:rPr lang="zh-CN" altLang="en-US" sz="1600">
                <a:solidFill>
                  <a:srgbClr val="000000"/>
                </a:solidFill>
                <a:latin typeface="Calibri" pitchFamily="34" charset="0"/>
              </a:rPr>
              <a:t>、阿胶消费有较强的季节性，春夏销量低</a:t>
            </a:r>
            <a:endParaRPr lang="en-US" altLang="zh-CN" sz="1600">
              <a:solidFill>
                <a:srgbClr val="000000"/>
              </a:solidFill>
              <a:latin typeface="Calibri" pitchFamily="34" charset="0"/>
            </a:endParaRPr>
          </a:p>
        </p:txBody>
      </p:sp>
      <p:sp>
        <p:nvSpPr>
          <p:cNvPr id="7" name="矩形 6"/>
          <p:cNvSpPr>
            <a:spLocks noChangeArrowheads="1"/>
          </p:cNvSpPr>
          <p:nvPr/>
        </p:nvSpPr>
        <p:spPr bwMode="auto">
          <a:xfrm>
            <a:off x="500063" y="4071938"/>
            <a:ext cx="4000500" cy="1878012"/>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、存在消费者重要但未满足需求，市场容量较大；</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、阿胶和即食阿胶历史性强，有丰富的品牌故事可供挖掘；</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3</a:t>
            </a:r>
            <a:r>
              <a:rPr lang="zh-CN" altLang="en-US" sz="1600">
                <a:solidFill>
                  <a:srgbClr val="000000"/>
                </a:solidFill>
                <a:latin typeface="Calibri" pitchFamily="34" charset="0"/>
              </a:rPr>
              <a:t>、三四十岁女性组成强大的购买群体，五六十岁老年人构成强大的食用群体</a:t>
            </a:r>
            <a:endParaRPr lang="en-US" altLang="zh-CN" sz="1600">
              <a:solidFill>
                <a:srgbClr val="000000"/>
              </a:solidFill>
              <a:latin typeface="Calibri" pitchFamily="34" charset="0"/>
            </a:endParaRPr>
          </a:p>
        </p:txBody>
      </p:sp>
      <p:sp>
        <p:nvSpPr>
          <p:cNvPr id="8" name="矩形 7"/>
          <p:cNvSpPr>
            <a:spLocks noChangeArrowheads="1"/>
          </p:cNvSpPr>
          <p:nvPr/>
        </p:nvSpPr>
        <p:spPr bwMode="auto">
          <a:xfrm>
            <a:off x="4572000" y="4071938"/>
            <a:ext cx="3929063" cy="1384300"/>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、阿胶涨价势头不减，成本增加；</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、桃花姬、福牌即食阿胶两大竞品威胁；</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3</a:t>
            </a:r>
            <a:r>
              <a:rPr lang="zh-CN" altLang="en-US" sz="1600">
                <a:solidFill>
                  <a:srgbClr val="000000"/>
                </a:solidFill>
                <a:latin typeface="Calibri" pitchFamily="34" charset="0"/>
              </a:rPr>
              <a:t>、大市场环境下，保健品送礼市场存在众多竞争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8"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矩形 9"/>
          <p:cNvSpPr/>
          <p:nvPr/>
        </p:nvSpPr>
        <p:spPr>
          <a:xfrm>
            <a:off x="214282" y="214290"/>
            <a:ext cx="8715436" cy="707886"/>
          </a:xfrm>
          <a:prstGeom prst="rect">
            <a:avLst/>
          </a:prstGeom>
          <a:noFill/>
        </p:spPr>
        <p:txBody>
          <a:bodyPr>
            <a:spAutoFit/>
          </a:bodyPr>
          <a:lstStyle/>
          <a:p>
            <a:pPr algn="ctr" fontAlgn="auto">
              <a:spcBef>
                <a:spcPts val="0"/>
              </a:spcBef>
              <a:spcAft>
                <a:spcPts val="0"/>
              </a:spcAft>
              <a:defRPr/>
            </a:pPr>
            <a:r>
              <a:rPr lang="en-US" altLang="zh-CN"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SWOT</a:t>
            </a:r>
            <a:r>
              <a:rPr lang="zh-CN" altLang="en-US"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分析</a:t>
            </a:r>
            <a:endParaRPr lang="zh-CN" altLang="en-US" sz="40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endParaRPr>
          </a:p>
        </p:txBody>
      </p:sp>
      <p:graphicFrame>
        <p:nvGraphicFramePr>
          <p:cNvPr id="11" name="表格 10"/>
          <p:cNvGraphicFramePr>
            <a:graphicFrameLocks noGrp="1"/>
          </p:cNvGraphicFramePr>
          <p:nvPr/>
        </p:nvGraphicFramePr>
        <p:xfrm>
          <a:off x="714375" y="1214438"/>
          <a:ext cx="7715250" cy="4732337"/>
        </p:xfrm>
        <a:graphic>
          <a:graphicData uri="http://schemas.openxmlformats.org/drawingml/2006/table">
            <a:tbl>
              <a:tblPr firstRow="1" bandRow="1">
                <a:tableStyleId>{073A0DAA-6AF3-43AB-8588-CEC1D06C72B9}</a:tableStyleId>
              </a:tblPr>
              <a:tblGrid>
                <a:gridCol w="642942"/>
                <a:gridCol w="3279208"/>
                <a:gridCol w="3793154"/>
              </a:tblGrid>
              <a:tr h="428628">
                <a:tc>
                  <a:txBody>
                    <a:bodyPr/>
                    <a:lstStyle/>
                    <a:p>
                      <a:endParaRPr lang="zh-CN" altLang="en-US" dirty="0"/>
                    </a:p>
                  </a:txBody>
                  <a:tcPr/>
                </a:tc>
                <a:tc>
                  <a:txBody>
                    <a:bodyPr/>
                    <a:lstStyle/>
                    <a:p>
                      <a:r>
                        <a:rPr lang="zh-CN" altLang="en-US" dirty="0" smtClean="0"/>
                        <a:t>优势（</a:t>
                      </a:r>
                      <a:r>
                        <a:rPr lang="en-US" altLang="zh-CN" dirty="0" smtClean="0"/>
                        <a:t>S</a:t>
                      </a:r>
                      <a:r>
                        <a:rPr lang="zh-CN" altLang="en-US" dirty="0" smtClean="0"/>
                        <a:t>）</a:t>
                      </a:r>
                      <a:endParaRPr lang="zh-CN" altLang="en-US" dirty="0"/>
                    </a:p>
                  </a:txBody>
                  <a:tcPr/>
                </a:tc>
                <a:tc>
                  <a:txBody>
                    <a:bodyPr/>
                    <a:lstStyle/>
                    <a:p>
                      <a:r>
                        <a:rPr lang="zh-CN" altLang="en-US" dirty="0" smtClean="0"/>
                        <a:t>劣势</a:t>
                      </a:r>
                      <a:r>
                        <a:rPr lang="en-US" altLang="zh-CN" dirty="0" smtClean="0"/>
                        <a:t>(W)</a:t>
                      </a:r>
                      <a:endParaRPr lang="zh-CN" altLang="en-US" dirty="0"/>
                    </a:p>
                  </a:txBody>
                  <a:tcPr/>
                </a:tc>
              </a:tr>
              <a:tr h="2151905">
                <a:tc>
                  <a:txBody>
                    <a:bodyPr/>
                    <a:lstStyle/>
                    <a:p>
                      <a:pPr algn="ctr"/>
                      <a:r>
                        <a:rPr lang="zh-CN" altLang="en-US" b="1" dirty="0" smtClean="0">
                          <a:solidFill>
                            <a:schemeClr val="bg1"/>
                          </a:solidFill>
                        </a:rPr>
                        <a:t>机会</a:t>
                      </a:r>
                      <a:endParaRPr lang="en-US" altLang="zh-CN" b="1" dirty="0" smtClean="0">
                        <a:solidFill>
                          <a:schemeClr val="bg1"/>
                        </a:solidFill>
                      </a:endParaRPr>
                    </a:p>
                    <a:p>
                      <a:pPr algn="ctr"/>
                      <a:r>
                        <a:rPr lang="en-US" altLang="zh-CN" b="1" dirty="0" smtClean="0">
                          <a:solidFill>
                            <a:schemeClr val="bg1"/>
                          </a:solidFill>
                        </a:rPr>
                        <a:t>(O)</a:t>
                      </a:r>
                      <a:endParaRPr lang="zh-CN" altLang="en-US" b="1" dirty="0">
                        <a:solidFill>
                          <a:schemeClr val="bg1"/>
                        </a:solidFill>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zh-CN" altLang="en-US" sz="1600" kern="1200" dirty="0" smtClean="0">
                        <a:solidFill>
                          <a:schemeClr val="tx1"/>
                        </a:solidFill>
                        <a:latin typeface="+mn-lt"/>
                        <a:ea typeface="+mn-ea"/>
                        <a:cs typeface="+mn-cs"/>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zh-CN" altLang="en-US" sz="1600" kern="1200" dirty="0" smtClean="0">
                        <a:solidFill>
                          <a:schemeClr val="tx1"/>
                        </a:solidFill>
                        <a:latin typeface="+mn-lt"/>
                        <a:ea typeface="+mn-ea"/>
                        <a:cs typeface="+mn-cs"/>
                      </a:endParaRPr>
                    </a:p>
                  </a:txBody>
                  <a:tcPr>
                    <a:solidFill>
                      <a:schemeClr val="bg2">
                        <a:lumMod val="90000"/>
                      </a:schemeClr>
                    </a:solidFill>
                  </a:tcPr>
                </a:tc>
              </a:tr>
              <a:tr h="2151905">
                <a:tc>
                  <a:txBody>
                    <a:bodyPr/>
                    <a:lstStyle/>
                    <a:p>
                      <a:pPr algn="ctr"/>
                      <a:r>
                        <a:rPr lang="zh-CN" altLang="en-US" b="1" dirty="0" smtClean="0">
                          <a:solidFill>
                            <a:schemeClr val="bg1"/>
                          </a:solidFill>
                        </a:rPr>
                        <a:t>威胁</a:t>
                      </a:r>
                      <a:endParaRPr lang="en-US" altLang="zh-CN" b="1" dirty="0" smtClean="0">
                        <a:solidFill>
                          <a:schemeClr val="bg1"/>
                        </a:solidFill>
                      </a:endParaRPr>
                    </a:p>
                    <a:p>
                      <a:pPr algn="ctr"/>
                      <a:r>
                        <a:rPr lang="en-US" altLang="zh-CN" b="1" dirty="0" smtClean="0">
                          <a:solidFill>
                            <a:schemeClr val="bg1"/>
                          </a:solidFill>
                        </a:rPr>
                        <a:t>(T)</a:t>
                      </a:r>
                      <a:endParaRPr lang="zh-CN" altLang="en-US" b="1" dirty="0">
                        <a:solidFill>
                          <a:schemeClr val="bg1"/>
                        </a:solidFill>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zh-CN" altLang="en-US" sz="1600"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zh-CN" altLang="en-US" sz="1600" kern="1200" dirty="0" smtClean="0">
                        <a:solidFill>
                          <a:schemeClr val="tx1"/>
                        </a:solidFill>
                        <a:latin typeface="+mn-lt"/>
                        <a:ea typeface="+mn-ea"/>
                        <a:cs typeface="+mn-cs"/>
                      </a:endParaRPr>
                    </a:p>
                  </a:txBody>
                  <a:tcPr/>
                </a:tc>
              </a:tr>
            </a:tbl>
          </a:graphicData>
        </a:graphic>
      </p:graphicFrame>
      <p:sp>
        <p:nvSpPr>
          <p:cNvPr id="5" name="矩形 4"/>
          <p:cNvSpPr>
            <a:spLocks noChangeArrowheads="1"/>
          </p:cNvSpPr>
          <p:nvPr/>
        </p:nvSpPr>
        <p:spPr bwMode="auto">
          <a:xfrm>
            <a:off x="1357313" y="1643063"/>
            <a:ext cx="3214687" cy="1878012"/>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SO</a:t>
            </a:r>
            <a:r>
              <a:rPr lang="zh-CN" altLang="en-US" sz="1600">
                <a:solidFill>
                  <a:srgbClr val="000000"/>
                </a:solidFill>
                <a:latin typeface="Calibri" pitchFamily="34" charset="0"/>
              </a:rPr>
              <a:t>战略：</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、充分抓住消费者头脑中对即食阿胶的品牌认知空白，第一时间占据消费者心智；</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、定义并传播即食阿胶概念，成为送礼用即食阿胶的第一品牌。</a:t>
            </a:r>
          </a:p>
        </p:txBody>
      </p:sp>
      <p:sp>
        <p:nvSpPr>
          <p:cNvPr id="7" name="矩形 6"/>
          <p:cNvSpPr>
            <a:spLocks noChangeArrowheads="1"/>
          </p:cNvSpPr>
          <p:nvPr/>
        </p:nvSpPr>
        <p:spPr bwMode="auto">
          <a:xfrm>
            <a:off x="4643438" y="1643063"/>
            <a:ext cx="3500437" cy="1631950"/>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WO</a:t>
            </a:r>
            <a:r>
              <a:rPr lang="zh-CN" altLang="en-US" sz="1600">
                <a:solidFill>
                  <a:srgbClr val="000000"/>
                </a:solidFill>
                <a:latin typeface="Calibri" pitchFamily="34" charset="0"/>
              </a:rPr>
              <a:t>战略：</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、培育即食阿胶市场，教育消费者的概念认知；</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、通过品牌故事，加强品牌品质传播。</a:t>
            </a:r>
          </a:p>
        </p:txBody>
      </p:sp>
      <p:sp>
        <p:nvSpPr>
          <p:cNvPr id="8" name="矩形 7"/>
          <p:cNvSpPr>
            <a:spLocks noChangeArrowheads="1"/>
          </p:cNvSpPr>
          <p:nvPr/>
        </p:nvSpPr>
        <p:spPr bwMode="auto">
          <a:xfrm>
            <a:off x="1357313" y="3857625"/>
            <a:ext cx="3214687" cy="1631950"/>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ST</a:t>
            </a:r>
            <a:r>
              <a:rPr lang="zh-CN" altLang="en-US" sz="1600">
                <a:solidFill>
                  <a:srgbClr val="000000"/>
                </a:solidFill>
                <a:latin typeface="Calibri" pitchFamily="34" charset="0"/>
              </a:rPr>
              <a:t>战略：</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、提供差异化选择，切割现有阿胶产品的自用和送礼市场；</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、与市场现有保健品品牌区分开来，加强阿胶概念传播</a:t>
            </a:r>
          </a:p>
        </p:txBody>
      </p:sp>
      <p:sp>
        <p:nvSpPr>
          <p:cNvPr id="12" name="矩形 11"/>
          <p:cNvSpPr>
            <a:spLocks noChangeArrowheads="1"/>
          </p:cNvSpPr>
          <p:nvPr/>
        </p:nvSpPr>
        <p:spPr bwMode="auto">
          <a:xfrm>
            <a:off x="4714875" y="3857625"/>
            <a:ext cx="3143250" cy="1138238"/>
          </a:xfrm>
          <a:prstGeom prst="rect">
            <a:avLst/>
          </a:prstGeom>
          <a:noFill/>
          <a:ln w="9525">
            <a:noFill/>
            <a:miter lim="800000"/>
            <a:headEnd/>
            <a:tailEnd/>
          </a:ln>
        </p:spPr>
        <p:txBody>
          <a:bodyPr>
            <a:spAutoFit/>
          </a:bodyPr>
          <a:lstStyle/>
          <a:p>
            <a:pPr>
              <a:spcAft>
                <a:spcPts val="1200"/>
              </a:spcAft>
            </a:pPr>
            <a:r>
              <a:rPr lang="en-US" altLang="zh-CN" sz="1600">
                <a:solidFill>
                  <a:srgbClr val="000000"/>
                </a:solidFill>
                <a:latin typeface="Calibri" pitchFamily="34" charset="0"/>
              </a:rPr>
              <a:t>WT</a:t>
            </a:r>
            <a:r>
              <a:rPr lang="zh-CN" altLang="en-US" sz="1600">
                <a:solidFill>
                  <a:srgbClr val="000000"/>
                </a:solidFill>
                <a:latin typeface="Calibri" pitchFamily="34" charset="0"/>
              </a:rPr>
              <a:t>战略：</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1</a:t>
            </a:r>
            <a:r>
              <a:rPr lang="zh-CN" altLang="en-US" sz="1600">
                <a:solidFill>
                  <a:srgbClr val="000000"/>
                </a:solidFill>
                <a:latin typeface="Calibri" pitchFamily="34" charset="0"/>
              </a:rPr>
              <a:t>、改变阿胶信任度低的劣势；</a:t>
            </a:r>
            <a:endParaRPr lang="en-US" altLang="zh-CN" sz="1600">
              <a:solidFill>
                <a:srgbClr val="000000"/>
              </a:solidFill>
              <a:latin typeface="Calibri" pitchFamily="34" charset="0"/>
            </a:endParaRPr>
          </a:p>
          <a:p>
            <a:pPr>
              <a:spcAft>
                <a:spcPts val="1200"/>
              </a:spcAft>
            </a:pPr>
            <a:r>
              <a:rPr lang="en-US" altLang="zh-CN" sz="1600">
                <a:solidFill>
                  <a:srgbClr val="000000"/>
                </a:solidFill>
                <a:latin typeface="Calibri" pitchFamily="34" charset="0"/>
              </a:rPr>
              <a:t>2</a:t>
            </a:r>
            <a:r>
              <a:rPr lang="zh-CN" altLang="en-US" sz="1600">
                <a:solidFill>
                  <a:srgbClr val="000000"/>
                </a:solidFill>
                <a:latin typeface="Calibri" pitchFamily="34" charset="0"/>
              </a:rPr>
              <a:t>、避免现存产品所构成的威胁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10"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2285992"/>
            <a:ext cx="9144000" cy="1200329"/>
          </a:xfrm>
          <a:prstGeom prst="rect">
            <a:avLst/>
          </a:prstGeom>
          <a:noFill/>
        </p:spPr>
        <p:txBody>
          <a:bodyPr>
            <a:spAutoFit/>
          </a:bodyPr>
          <a:lstStyle/>
          <a:p>
            <a:pPr algn="ctr" fontAlgn="auto">
              <a:spcBef>
                <a:spcPts val="0"/>
              </a:spcBef>
              <a:spcAft>
                <a:spcPts val="0"/>
              </a:spcAft>
              <a:defRPr/>
            </a:pPr>
            <a:r>
              <a:rPr lang="zh-CN" altLang="en-US"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蓝海战略</a:t>
            </a:r>
            <a:endParaRPr lang="en-US" altLang="zh-CN"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a:p>
            <a:pPr algn="ctr" fontAlgn="auto">
              <a:spcBef>
                <a:spcPts val="0"/>
              </a:spcBef>
              <a:spcAft>
                <a:spcPts val="0"/>
              </a:spcAft>
              <a:defRPr/>
            </a:pPr>
            <a:r>
              <a:rPr lang="zh-CN" altLang="en-US"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突破阿胶红海，定义即食阿胶，强调特殊工艺，跳出同质化竞争，建立新的游戏规则</a:t>
            </a:r>
            <a:endParaRPr lang="zh-CN" altLang="en-US"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3" name="标题 1"/>
          <p:cNvSpPr txBox="1">
            <a:spLocks/>
          </p:cNvSpPr>
          <p:nvPr/>
        </p:nvSpPr>
        <p:spPr>
          <a:xfrm>
            <a:off x="0" y="214313"/>
            <a:ext cx="4357688" cy="582612"/>
          </a:xfrm>
          <a:prstGeom prst="rect">
            <a:avLst/>
          </a:prstGeom>
        </p:spPr>
        <p:txBody>
          <a:bodyPr/>
          <a:lstStyle/>
          <a:p>
            <a:pPr fontAlgn="auto">
              <a:spcAft>
                <a:spcPts val="0"/>
              </a:spcAft>
              <a:defRPr/>
            </a:pPr>
            <a:r>
              <a:rPr lang="zh-CN" altLang="en-US" sz="3200" dirty="0">
                <a:solidFill>
                  <a:srgbClr val="F5E2B7"/>
                </a:solidFill>
                <a:latin typeface="华康俪金黑W8(P)" pitchFamily="34" charset="-122"/>
                <a:ea typeface="华康俪金黑W8(P)" pitchFamily="34" charset="-122"/>
                <a:cs typeface="+mj-cs"/>
              </a:rPr>
              <a:t>我们要走的路</a:t>
            </a:r>
            <a:r>
              <a:rPr lang="en-US" altLang="zh-CN" sz="3200" dirty="0">
                <a:solidFill>
                  <a:srgbClr val="F5E2B7"/>
                </a:solidFill>
                <a:latin typeface="华康俪金黑W8(P)" pitchFamily="34" charset="-122"/>
                <a:ea typeface="华康俪金黑W8(P)" pitchFamily="34" charset="-122"/>
                <a:cs typeface="+mj-cs"/>
              </a:rPr>
              <a:t>——</a:t>
            </a:r>
            <a:endParaRPr lang="zh-CN" altLang="en-US" sz="3200" dirty="0">
              <a:solidFill>
                <a:srgbClr val="F5E2B7"/>
              </a:solidFill>
              <a:latin typeface="华康俪金黑W8(P)" pitchFamily="34" charset="-122"/>
              <a:ea typeface="华康俪金黑W8(P)"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9"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txBox="1">
            <a:spLocks/>
          </p:cNvSpPr>
          <p:nvPr/>
        </p:nvSpPr>
        <p:spPr>
          <a:xfrm>
            <a:off x="0" y="285750"/>
            <a:ext cx="3500438" cy="582613"/>
          </a:xfrm>
          <a:prstGeom prst="rect">
            <a:avLst/>
          </a:prstGeom>
        </p:spPr>
        <p:txBody>
          <a:bodyPr/>
          <a:lstStyle/>
          <a:p>
            <a:pPr fontAlgn="auto">
              <a:spcAft>
                <a:spcPts val="0"/>
              </a:spcAft>
              <a:defRPr/>
            </a:pPr>
            <a:r>
              <a:rPr lang="zh-CN" altLang="en-US" sz="3200" dirty="0">
                <a:solidFill>
                  <a:srgbClr val="F5E2B7"/>
                </a:solidFill>
                <a:latin typeface="华康俪金黑W8(P)" pitchFamily="34" charset="-122"/>
                <a:ea typeface="华康俪金黑W8(P)" pitchFamily="34" charset="-122"/>
                <a:cs typeface="+mj-cs"/>
              </a:rPr>
              <a:t>我们是什么</a:t>
            </a:r>
            <a:r>
              <a:rPr lang="en-US" altLang="zh-CN" sz="3200" dirty="0">
                <a:solidFill>
                  <a:srgbClr val="F5E2B7"/>
                </a:solidFill>
                <a:latin typeface="华康俪金黑W8(P)" pitchFamily="34" charset="-122"/>
                <a:ea typeface="华康俪金黑W8(P)" pitchFamily="34" charset="-122"/>
                <a:cs typeface="+mj-cs"/>
              </a:rPr>
              <a:t>——</a:t>
            </a:r>
            <a:endParaRPr lang="zh-CN" altLang="en-US" sz="3200" dirty="0">
              <a:solidFill>
                <a:srgbClr val="F5E2B7"/>
              </a:solidFill>
              <a:latin typeface="华康俪金黑W8(P)" pitchFamily="34" charset="-122"/>
              <a:ea typeface="华康俪金黑W8(P)" pitchFamily="34" charset="-122"/>
              <a:cs typeface="+mj-cs"/>
            </a:endParaRPr>
          </a:p>
        </p:txBody>
      </p:sp>
      <p:sp>
        <p:nvSpPr>
          <p:cNvPr id="3" name="TextBox 2"/>
          <p:cNvSpPr txBox="1">
            <a:spLocks noChangeArrowheads="1"/>
          </p:cNvSpPr>
          <p:nvPr/>
        </p:nvSpPr>
        <p:spPr bwMode="auto">
          <a:xfrm>
            <a:off x="571500" y="1571625"/>
            <a:ext cx="7929563" cy="4246563"/>
          </a:xfrm>
          <a:prstGeom prst="rect">
            <a:avLst/>
          </a:prstGeom>
          <a:noFill/>
          <a:ln w="9525">
            <a:noFill/>
            <a:miter lim="800000"/>
            <a:headEnd/>
            <a:tailEnd/>
          </a:ln>
        </p:spPr>
        <p:txBody>
          <a:bodyPr>
            <a:spAutoFit/>
          </a:bodyPr>
          <a:lstStyle/>
          <a:p>
            <a:r>
              <a:rPr lang="zh-CN" altLang="en-US" b="1">
                <a:latin typeface="Calibri" pitchFamily="34" charset="0"/>
              </a:rPr>
              <a:t>首款即食阿胶</a:t>
            </a:r>
            <a:endParaRPr lang="en-US" altLang="zh-CN" b="1">
              <a:latin typeface="Calibri" pitchFamily="34" charset="0"/>
            </a:endParaRPr>
          </a:p>
          <a:p>
            <a:r>
              <a:rPr lang="en-US" altLang="zh-CN">
                <a:latin typeface="Calibri" pitchFamily="34" charset="0"/>
              </a:rPr>
              <a:t>——</a:t>
            </a:r>
            <a:r>
              <a:rPr lang="zh-CN" altLang="en-US">
                <a:latin typeface="Calibri" pitchFamily="34" charset="0"/>
              </a:rPr>
              <a:t>桃花姬？福牌即食阿胶？它们没有真正传播即食，消费者头脑中，对于即食阿胶的品牌仍是空白，我们第一时间将即食概念</a:t>
            </a:r>
            <a:r>
              <a:rPr lang="en-US" altLang="zh-CN">
                <a:latin typeface="Calibri" pitchFamily="34" charset="0"/>
              </a:rPr>
              <a:t>/</a:t>
            </a:r>
            <a:r>
              <a:rPr lang="zh-CN" altLang="en-US">
                <a:latin typeface="Calibri" pitchFamily="34" charset="0"/>
              </a:rPr>
              <a:t>即食阿胶工艺打入消费者心智</a:t>
            </a:r>
            <a:endParaRPr lang="en-US" altLang="zh-CN">
              <a:latin typeface="Calibri" pitchFamily="34" charset="0"/>
            </a:endParaRPr>
          </a:p>
          <a:p>
            <a:endParaRPr lang="en-US" altLang="zh-CN">
              <a:latin typeface="Calibri" pitchFamily="34" charset="0"/>
            </a:endParaRPr>
          </a:p>
          <a:p>
            <a:endParaRPr lang="en-US" altLang="zh-CN">
              <a:latin typeface="Calibri" pitchFamily="34" charset="0"/>
            </a:endParaRPr>
          </a:p>
          <a:p>
            <a:r>
              <a:rPr lang="zh-CN" altLang="en-US" b="1">
                <a:latin typeface="Calibri" pitchFamily="34" charset="0"/>
              </a:rPr>
              <a:t>古法新用、科学配比</a:t>
            </a:r>
            <a:endParaRPr lang="en-US" altLang="zh-CN" b="1">
              <a:latin typeface="Calibri" pitchFamily="34" charset="0"/>
            </a:endParaRPr>
          </a:p>
          <a:p>
            <a:r>
              <a:rPr lang="en-US" altLang="zh-CN">
                <a:latin typeface="Calibri" pitchFamily="34" charset="0"/>
              </a:rPr>
              <a:t>——</a:t>
            </a:r>
            <a:r>
              <a:rPr lang="zh-CN" altLang="en-US">
                <a:latin typeface="Calibri" pitchFamily="34" charset="0"/>
              </a:rPr>
              <a:t>我们融贯古今，使用宫廷御膳贵妃阿胶配方，融入现代生命科技，古法新用、科学配比，我们开创了真正的现代即食阿胶</a:t>
            </a:r>
            <a:endParaRPr lang="en-US" altLang="zh-CN">
              <a:latin typeface="Calibri" pitchFamily="34" charset="0"/>
            </a:endParaRPr>
          </a:p>
          <a:p>
            <a:endParaRPr lang="en-US" altLang="zh-CN">
              <a:latin typeface="Calibri" pitchFamily="34" charset="0"/>
            </a:endParaRPr>
          </a:p>
          <a:p>
            <a:endParaRPr lang="en-US" altLang="zh-CN">
              <a:latin typeface="Calibri" pitchFamily="34" charset="0"/>
            </a:endParaRPr>
          </a:p>
          <a:p>
            <a:r>
              <a:rPr lang="zh-CN" altLang="en-US" b="1">
                <a:latin typeface="Calibri" pitchFamily="34" charset="0"/>
              </a:rPr>
              <a:t>针对三四十岁女性群体</a:t>
            </a:r>
            <a:endParaRPr lang="en-US" altLang="zh-CN" b="1">
              <a:latin typeface="Calibri" pitchFamily="34" charset="0"/>
            </a:endParaRPr>
          </a:p>
          <a:p>
            <a:r>
              <a:rPr lang="en-US" altLang="zh-CN">
                <a:latin typeface="Calibri" pitchFamily="34" charset="0"/>
              </a:rPr>
              <a:t>——</a:t>
            </a:r>
            <a:r>
              <a:rPr lang="zh-CN" altLang="en-US">
                <a:latin typeface="Calibri" pitchFamily="34" charset="0"/>
              </a:rPr>
              <a:t>她们是服用者：她们工作压力大，越来越注重养生，有即食阿胶的需求；</a:t>
            </a:r>
            <a:endParaRPr lang="en-US" altLang="zh-CN">
              <a:latin typeface="Calibri" pitchFamily="34" charset="0"/>
            </a:endParaRPr>
          </a:p>
          <a:p>
            <a:r>
              <a:rPr lang="en-US" altLang="zh-CN">
                <a:latin typeface="Calibri" pitchFamily="34" charset="0"/>
              </a:rPr>
              <a:t>——</a:t>
            </a:r>
            <a:r>
              <a:rPr lang="zh-CN" altLang="en-US">
                <a:latin typeface="Calibri" pitchFamily="34" charset="0"/>
              </a:rPr>
              <a:t>她们是送礼者：她们的父母构成庞大的中老年阿胶消费群</a:t>
            </a:r>
            <a:endParaRPr lang="en-US" altLang="zh-CN">
              <a:latin typeface="Calibri" pitchFamily="34" charset="0"/>
            </a:endParaRPr>
          </a:p>
          <a:p>
            <a:r>
              <a:rPr lang="en-US" altLang="zh-CN">
                <a:latin typeface="Calibri" pitchFamily="34" charset="0"/>
              </a:rPr>
              <a:t>——</a:t>
            </a:r>
            <a:r>
              <a:rPr lang="zh-CN" altLang="en-US">
                <a:latin typeface="Calibri" pitchFamily="34" charset="0"/>
              </a:rPr>
              <a:t>她们是收礼者：客户、朋友、太太</a:t>
            </a:r>
            <a:r>
              <a:rPr lang="en-US" altLang="zh-CN">
                <a:latin typeface="Calibri" pitchFamily="34" charset="0"/>
              </a:rPr>
              <a:t>……</a:t>
            </a:r>
            <a:r>
              <a:rPr lang="zh-CN" altLang="en-US">
                <a:latin typeface="Calibri" pitchFamily="34" charset="0"/>
              </a:rPr>
              <a:t>，她们是多个角色扮演者</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图片 11"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标题 1"/>
          <p:cNvSpPr txBox="1">
            <a:spLocks/>
          </p:cNvSpPr>
          <p:nvPr/>
        </p:nvSpPr>
        <p:spPr>
          <a:xfrm>
            <a:off x="0" y="285750"/>
            <a:ext cx="4357688" cy="582613"/>
          </a:xfrm>
          <a:prstGeom prst="rect">
            <a:avLst/>
          </a:prstGeom>
        </p:spPr>
        <p:txBody>
          <a:bodyPr/>
          <a:lstStyle/>
          <a:p>
            <a:pPr fontAlgn="auto">
              <a:spcAft>
                <a:spcPts val="0"/>
              </a:spcAft>
              <a:defRPr/>
            </a:pPr>
            <a:r>
              <a:rPr lang="zh-CN" altLang="en-US" sz="3200" dirty="0">
                <a:solidFill>
                  <a:srgbClr val="F5E2B7"/>
                </a:solidFill>
                <a:latin typeface="华康俪金黑W8(P)" pitchFamily="34" charset="-122"/>
                <a:ea typeface="华康俪金黑W8(P)" pitchFamily="34" charset="-122"/>
                <a:cs typeface="+mj-cs"/>
              </a:rPr>
              <a:t>我们将成为什么</a:t>
            </a:r>
            <a:r>
              <a:rPr lang="en-US" altLang="zh-CN" sz="3200" dirty="0">
                <a:solidFill>
                  <a:srgbClr val="F5E2B7"/>
                </a:solidFill>
                <a:latin typeface="华康俪金黑W8(P)" pitchFamily="34" charset="-122"/>
                <a:ea typeface="华康俪金黑W8(P)" pitchFamily="34" charset="-122"/>
                <a:cs typeface="+mj-cs"/>
              </a:rPr>
              <a:t>——</a:t>
            </a:r>
            <a:endParaRPr lang="zh-CN" altLang="en-US" sz="3200" dirty="0">
              <a:solidFill>
                <a:srgbClr val="F5E2B7"/>
              </a:solidFill>
              <a:latin typeface="华康俪金黑W8(P)" pitchFamily="34" charset="-122"/>
              <a:ea typeface="华康俪金黑W8(P)" pitchFamily="34" charset="-122"/>
              <a:cs typeface="+mj-cs"/>
            </a:endParaRPr>
          </a:p>
        </p:txBody>
      </p:sp>
      <p:sp>
        <p:nvSpPr>
          <p:cNvPr id="5" name="TextBox 4"/>
          <p:cNvSpPr txBox="1">
            <a:spLocks noChangeArrowheads="1"/>
          </p:cNvSpPr>
          <p:nvPr/>
        </p:nvSpPr>
        <p:spPr bwMode="auto">
          <a:xfrm>
            <a:off x="928688" y="1143000"/>
            <a:ext cx="6929437" cy="4708525"/>
          </a:xfrm>
          <a:prstGeom prst="rect">
            <a:avLst/>
          </a:prstGeom>
          <a:noFill/>
          <a:ln w="9525">
            <a:noFill/>
            <a:miter lim="800000"/>
            <a:headEnd/>
            <a:tailEnd/>
          </a:ln>
        </p:spPr>
        <p:txBody>
          <a:bodyPr>
            <a:spAutoFit/>
          </a:bodyPr>
          <a:lstStyle/>
          <a:p>
            <a:r>
              <a:rPr lang="zh-CN" altLang="en-US">
                <a:latin typeface="Calibri" pitchFamily="34" charset="0"/>
              </a:rPr>
              <a:t>王老吉在餐饮市场替代了可乐，牛奶替代了维维豆奶，签字笔替代了圆珠笔</a:t>
            </a:r>
            <a:r>
              <a:rPr lang="en-US" altLang="zh-CN">
                <a:latin typeface="Calibri" pitchFamily="34" charset="0"/>
              </a:rPr>
              <a:t>……</a:t>
            </a:r>
          </a:p>
          <a:p>
            <a:endParaRPr lang="en-US" altLang="zh-CN">
              <a:latin typeface="Calibri" pitchFamily="34" charset="0"/>
            </a:endParaRPr>
          </a:p>
          <a:p>
            <a:r>
              <a:rPr lang="zh-CN" altLang="en-US">
                <a:latin typeface="Calibri" pitchFamily="34" charset="0"/>
              </a:rPr>
              <a:t>是的，我们提供</a:t>
            </a:r>
            <a:r>
              <a:rPr lang="zh-CN" altLang="en-US" sz="2400" b="1">
                <a:latin typeface="Calibri" pitchFamily="34" charset="0"/>
              </a:rPr>
              <a:t>不一样的选择</a:t>
            </a:r>
            <a:r>
              <a:rPr lang="zh-CN" altLang="en-US">
                <a:latin typeface="Calibri" pitchFamily="34" charset="0"/>
              </a:rPr>
              <a:t>，</a:t>
            </a:r>
            <a:endParaRPr lang="en-US" altLang="zh-CN">
              <a:latin typeface="Calibri" pitchFamily="34" charset="0"/>
            </a:endParaRPr>
          </a:p>
          <a:p>
            <a:pPr eaLnBrk="0" hangingPunct="0">
              <a:lnSpc>
                <a:spcPct val="150000"/>
              </a:lnSpc>
            </a:pPr>
            <a:r>
              <a:rPr lang="zh-CN" altLang="en-US">
                <a:latin typeface="Calibri" pitchFamily="34" charset="0"/>
              </a:rPr>
              <a:t>成为洗牌中国阿胶市场的强大</a:t>
            </a:r>
            <a:r>
              <a:rPr lang="zh-CN" altLang="en-US" sz="2800" b="1">
                <a:latin typeface="华康俪金黑W8(P)"/>
                <a:ea typeface="华康俪金黑W8(P)"/>
                <a:cs typeface="华康俪金黑W8(P)"/>
              </a:rPr>
              <a:t>替代品</a:t>
            </a:r>
            <a:r>
              <a:rPr lang="zh-CN" altLang="en-US">
                <a:latin typeface="华康俪金黑W8(P)"/>
                <a:ea typeface="华康俪金黑W8(P)"/>
                <a:cs typeface="华康俪金黑W8(P)"/>
              </a:rPr>
              <a:t>！</a:t>
            </a:r>
            <a:endParaRPr lang="en-US" altLang="zh-CN">
              <a:latin typeface="华康俪金黑W8(P)"/>
              <a:ea typeface="华康俪金黑W8(P)"/>
              <a:cs typeface="华康俪金黑W8(P)"/>
            </a:endParaRPr>
          </a:p>
          <a:p>
            <a:pPr eaLnBrk="0" hangingPunct="0">
              <a:lnSpc>
                <a:spcPct val="150000"/>
              </a:lnSpc>
            </a:pPr>
            <a:endParaRPr lang="en-US" altLang="zh-CN" b="1">
              <a:latin typeface="Calibri" pitchFamily="34" charset="0"/>
              <a:cs typeface="Times New Roman" pitchFamily="18" charset="0"/>
            </a:endParaRPr>
          </a:p>
          <a:p>
            <a:pPr eaLnBrk="0" hangingPunct="0">
              <a:lnSpc>
                <a:spcPct val="150000"/>
              </a:lnSpc>
            </a:pPr>
            <a:r>
              <a:rPr lang="zh-CN" altLang="en-US" b="1">
                <a:latin typeface="Calibri" pitchFamily="34" charset="0"/>
                <a:cs typeface="Times New Roman" pitchFamily="18" charset="0"/>
              </a:rPr>
              <a:t>对于送礼人群：</a:t>
            </a:r>
            <a:r>
              <a:rPr lang="zh-CN" altLang="en-US">
                <a:latin typeface="Calibri" pitchFamily="34" charset="0"/>
                <a:cs typeface="Times New Roman" pitchFamily="18" charset="0"/>
              </a:rPr>
              <a:t>给认同阿胶，但来不及制作加工，或者需要体面包装，需要合适送礼价位的消费者，提供</a:t>
            </a:r>
            <a:r>
              <a:rPr lang="zh-CN" altLang="en-US" sz="2400" b="1">
                <a:latin typeface="Calibri" pitchFamily="34" charset="0"/>
                <a:cs typeface="Times New Roman" pitchFamily="18" charset="0"/>
              </a:rPr>
              <a:t>替代品</a:t>
            </a:r>
            <a:endParaRPr lang="en-US" altLang="zh-CN" b="1">
              <a:latin typeface="Calibri" pitchFamily="34" charset="0"/>
              <a:cs typeface="Times New Roman" pitchFamily="18" charset="0"/>
            </a:endParaRPr>
          </a:p>
          <a:p>
            <a:pPr eaLnBrk="0" hangingPunct="0">
              <a:lnSpc>
                <a:spcPct val="150000"/>
              </a:lnSpc>
            </a:pPr>
            <a:endParaRPr lang="zh-CN" altLang="en-US"/>
          </a:p>
          <a:p>
            <a:pPr eaLnBrk="0" hangingPunct="0">
              <a:lnSpc>
                <a:spcPct val="150000"/>
              </a:lnSpc>
            </a:pPr>
            <a:r>
              <a:rPr lang="zh-CN" altLang="en-US" b="1">
                <a:latin typeface="Calibri" pitchFamily="34" charset="0"/>
                <a:cs typeface="Times New Roman" pitchFamily="18" charset="0"/>
              </a:rPr>
              <a:t>对于自用人群：</a:t>
            </a:r>
            <a:r>
              <a:rPr lang="zh-CN" altLang="en-US">
                <a:latin typeface="Calibri" pitchFamily="34" charset="0"/>
                <a:cs typeface="Times New Roman" pitchFamily="18" charset="0"/>
              </a:rPr>
              <a:t>给喜欢阿胶，平时有补血、保健需求，但或者嫌制作麻烦，或者嫌口味太差的消费者，提供</a:t>
            </a:r>
            <a:r>
              <a:rPr lang="zh-CN" altLang="en-US" sz="2400" b="1">
                <a:latin typeface="Calibri" pitchFamily="34" charset="0"/>
                <a:cs typeface="Times New Roman" pitchFamily="18" charset="0"/>
              </a:rPr>
              <a:t>替代品</a:t>
            </a:r>
            <a:endParaRPr lang="en-US" altLang="zh-CN" b="1">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0"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3" name="图示 2"/>
          <p:cNvGraphicFramePr/>
          <p:nvPr/>
        </p:nvGraphicFramePr>
        <p:xfrm>
          <a:off x="1428728" y="1214422"/>
          <a:ext cx="5643602" cy="3421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285750" y="4857750"/>
            <a:ext cx="7000875" cy="923925"/>
          </a:xfrm>
          <a:prstGeom prst="rect">
            <a:avLst/>
          </a:prstGeom>
          <a:noFill/>
          <a:ln w="9525">
            <a:noFill/>
            <a:miter lim="800000"/>
            <a:headEnd/>
            <a:tailEnd/>
          </a:ln>
        </p:spPr>
        <p:txBody>
          <a:bodyPr>
            <a:spAutoFit/>
          </a:bodyPr>
          <a:lstStyle/>
          <a:p>
            <a:r>
              <a:rPr lang="zh-CN" altLang="en-US" b="1">
                <a:latin typeface="宋体" charset="-122"/>
              </a:rPr>
              <a:t>市场营销就是研究消费者想买什么，从而知道卖什么和怎么卖。</a:t>
            </a:r>
          </a:p>
          <a:p>
            <a:endParaRPr lang="zh-CN" altLang="en-US" b="1">
              <a:latin typeface="宋体" charset="-122"/>
            </a:endParaRPr>
          </a:p>
          <a:p>
            <a:r>
              <a:rPr lang="zh-CN" altLang="en-US" b="1">
                <a:latin typeface="宋体" charset="-122"/>
              </a:rPr>
              <a:t>卖什么就是产品复合体；怎么卖就是营销复合体</a:t>
            </a:r>
          </a:p>
        </p:txBody>
      </p:sp>
      <p:sp>
        <p:nvSpPr>
          <p:cNvPr id="5" name="标题 1"/>
          <p:cNvSpPr txBox="1">
            <a:spLocks/>
          </p:cNvSpPr>
          <p:nvPr/>
        </p:nvSpPr>
        <p:spPr>
          <a:xfrm>
            <a:off x="0" y="214313"/>
            <a:ext cx="6143625" cy="571500"/>
          </a:xfrm>
          <a:prstGeom prst="rect">
            <a:avLst/>
          </a:prstGeom>
        </p:spPr>
        <p:txBody>
          <a:bodyPr/>
          <a:lstStyle/>
          <a:p>
            <a:pPr fontAlgn="auto">
              <a:spcAft>
                <a:spcPts val="0"/>
              </a:spcAft>
              <a:defRPr/>
            </a:pPr>
            <a:r>
              <a:rPr lang="zh-CN" altLang="en-US" sz="2400" dirty="0">
                <a:solidFill>
                  <a:srgbClr val="F5E2B7"/>
                </a:solidFill>
                <a:latin typeface="华康俪金黑W8(P)" pitchFamily="34" charset="-122"/>
                <a:ea typeface="华康俪金黑W8(P)" pitchFamily="34" charset="-122"/>
                <a:cs typeface="+mj-cs"/>
              </a:rPr>
              <a:t>海川阿胶怎样满足消费者需求，创造销量？</a:t>
            </a:r>
            <a:endParaRPr lang="zh-CN" altLang="en-US" sz="2400" dirty="0">
              <a:solidFill>
                <a:srgbClr val="F5E2B7"/>
              </a:solidFill>
              <a:latin typeface="华康俪金黑W8(P)" pitchFamily="34" charset="-122"/>
              <a:ea typeface="华康俪金黑W8(P)"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12"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 name="TextBox 17"/>
          <p:cNvSpPr txBox="1"/>
          <p:nvPr/>
        </p:nvSpPr>
        <p:spPr>
          <a:xfrm>
            <a:off x="214282" y="2214554"/>
            <a:ext cx="8643998" cy="923330"/>
          </a:xfrm>
          <a:prstGeom prst="rect">
            <a:avLst/>
          </a:prstGeom>
          <a:noFill/>
        </p:spPr>
        <p:txBody>
          <a:bodyPr>
            <a:spAutoFit/>
          </a:bodyPr>
          <a:lstStyle/>
          <a:p>
            <a:pPr algn="ctr" fontAlgn="auto">
              <a:spcBef>
                <a:spcPts val="0"/>
              </a:spcBef>
              <a:spcAft>
                <a:spcPts val="0"/>
              </a:spcAft>
              <a:defRPr/>
            </a:pPr>
            <a:r>
              <a:rPr lang="zh-CN" altLang="en-US"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产品名称</a:t>
            </a:r>
            <a:endParaRPr lang="en-US" altLang="zh-CN"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4" name="矩形 3"/>
          <p:cNvSpPr/>
          <p:nvPr/>
        </p:nvSpPr>
        <p:spPr>
          <a:xfrm>
            <a:off x="0" y="3105835"/>
            <a:ext cx="9144000" cy="461665"/>
          </a:xfrm>
          <a:prstGeom prst="rect">
            <a:avLst/>
          </a:prstGeom>
        </p:spPr>
        <p:txBody>
          <a:bodyPr>
            <a:spAutoFit/>
          </a:bodyPr>
          <a:lstStyle/>
          <a:p>
            <a:pPr algn="ctr" fontAlgn="auto">
              <a:spcBef>
                <a:spcPts val="0"/>
              </a:spcBef>
              <a:spcAft>
                <a:spcPts val="0"/>
              </a:spcAft>
              <a:defRPr/>
            </a:pPr>
            <a:r>
              <a:rPr lang="zh-CN" altLang="en-US" sz="2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一个能代表产品概念，表现产品价值，支撑产品定位的名字</a:t>
            </a:r>
            <a:endParaRPr lang="zh-CN" altLang="en-US" sz="2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17"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 name="TextBox 12"/>
          <p:cNvSpPr txBox="1">
            <a:spLocks noChangeArrowheads="1"/>
          </p:cNvSpPr>
          <p:nvPr/>
        </p:nvSpPr>
        <p:spPr bwMode="auto">
          <a:xfrm>
            <a:off x="214313" y="2357438"/>
            <a:ext cx="8572500" cy="2308225"/>
          </a:xfrm>
          <a:prstGeom prst="rect">
            <a:avLst/>
          </a:prstGeom>
          <a:noFill/>
          <a:ln w="9525">
            <a:noFill/>
            <a:miter lim="800000"/>
            <a:headEnd/>
            <a:tailEnd/>
          </a:ln>
        </p:spPr>
        <p:txBody>
          <a:bodyPr>
            <a:spAutoFit/>
          </a:bodyPr>
          <a:lstStyle/>
          <a:p>
            <a:r>
              <a:rPr lang="zh-CN" altLang="en-US">
                <a:latin typeface="Calibri" pitchFamily="34" charset="0"/>
              </a:rPr>
              <a:t>她们是怎样一个群体？</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她们较强的购买力，买阿胶给自己、送朋友、送长辈</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她们追求时尚，却也崇尚古典、传统，复古有时代表的“品位”</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她们经常追逐</a:t>
            </a:r>
            <a:r>
              <a:rPr lang="en-US" altLang="zh-CN">
                <a:latin typeface="Calibri" pitchFamily="34" charset="0"/>
              </a:rPr>
              <a:t>LV</a:t>
            </a:r>
            <a:r>
              <a:rPr lang="zh-CN" altLang="en-US">
                <a:latin typeface="Calibri" pitchFamily="34" charset="0"/>
              </a:rPr>
              <a:t>、</a:t>
            </a:r>
            <a:r>
              <a:rPr lang="en-US" altLang="zh-CN">
                <a:latin typeface="Calibri" pitchFamily="34" charset="0"/>
              </a:rPr>
              <a:t>PRADA</a:t>
            </a:r>
            <a:r>
              <a:rPr lang="zh-CN" altLang="en-US">
                <a:latin typeface="Calibri" pitchFamily="34" charset="0"/>
              </a:rPr>
              <a:t>等名牌服饰的复古款式</a:t>
            </a:r>
            <a:endParaRPr lang="en-US" altLang="zh-CN">
              <a:latin typeface="Calibri" pitchFamily="34" charset="0"/>
            </a:endParaRPr>
          </a:p>
          <a:p>
            <a:endParaRPr lang="en-US" altLang="zh-CN">
              <a:latin typeface="Calibri" pitchFamily="34" charset="0"/>
            </a:endParaRPr>
          </a:p>
        </p:txBody>
      </p:sp>
      <p:sp>
        <p:nvSpPr>
          <p:cNvPr id="14" name="TextBox 13"/>
          <p:cNvSpPr txBox="1"/>
          <p:nvPr/>
        </p:nvSpPr>
        <p:spPr>
          <a:xfrm>
            <a:off x="0" y="1428750"/>
            <a:ext cx="3643313"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解读目标群体：三四十岁女性</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19" name="TextBox 18"/>
          <p:cNvSpPr txBox="1"/>
          <p:nvPr/>
        </p:nvSpPr>
        <p:spPr>
          <a:xfrm>
            <a:off x="4357688"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17"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 name="TextBox 18"/>
          <p:cNvSpPr txBox="1"/>
          <p:nvPr/>
        </p:nvSpPr>
        <p:spPr>
          <a:xfrm>
            <a:off x="4357688"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20" name="TextBox 19"/>
          <p:cNvSpPr txBox="1"/>
          <p:nvPr/>
        </p:nvSpPr>
        <p:spPr>
          <a:xfrm>
            <a:off x="0" y="1285875"/>
            <a:ext cx="3643313"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解读目标群体：三四十岁女性</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21" name="矩形 20"/>
          <p:cNvSpPr>
            <a:spLocks noChangeArrowheads="1"/>
          </p:cNvSpPr>
          <p:nvPr/>
        </p:nvSpPr>
        <p:spPr bwMode="auto">
          <a:xfrm>
            <a:off x="214313" y="2428875"/>
            <a:ext cx="8429625" cy="2032000"/>
          </a:xfrm>
          <a:prstGeom prst="rect">
            <a:avLst/>
          </a:prstGeom>
          <a:noFill/>
          <a:ln w="9525">
            <a:noFill/>
            <a:miter lim="800000"/>
            <a:headEnd/>
            <a:tailEnd/>
          </a:ln>
        </p:spPr>
        <p:txBody>
          <a:bodyPr>
            <a:spAutoFit/>
          </a:bodyPr>
          <a:lstStyle/>
          <a:p>
            <a:r>
              <a:rPr lang="zh-CN" altLang="en-US">
                <a:latin typeface="Calibri" pitchFamily="34" charset="0"/>
              </a:rPr>
              <a:t>最近，她们看</a:t>
            </a:r>
            <a:r>
              <a:rPr lang="en-US" altLang="zh-CN">
                <a:latin typeface="Calibri" pitchFamily="34" charset="0"/>
              </a:rPr>
              <a:t>《</a:t>
            </a:r>
            <a:r>
              <a:rPr lang="zh-CN" altLang="en-US">
                <a:latin typeface="Calibri" pitchFamily="34" charset="0"/>
              </a:rPr>
              <a:t>甄嬛传</a:t>
            </a:r>
            <a:r>
              <a:rPr lang="en-US" altLang="zh-CN">
                <a:latin typeface="Calibri" pitchFamily="34" charset="0"/>
              </a:rPr>
              <a:t>》</a:t>
            </a:r>
            <a:r>
              <a:rPr lang="zh-CN" altLang="en-US">
                <a:latin typeface="Calibri" pitchFamily="34" charset="0"/>
              </a:rPr>
              <a:t>、</a:t>
            </a:r>
            <a:r>
              <a:rPr lang="en-US" altLang="zh-CN">
                <a:latin typeface="Calibri" pitchFamily="34" charset="0"/>
              </a:rPr>
              <a:t>《</a:t>
            </a:r>
            <a:r>
              <a:rPr lang="zh-CN" altLang="en-US">
                <a:latin typeface="Calibri" pitchFamily="34" charset="0"/>
              </a:rPr>
              <a:t>宫</a:t>
            </a:r>
            <a:r>
              <a:rPr lang="en-US" altLang="zh-CN">
                <a:latin typeface="Calibri" pitchFamily="34" charset="0"/>
              </a:rPr>
              <a:t>》</a:t>
            </a:r>
            <a:r>
              <a:rPr lang="zh-CN" altLang="en-US">
                <a:latin typeface="Calibri" pitchFamily="34" charset="0"/>
              </a:rPr>
              <a:t>、</a:t>
            </a:r>
            <a:r>
              <a:rPr lang="en-US" altLang="zh-CN">
                <a:latin typeface="Calibri" pitchFamily="34" charset="0"/>
              </a:rPr>
              <a:t>《</a:t>
            </a:r>
            <a:r>
              <a:rPr lang="zh-CN" altLang="en-US">
                <a:latin typeface="Calibri" pitchFamily="34" charset="0"/>
              </a:rPr>
              <a:t>步步惊心</a:t>
            </a:r>
            <a:r>
              <a:rPr lang="en-US" altLang="zh-CN">
                <a:latin typeface="Calibri" pitchFamily="34" charset="0"/>
              </a:rPr>
              <a:t>》</a:t>
            </a:r>
            <a:r>
              <a:rPr lang="zh-CN" altLang="en-US">
                <a:latin typeface="Calibri" pitchFamily="34" charset="0"/>
              </a:rPr>
              <a:t>、</a:t>
            </a:r>
            <a:r>
              <a:rPr lang="en-US" altLang="zh-CN">
                <a:latin typeface="Calibri" pitchFamily="34" charset="0"/>
              </a:rPr>
              <a:t>《</a:t>
            </a:r>
            <a:r>
              <a:rPr lang="zh-CN" altLang="en-US">
                <a:latin typeface="Calibri" pitchFamily="34" charset="0"/>
              </a:rPr>
              <a:t>杨贵妃秘史</a:t>
            </a:r>
            <a:r>
              <a:rPr lang="en-US" altLang="zh-CN">
                <a:latin typeface="Calibri" pitchFamily="34" charset="0"/>
              </a:rPr>
              <a:t>》</a:t>
            </a:r>
          </a:p>
          <a:p>
            <a:endParaRPr lang="en-US" altLang="zh-CN">
              <a:latin typeface="Calibri" pitchFamily="34" charset="0"/>
            </a:endParaRPr>
          </a:p>
          <a:p>
            <a:r>
              <a:rPr lang="zh-CN" altLang="en-US">
                <a:latin typeface="Calibri" pitchFamily="34" charset="0"/>
              </a:rPr>
              <a:t>她们喜欢宫廷里的奢华，羡慕肥皂剧里贵妃的颐指气使</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美，是她们永恒不变的追求</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她们以贵为美</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7"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 name="TextBox 18"/>
          <p:cNvSpPr txBox="1"/>
          <p:nvPr/>
        </p:nvSpPr>
        <p:spPr>
          <a:xfrm>
            <a:off x="4357688"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6" name="TextBox 5"/>
          <p:cNvSpPr txBox="1"/>
          <p:nvPr/>
        </p:nvSpPr>
        <p:spPr>
          <a:xfrm>
            <a:off x="0" y="1500188"/>
            <a:ext cx="3643313"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解读阿胶消费市场</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7" name="TextBox 6"/>
          <p:cNvSpPr txBox="1">
            <a:spLocks noChangeArrowheads="1"/>
          </p:cNvSpPr>
          <p:nvPr/>
        </p:nvSpPr>
        <p:spPr bwMode="auto">
          <a:xfrm>
            <a:off x="500063" y="2500313"/>
            <a:ext cx="7643812" cy="1477962"/>
          </a:xfrm>
          <a:prstGeom prst="rect">
            <a:avLst/>
          </a:prstGeom>
          <a:noFill/>
          <a:ln w="9525">
            <a:noFill/>
            <a:miter lim="800000"/>
            <a:headEnd/>
            <a:tailEnd/>
          </a:ln>
        </p:spPr>
        <p:txBody>
          <a:bodyPr>
            <a:spAutoFit/>
          </a:bodyPr>
          <a:lstStyle/>
          <a:p>
            <a:r>
              <a:rPr lang="zh-CN" altLang="en-US">
                <a:latin typeface="Calibri" pitchFamily="34" charset="0"/>
              </a:rPr>
              <a:t>阿胶备受推崇，得益于它的“传统”、“古代”；</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那个年代，阿胶只与“皇家”、“宫廷”、“御膳”、“嫔妃”有关；</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阿胶有厚重的历史味儿，宫廷味儿</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22"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 name="TextBox 23"/>
          <p:cNvSpPr txBox="1"/>
          <p:nvPr/>
        </p:nvSpPr>
        <p:spPr>
          <a:xfrm>
            <a:off x="4357688"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4" name="TextBox 13"/>
          <p:cNvSpPr txBox="1"/>
          <p:nvPr/>
        </p:nvSpPr>
        <p:spPr>
          <a:xfrm>
            <a:off x="0" y="1214438"/>
            <a:ext cx="4714875"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有阿胶，必有宫廷，更必有贵妃</a:t>
            </a:r>
            <a:r>
              <a:rPr lang="en-US" altLang="zh-CN" sz="2000" dirty="0">
                <a:solidFill>
                  <a:schemeClr val="bg1">
                    <a:lumMod val="50000"/>
                  </a:schemeClr>
                </a:solidFill>
                <a:latin typeface="华康俪金黑W8(P)" pitchFamily="34" charset="-122"/>
                <a:ea typeface="华康俪金黑W8(P)" pitchFamily="34" charset="-122"/>
              </a:rPr>
              <a:t>——</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13" name="矩形 12"/>
          <p:cNvSpPr>
            <a:spLocks noChangeArrowheads="1"/>
          </p:cNvSpPr>
          <p:nvPr/>
        </p:nvSpPr>
        <p:spPr bwMode="auto">
          <a:xfrm>
            <a:off x="4929188" y="1571625"/>
            <a:ext cx="3714750" cy="4246563"/>
          </a:xfrm>
          <a:prstGeom prst="rect">
            <a:avLst/>
          </a:prstGeom>
          <a:noFill/>
          <a:ln w="9525">
            <a:solidFill>
              <a:schemeClr val="tx1"/>
            </a:solidFill>
            <a:miter lim="800000"/>
            <a:headEnd/>
            <a:tailEnd/>
          </a:ln>
        </p:spPr>
        <p:txBody>
          <a:bodyPr>
            <a:spAutoFit/>
          </a:bodyPr>
          <a:lstStyle/>
          <a:p>
            <a:r>
              <a:rPr lang="zh-CN" altLang="en-US">
                <a:latin typeface="Calibri" pitchFamily="34" charset="0"/>
              </a:rPr>
              <a:t>阿胶一碗，</a:t>
            </a:r>
            <a:endParaRPr lang="en-US" altLang="zh-CN">
              <a:latin typeface="Calibri" pitchFamily="34" charset="0"/>
            </a:endParaRPr>
          </a:p>
          <a:p>
            <a:r>
              <a:rPr lang="zh-CN" altLang="en-US">
                <a:latin typeface="Calibri" pitchFamily="34" charset="0"/>
              </a:rPr>
              <a:t>芝麻一盏，</a:t>
            </a:r>
            <a:endParaRPr lang="en-US" altLang="zh-CN">
              <a:latin typeface="Calibri" pitchFamily="34" charset="0"/>
            </a:endParaRPr>
          </a:p>
          <a:p>
            <a:r>
              <a:rPr lang="zh-CN" altLang="en-US">
                <a:latin typeface="Calibri" pitchFamily="34" charset="0"/>
              </a:rPr>
              <a:t>白米红馅蜜饯，</a:t>
            </a:r>
            <a:endParaRPr lang="en-US" altLang="zh-CN">
              <a:latin typeface="Calibri" pitchFamily="34" charset="0"/>
            </a:endParaRPr>
          </a:p>
          <a:p>
            <a:r>
              <a:rPr lang="zh-CN" altLang="en-US">
                <a:latin typeface="Calibri" pitchFamily="34" charset="0"/>
              </a:rPr>
              <a:t>粉腮似羞，</a:t>
            </a:r>
            <a:endParaRPr lang="en-US" altLang="zh-CN">
              <a:latin typeface="Calibri" pitchFamily="34" charset="0"/>
            </a:endParaRPr>
          </a:p>
          <a:p>
            <a:r>
              <a:rPr lang="zh-CN" altLang="en-US">
                <a:latin typeface="Calibri" pitchFamily="34" charset="0"/>
              </a:rPr>
              <a:t>杏花春雨带笑看。</a:t>
            </a:r>
            <a:endParaRPr lang="en-US" altLang="zh-CN">
              <a:latin typeface="Calibri" pitchFamily="34" charset="0"/>
            </a:endParaRPr>
          </a:p>
          <a:p>
            <a:r>
              <a:rPr lang="zh-CN" altLang="en-US">
                <a:latin typeface="Calibri" pitchFamily="34" charset="0"/>
              </a:rPr>
              <a:t>润了青春，</a:t>
            </a:r>
            <a:endParaRPr lang="en-US" altLang="zh-CN">
              <a:latin typeface="Calibri" pitchFamily="34" charset="0"/>
            </a:endParaRPr>
          </a:p>
          <a:p>
            <a:r>
              <a:rPr lang="zh-CN" altLang="en-US">
                <a:latin typeface="Calibri" pitchFamily="34" charset="0"/>
              </a:rPr>
              <a:t>保了天年，</a:t>
            </a:r>
            <a:endParaRPr lang="en-US" altLang="zh-CN">
              <a:latin typeface="Calibri" pitchFamily="34" charset="0"/>
            </a:endParaRPr>
          </a:p>
          <a:p>
            <a:r>
              <a:rPr lang="zh-CN" altLang="en-US">
                <a:latin typeface="Calibri" pitchFamily="34" charset="0"/>
              </a:rPr>
              <a:t>有了本钱！</a:t>
            </a:r>
            <a:endParaRPr lang="en-US" altLang="zh-CN">
              <a:latin typeface="Calibri" pitchFamily="34" charset="0"/>
            </a:endParaRPr>
          </a:p>
          <a:p>
            <a:r>
              <a:rPr lang="en-US" altLang="zh-CN">
                <a:latin typeface="Calibri" pitchFamily="34" charset="0"/>
              </a:rPr>
              <a:t>——</a:t>
            </a:r>
            <a:r>
              <a:rPr lang="zh-CN" altLang="en-US">
                <a:latin typeface="Calibri" pitchFamily="34" charset="0"/>
              </a:rPr>
              <a:t>白朴</a:t>
            </a:r>
            <a:r>
              <a:rPr lang="en-US" altLang="zh-CN">
                <a:latin typeface="Calibri" pitchFamily="34" charset="0"/>
              </a:rPr>
              <a:t>《</a:t>
            </a:r>
            <a:r>
              <a:rPr lang="zh-CN" altLang="en-US">
                <a:latin typeface="Calibri" pitchFamily="34" charset="0"/>
              </a:rPr>
              <a:t>唐明皇秋夜梧桐雨</a:t>
            </a:r>
            <a:r>
              <a:rPr lang="en-US" altLang="zh-CN">
                <a:latin typeface="Calibri" pitchFamily="34" charset="0"/>
              </a:rPr>
              <a:t>》</a:t>
            </a:r>
          </a:p>
          <a:p>
            <a:endParaRPr lang="en-US" altLang="zh-CN">
              <a:latin typeface="Calibri" pitchFamily="34" charset="0"/>
            </a:endParaRPr>
          </a:p>
          <a:p>
            <a:r>
              <a:rPr lang="zh-CN" altLang="en-US">
                <a:latin typeface="Calibri" pitchFamily="34" charset="0"/>
              </a:rPr>
              <a:t>铅华洗尽依丰盈，</a:t>
            </a:r>
            <a:endParaRPr lang="en-US" altLang="zh-CN">
              <a:latin typeface="Calibri" pitchFamily="34" charset="0"/>
            </a:endParaRPr>
          </a:p>
          <a:p>
            <a:r>
              <a:rPr lang="zh-CN" altLang="en-US">
                <a:latin typeface="Calibri" pitchFamily="34" charset="0"/>
              </a:rPr>
              <a:t>雨落荷叶珠难停。</a:t>
            </a:r>
            <a:endParaRPr lang="en-US" altLang="zh-CN">
              <a:latin typeface="Calibri" pitchFamily="34" charset="0"/>
            </a:endParaRPr>
          </a:p>
          <a:p>
            <a:r>
              <a:rPr lang="zh-CN" altLang="en-US">
                <a:latin typeface="Calibri" pitchFamily="34" charset="0"/>
              </a:rPr>
              <a:t>暗服阿胶不肯道，</a:t>
            </a:r>
            <a:endParaRPr lang="en-US" altLang="zh-CN">
              <a:latin typeface="Calibri" pitchFamily="34" charset="0"/>
            </a:endParaRPr>
          </a:p>
          <a:p>
            <a:r>
              <a:rPr lang="zh-CN" altLang="en-US">
                <a:latin typeface="Calibri" pitchFamily="34" charset="0"/>
              </a:rPr>
              <a:t>却说生来为君容。</a:t>
            </a:r>
            <a:endParaRPr lang="en-US" altLang="zh-CN">
              <a:latin typeface="Calibri" pitchFamily="34" charset="0"/>
            </a:endParaRPr>
          </a:p>
          <a:p>
            <a:r>
              <a:rPr lang="en-US" altLang="zh-CN">
                <a:latin typeface="Calibri" pitchFamily="34" charset="0"/>
              </a:rPr>
              <a:t>——《</a:t>
            </a:r>
            <a:r>
              <a:rPr lang="zh-CN" altLang="en-US">
                <a:latin typeface="Calibri" pitchFamily="34" charset="0"/>
              </a:rPr>
              <a:t>全唐诗</a:t>
            </a:r>
            <a:r>
              <a:rPr lang="en-US" altLang="zh-CN">
                <a:latin typeface="Calibri" pitchFamily="34" charset="0"/>
              </a:rPr>
              <a:t>》</a:t>
            </a:r>
            <a:r>
              <a:rPr lang="zh-CN" altLang="en-US">
                <a:latin typeface="Calibri" pitchFamily="34" charset="0"/>
              </a:rPr>
              <a:t> </a:t>
            </a:r>
          </a:p>
        </p:txBody>
      </p:sp>
      <p:sp>
        <p:nvSpPr>
          <p:cNvPr id="15" name="椭圆 14"/>
          <p:cNvSpPr/>
          <p:nvPr/>
        </p:nvSpPr>
        <p:spPr>
          <a:xfrm>
            <a:off x="3357563" y="3714750"/>
            <a:ext cx="857250"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b="1" dirty="0">
                <a:solidFill>
                  <a:srgbClr val="FFFF00"/>
                </a:solidFill>
                <a:latin typeface="Arial Black" pitchFamily="34" charset="0"/>
              </a:rPr>
              <a:t>?</a:t>
            </a:r>
            <a:endParaRPr lang="zh-CN" altLang="en-US" sz="3600" b="1" dirty="0">
              <a:solidFill>
                <a:srgbClr val="FFFF00"/>
              </a:solidFill>
              <a:latin typeface="Arial Black" pitchFamily="34" charset="0"/>
            </a:endParaRPr>
          </a:p>
        </p:txBody>
      </p:sp>
      <p:sp>
        <p:nvSpPr>
          <p:cNvPr id="16" name="矩形 15"/>
          <p:cNvSpPr>
            <a:spLocks noChangeArrowheads="1"/>
          </p:cNvSpPr>
          <p:nvPr/>
        </p:nvSpPr>
        <p:spPr bwMode="auto">
          <a:xfrm>
            <a:off x="214313" y="2143125"/>
            <a:ext cx="4000500" cy="2032000"/>
          </a:xfrm>
          <a:prstGeom prst="rect">
            <a:avLst/>
          </a:prstGeom>
          <a:noFill/>
          <a:ln w="9525">
            <a:solidFill>
              <a:schemeClr val="tx1"/>
            </a:solidFill>
            <a:miter lim="800000"/>
            <a:headEnd/>
            <a:tailEnd/>
          </a:ln>
        </p:spPr>
        <p:txBody>
          <a:bodyPr>
            <a:spAutoFit/>
          </a:bodyPr>
          <a:lstStyle/>
          <a:p>
            <a:r>
              <a:rPr lang="zh-CN" altLang="en-US">
                <a:latin typeface="Calibri" pitchFamily="34" charset="0"/>
              </a:rPr>
              <a:t>回眸一笑百媚生，六宫粉黛无颜色。</a:t>
            </a:r>
            <a:br>
              <a:rPr lang="zh-CN" altLang="en-US">
                <a:latin typeface="Calibri" pitchFamily="34" charset="0"/>
              </a:rPr>
            </a:br>
            <a:r>
              <a:rPr lang="zh-CN" altLang="en-US">
                <a:latin typeface="Calibri" pitchFamily="34" charset="0"/>
              </a:rPr>
              <a:t>春寒赐浴华清池，温泉水滑洗凝脂。</a:t>
            </a:r>
            <a:endParaRPr lang="en-US" altLang="zh-CN">
              <a:latin typeface="Calibri" pitchFamily="34" charset="0"/>
            </a:endParaRPr>
          </a:p>
          <a:p>
            <a:r>
              <a:rPr lang="en-US" altLang="zh-CN">
                <a:latin typeface="Calibri" pitchFamily="34" charset="0"/>
              </a:rPr>
              <a:t>——</a:t>
            </a:r>
            <a:r>
              <a:rPr lang="zh-CN" altLang="en-US">
                <a:latin typeface="Calibri" pitchFamily="34" charset="0"/>
              </a:rPr>
              <a:t>白居易</a:t>
            </a:r>
            <a:r>
              <a:rPr lang="en-US" altLang="zh-CN">
                <a:latin typeface="Calibri" pitchFamily="34" charset="0"/>
              </a:rPr>
              <a:t>《</a:t>
            </a:r>
            <a:r>
              <a:rPr lang="zh-CN" altLang="en-US">
                <a:latin typeface="Calibri" pitchFamily="34" charset="0"/>
              </a:rPr>
              <a:t>长恨歌</a:t>
            </a:r>
            <a:r>
              <a:rPr lang="en-US" altLang="zh-CN">
                <a:latin typeface="Calibri" pitchFamily="34" charset="0"/>
              </a:rPr>
              <a:t>》</a:t>
            </a:r>
          </a:p>
          <a:p>
            <a:endParaRPr lang="en-US" altLang="zh-CN">
              <a:latin typeface="Calibri" pitchFamily="34" charset="0"/>
            </a:endParaRPr>
          </a:p>
          <a:p>
            <a:r>
              <a:rPr lang="zh-CN" altLang="en-US">
                <a:latin typeface="Calibri" pitchFamily="34" charset="0"/>
              </a:rPr>
              <a:t>名花倾国两相欢，</a:t>
            </a:r>
            <a:br>
              <a:rPr lang="zh-CN" altLang="en-US">
                <a:latin typeface="Calibri" pitchFamily="34" charset="0"/>
              </a:rPr>
            </a:br>
            <a:r>
              <a:rPr lang="zh-CN" altLang="en-US">
                <a:latin typeface="Calibri" pitchFamily="34" charset="0"/>
              </a:rPr>
              <a:t>长得君王带笑看。</a:t>
            </a:r>
            <a:br>
              <a:rPr lang="zh-CN" altLang="en-US">
                <a:latin typeface="Calibri" pitchFamily="34" charset="0"/>
              </a:rPr>
            </a:br>
            <a:r>
              <a:rPr lang="en-US" altLang="zh-CN">
                <a:latin typeface="Calibri" pitchFamily="34" charset="0"/>
              </a:rPr>
              <a:t>——</a:t>
            </a:r>
            <a:r>
              <a:rPr lang="zh-CN" altLang="en-US">
                <a:latin typeface="Calibri" pitchFamily="34" charset="0"/>
              </a:rPr>
              <a:t>李白</a:t>
            </a:r>
            <a:r>
              <a:rPr lang="en-US" altLang="zh-CN">
                <a:latin typeface="Calibri" pitchFamily="34" charset="0"/>
              </a:rPr>
              <a:t>《</a:t>
            </a:r>
            <a:r>
              <a:rPr lang="zh-CN" altLang="en-US">
                <a:latin typeface="Calibri" pitchFamily="34" charset="0"/>
              </a:rPr>
              <a:t>清平乐词</a:t>
            </a:r>
            <a:r>
              <a:rPr lang="en-US" altLang="zh-CN">
                <a:latin typeface="Calibri" pitchFamily="34" charset="0"/>
              </a:rPr>
              <a:t>》</a:t>
            </a:r>
            <a:endParaRPr lang="zh-CN" altLang="en-US">
              <a:latin typeface="Calibri" pitchFamily="34" charset="0"/>
            </a:endParaRPr>
          </a:p>
        </p:txBody>
      </p:sp>
      <p:sp>
        <p:nvSpPr>
          <p:cNvPr id="17" name="椭圆 16"/>
          <p:cNvSpPr/>
          <p:nvPr/>
        </p:nvSpPr>
        <p:spPr>
          <a:xfrm>
            <a:off x="7786688" y="5357813"/>
            <a:ext cx="857250"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b="1" dirty="0">
              <a:solidFill>
                <a:srgbClr val="FFFF00"/>
              </a:solidFill>
              <a:latin typeface="华文琥珀" pitchFamily="2" charset="-122"/>
              <a:ea typeface="华文琥珀" pitchFamily="2" charset="-122"/>
            </a:endParaRPr>
          </a:p>
        </p:txBody>
      </p:sp>
      <p:sp>
        <p:nvSpPr>
          <p:cNvPr id="19" name="矩形 18"/>
          <p:cNvSpPr>
            <a:spLocks noChangeArrowheads="1"/>
          </p:cNvSpPr>
          <p:nvPr/>
        </p:nvSpPr>
        <p:spPr bwMode="auto">
          <a:xfrm>
            <a:off x="8001000" y="5429250"/>
            <a:ext cx="646113" cy="646113"/>
          </a:xfrm>
          <a:prstGeom prst="rect">
            <a:avLst/>
          </a:prstGeom>
          <a:noFill/>
          <a:ln w="9525">
            <a:noFill/>
            <a:miter lim="800000"/>
            <a:headEnd/>
            <a:tailEnd/>
          </a:ln>
        </p:spPr>
        <p:txBody>
          <a:bodyPr wrap="none">
            <a:spAutoFit/>
          </a:bodyPr>
          <a:lstStyle/>
          <a:p>
            <a:r>
              <a:rPr lang="zh-CN" altLang="en-US" sz="3600" b="1">
                <a:solidFill>
                  <a:srgbClr val="FFFF00"/>
                </a:solidFill>
                <a:latin typeface="华文琥珀"/>
                <a:ea typeface="华文琥珀"/>
                <a:cs typeface="华文琥珀"/>
              </a:rPr>
              <a:t>！</a:t>
            </a:r>
          </a:p>
        </p:txBody>
      </p:sp>
      <p:sp>
        <p:nvSpPr>
          <p:cNvPr id="25" name="矩形 24"/>
          <p:cNvSpPr/>
          <p:nvPr/>
        </p:nvSpPr>
        <p:spPr>
          <a:xfrm>
            <a:off x="785786" y="4786322"/>
            <a:ext cx="1576073" cy="923330"/>
          </a:xfrm>
          <a:prstGeom prst="rect">
            <a:avLst/>
          </a:prstGeom>
          <a:noFill/>
        </p:spPr>
        <p:txBody>
          <a:bodyPr wrap="none">
            <a:spAutoFit/>
          </a:bodyPr>
          <a:lstStyle/>
          <a:p>
            <a:pPr algn="ctr" fontAlgn="auto">
              <a:spcBef>
                <a:spcPts val="0"/>
              </a:spcBef>
              <a:spcAft>
                <a:spcPts val="0"/>
              </a:spcAft>
              <a:defRPr/>
            </a:pPr>
            <a:r>
              <a:rPr lang="zh-CN" altLang="en-US" sz="5400" dirty="0">
                <a:ln w="1905"/>
                <a:solidFill>
                  <a:srgbClr val="FF9900"/>
                </a:solidFill>
                <a:effectLst>
                  <a:innerShdw blurRad="69850" dist="43180" dir="5400000">
                    <a:srgbClr val="000000">
                      <a:alpha val="65000"/>
                    </a:srgbClr>
                  </a:innerShdw>
                </a:effectLst>
                <a:latin typeface="华康俪金黑W8(P)" pitchFamily="34" charset="-122"/>
                <a:ea typeface="华康俪金黑W8(P)" pitchFamily="34" charset="-122"/>
              </a:rPr>
              <a:t>贵妃</a:t>
            </a:r>
            <a:endParaRPr lang="zh-CN" altLang="en-US" sz="5400" dirty="0">
              <a:ln w="1905"/>
              <a:solidFill>
                <a:srgbClr val="FF990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lide(fromBottom)">
                                      <p:cBhvr>
                                        <p:cTn id="23" dur="500"/>
                                        <p:tgtEl>
                                          <p:spTgt spid="1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lide(fromBottom)">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80">
                                          <p:stCondLst>
                                            <p:cond delay="0"/>
                                          </p:stCondLst>
                                        </p:cTn>
                                        <p:tgtEl>
                                          <p:spTgt spid="25"/>
                                        </p:tgtEl>
                                      </p:cBhvr>
                                    </p:animEffect>
                                    <p:anim calcmode="lin" valueType="num">
                                      <p:cBhvr>
                                        <p:cTn id="3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7" dur="26">
                                          <p:stCondLst>
                                            <p:cond delay="650"/>
                                          </p:stCondLst>
                                        </p:cTn>
                                        <p:tgtEl>
                                          <p:spTgt spid="25"/>
                                        </p:tgtEl>
                                      </p:cBhvr>
                                      <p:to x="100000" y="60000"/>
                                    </p:animScale>
                                    <p:animScale>
                                      <p:cBhvr>
                                        <p:cTn id="38" dur="166" decel="50000">
                                          <p:stCondLst>
                                            <p:cond delay="676"/>
                                          </p:stCondLst>
                                        </p:cTn>
                                        <p:tgtEl>
                                          <p:spTgt spid="25"/>
                                        </p:tgtEl>
                                      </p:cBhvr>
                                      <p:to x="100000" y="100000"/>
                                    </p:animScale>
                                    <p:animScale>
                                      <p:cBhvr>
                                        <p:cTn id="39" dur="26">
                                          <p:stCondLst>
                                            <p:cond delay="1312"/>
                                          </p:stCondLst>
                                        </p:cTn>
                                        <p:tgtEl>
                                          <p:spTgt spid="25"/>
                                        </p:tgtEl>
                                      </p:cBhvr>
                                      <p:to x="100000" y="80000"/>
                                    </p:animScale>
                                    <p:animScale>
                                      <p:cBhvr>
                                        <p:cTn id="40" dur="166" decel="50000">
                                          <p:stCondLst>
                                            <p:cond delay="1338"/>
                                          </p:stCondLst>
                                        </p:cTn>
                                        <p:tgtEl>
                                          <p:spTgt spid="25"/>
                                        </p:tgtEl>
                                      </p:cBhvr>
                                      <p:to x="100000" y="100000"/>
                                    </p:animScale>
                                    <p:animScale>
                                      <p:cBhvr>
                                        <p:cTn id="41" dur="26">
                                          <p:stCondLst>
                                            <p:cond delay="1642"/>
                                          </p:stCondLst>
                                        </p:cTn>
                                        <p:tgtEl>
                                          <p:spTgt spid="25"/>
                                        </p:tgtEl>
                                      </p:cBhvr>
                                      <p:to x="100000" y="90000"/>
                                    </p:animScale>
                                    <p:animScale>
                                      <p:cBhvr>
                                        <p:cTn id="42" dur="166" decel="50000">
                                          <p:stCondLst>
                                            <p:cond delay="1668"/>
                                          </p:stCondLst>
                                        </p:cTn>
                                        <p:tgtEl>
                                          <p:spTgt spid="25"/>
                                        </p:tgtEl>
                                      </p:cBhvr>
                                      <p:to x="100000" y="100000"/>
                                    </p:animScale>
                                    <p:animScale>
                                      <p:cBhvr>
                                        <p:cTn id="43" dur="26">
                                          <p:stCondLst>
                                            <p:cond delay="1808"/>
                                          </p:stCondLst>
                                        </p:cTn>
                                        <p:tgtEl>
                                          <p:spTgt spid="25"/>
                                        </p:tgtEl>
                                      </p:cBhvr>
                                      <p:to x="100000" y="95000"/>
                                    </p:animScale>
                                    <p:animScale>
                                      <p:cBhvr>
                                        <p:cTn id="44"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7"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 name="TextBox 18"/>
          <p:cNvSpPr txBox="1"/>
          <p:nvPr/>
        </p:nvSpPr>
        <p:spPr>
          <a:xfrm>
            <a:off x="4357688"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6" name="TextBox 5"/>
          <p:cNvSpPr txBox="1"/>
          <p:nvPr/>
        </p:nvSpPr>
        <p:spPr>
          <a:xfrm>
            <a:off x="0" y="1500188"/>
            <a:ext cx="3643313"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看看我们的资本</a:t>
            </a:r>
            <a:r>
              <a:rPr lang="en-US" altLang="zh-CN" sz="2000" dirty="0">
                <a:solidFill>
                  <a:schemeClr val="bg1">
                    <a:lumMod val="50000"/>
                  </a:schemeClr>
                </a:solidFill>
                <a:latin typeface="华康俪金黑W8(P)" pitchFamily="34" charset="-122"/>
                <a:ea typeface="华康俪金黑W8(P)" pitchFamily="34" charset="-122"/>
              </a:rPr>
              <a:t>——</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7" name="TextBox 6"/>
          <p:cNvSpPr txBox="1">
            <a:spLocks noChangeArrowheads="1"/>
          </p:cNvSpPr>
          <p:nvPr/>
        </p:nvSpPr>
        <p:spPr bwMode="auto">
          <a:xfrm>
            <a:off x="500063" y="2500313"/>
            <a:ext cx="7643812" cy="2032000"/>
          </a:xfrm>
          <a:prstGeom prst="rect">
            <a:avLst/>
          </a:prstGeom>
          <a:noFill/>
          <a:ln w="9525">
            <a:noFill/>
            <a:miter lim="800000"/>
            <a:headEnd/>
            <a:tailEnd/>
          </a:ln>
        </p:spPr>
        <p:txBody>
          <a:bodyPr>
            <a:spAutoFit/>
          </a:bodyPr>
          <a:lstStyle/>
          <a:p>
            <a:r>
              <a:rPr lang="zh-CN" altLang="en-US">
                <a:latin typeface="Calibri" pitchFamily="34" charset="0"/>
              </a:rPr>
              <a:t>蓝海战略的核心，是我们找到了一个差异化的点：阿胶食用方法</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我们在阿胶市场，第一个将食用阿胶的方法，以产品概念的形式输入到消费者心智；</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我们不是在卖阿胶，我们在卖一个品牌，这个品牌的核心，是阿胶食用方法、是我们阿胶的制作工艺</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图片 1"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1500188"/>
            <a:ext cx="3643313"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这个资本强在哪里</a:t>
            </a:r>
            <a:r>
              <a:rPr lang="en-US" altLang="zh-CN" sz="2000" dirty="0">
                <a:solidFill>
                  <a:schemeClr val="bg1">
                    <a:lumMod val="50000"/>
                  </a:schemeClr>
                </a:solidFill>
                <a:latin typeface="华康俪金黑W8(P)" pitchFamily="34" charset="-122"/>
                <a:ea typeface="华康俪金黑W8(P)" pitchFamily="34" charset="-122"/>
              </a:rPr>
              <a:t>——</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4" name="TextBox 3"/>
          <p:cNvSpPr txBox="1">
            <a:spLocks noChangeArrowheads="1"/>
          </p:cNvSpPr>
          <p:nvPr/>
        </p:nvSpPr>
        <p:spPr bwMode="auto">
          <a:xfrm>
            <a:off x="500063" y="2143125"/>
            <a:ext cx="7643812" cy="2124075"/>
          </a:xfrm>
          <a:prstGeom prst="rect">
            <a:avLst/>
          </a:prstGeom>
          <a:noFill/>
          <a:ln w="9525">
            <a:noFill/>
            <a:miter lim="800000"/>
            <a:headEnd/>
            <a:tailEnd/>
          </a:ln>
        </p:spPr>
        <p:txBody>
          <a:bodyPr>
            <a:spAutoFit/>
          </a:bodyPr>
          <a:lstStyle/>
          <a:p>
            <a:r>
              <a:rPr lang="zh-CN" altLang="en-US">
                <a:latin typeface="Calibri" pitchFamily="34" charset="0"/>
              </a:rPr>
              <a:t>阿胶营销战场上，一个尚未被占据的山头</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用啃狮耳山草的驴之皮，取狼溪河水、金锅银铲、桑木柴火：</a:t>
            </a:r>
            <a:r>
              <a:rPr lang="zh-CN" altLang="en-US" sz="2000" b="1">
                <a:latin typeface="Calibri" pitchFamily="34" charset="0"/>
              </a:rPr>
              <a:t>道</a:t>
            </a:r>
            <a:r>
              <a:rPr lang="zh-CN" altLang="en-US">
                <a:latin typeface="Calibri" pitchFamily="34" charset="0"/>
              </a:rPr>
              <a:t>法自然；</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打沫、</a:t>
            </a:r>
            <a:r>
              <a:rPr lang="zh-CN" altLang="zh-CN">
                <a:latin typeface="Calibri" pitchFamily="34" charset="0"/>
              </a:rPr>
              <a:t>挂珠</a:t>
            </a:r>
            <a:r>
              <a:rPr lang="zh-CN" altLang="en-US">
                <a:latin typeface="Calibri" pitchFamily="34" charset="0"/>
              </a:rPr>
              <a:t>、</a:t>
            </a:r>
            <a:r>
              <a:rPr lang="zh-CN" altLang="zh-CN">
                <a:latin typeface="Calibri" pitchFamily="34" charset="0"/>
              </a:rPr>
              <a:t>砸油</a:t>
            </a:r>
            <a:r>
              <a:rPr lang="zh-CN" altLang="en-US">
                <a:latin typeface="Calibri" pitchFamily="34" charset="0"/>
              </a:rPr>
              <a:t>、</a:t>
            </a:r>
            <a:r>
              <a:rPr lang="zh-CN" altLang="zh-CN">
                <a:latin typeface="Calibri" pitchFamily="34" charset="0"/>
              </a:rPr>
              <a:t>吊猴</a:t>
            </a:r>
            <a:r>
              <a:rPr lang="zh-CN" altLang="en-US">
                <a:latin typeface="Calibri" pitchFamily="34" charset="0"/>
              </a:rPr>
              <a:t>、</a:t>
            </a:r>
            <a:r>
              <a:rPr lang="zh-CN" altLang="zh-CN">
                <a:latin typeface="Calibri" pitchFamily="34" charset="0"/>
              </a:rPr>
              <a:t>挂旗</a:t>
            </a:r>
            <a:r>
              <a:rPr lang="en-US" altLang="zh-CN">
                <a:latin typeface="Calibri" pitchFamily="34" charset="0"/>
              </a:rPr>
              <a:t>……</a:t>
            </a:r>
            <a:r>
              <a:rPr lang="zh-CN" altLang="en-US">
                <a:latin typeface="Calibri" pitchFamily="34" charset="0"/>
              </a:rPr>
              <a:t>，十九般宫廷秘笈：</a:t>
            </a:r>
            <a:r>
              <a:rPr lang="zh-CN" altLang="en-US" sz="2000" b="1">
                <a:latin typeface="Calibri" pitchFamily="34" charset="0"/>
              </a:rPr>
              <a:t>道</a:t>
            </a:r>
            <a:r>
              <a:rPr lang="zh-CN" altLang="en-US">
                <a:latin typeface="Calibri" pitchFamily="34" charset="0"/>
              </a:rPr>
              <a:t>从传统；</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七七四十九天，九熬九煮的千年技艺，融入现代生命科技：</a:t>
            </a:r>
            <a:r>
              <a:rPr lang="zh-CN" altLang="en-US" sz="2000" b="1">
                <a:latin typeface="Calibri" pitchFamily="34" charset="0"/>
              </a:rPr>
              <a:t>道</a:t>
            </a:r>
            <a:r>
              <a:rPr lang="zh-CN" altLang="en-US">
                <a:latin typeface="Calibri" pitchFamily="34" charset="0"/>
              </a:rPr>
              <a:t>汇古今。</a:t>
            </a:r>
            <a:endParaRPr lang="en-US" altLang="zh-CN">
              <a:latin typeface="Calibri" pitchFamily="34" charset="0"/>
            </a:endParaRPr>
          </a:p>
        </p:txBody>
      </p:sp>
      <p:sp>
        <p:nvSpPr>
          <p:cNvPr id="5" name="TextBox 4"/>
          <p:cNvSpPr txBox="1">
            <a:spLocks noChangeArrowheads="1"/>
          </p:cNvSpPr>
          <p:nvPr/>
        </p:nvSpPr>
        <p:spPr bwMode="auto">
          <a:xfrm>
            <a:off x="0" y="4643438"/>
            <a:ext cx="3071813" cy="369887"/>
          </a:xfrm>
          <a:prstGeom prst="rect">
            <a:avLst/>
          </a:prstGeom>
          <a:noFill/>
          <a:ln w="9525">
            <a:noFill/>
            <a:miter lim="800000"/>
            <a:headEnd/>
            <a:tailEnd/>
          </a:ln>
        </p:spPr>
        <p:txBody>
          <a:bodyPr>
            <a:spAutoFit/>
          </a:bodyPr>
          <a:lstStyle/>
          <a:p>
            <a:r>
              <a:rPr lang="zh-CN" altLang="en-US">
                <a:latin typeface="Calibri" pitchFamily="34" charset="0"/>
              </a:rPr>
              <a:t>找到我们强大的品牌张力：</a:t>
            </a:r>
          </a:p>
        </p:txBody>
      </p:sp>
      <p:sp>
        <p:nvSpPr>
          <p:cNvPr id="6" name="矩形 5"/>
          <p:cNvSpPr/>
          <p:nvPr/>
        </p:nvSpPr>
        <p:spPr>
          <a:xfrm>
            <a:off x="3000364" y="4572008"/>
            <a:ext cx="877163" cy="923330"/>
          </a:xfrm>
          <a:prstGeom prst="rect">
            <a:avLst/>
          </a:prstGeom>
          <a:noFill/>
        </p:spPr>
        <p:txBody>
          <a:bodyPr wrap="none">
            <a:spAutoFit/>
          </a:bodyPr>
          <a:lstStyle/>
          <a:p>
            <a:pPr algn="ctr" fontAlgn="auto">
              <a:spcBef>
                <a:spcPts val="0"/>
              </a:spcBef>
              <a:spcAft>
                <a:spcPts val="0"/>
              </a:spcAft>
              <a:defRPr/>
            </a:pPr>
            <a:r>
              <a:rPr lang="zh-CN" altLang="en-US" sz="5400" dirty="0">
                <a:ln w="1905"/>
                <a:solidFill>
                  <a:srgbClr val="FF9900"/>
                </a:solidFill>
                <a:effectLst>
                  <a:innerShdw blurRad="69850" dist="43180" dir="5400000">
                    <a:srgbClr val="000000">
                      <a:alpha val="65000"/>
                    </a:srgbClr>
                  </a:innerShdw>
                </a:effectLst>
                <a:latin typeface="华康俪金黑W8(P)" pitchFamily="34" charset="-122"/>
                <a:ea typeface="华康俪金黑W8(P)" pitchFamily="34" charset="-122"/>
              </a:rPr>
              <a:t>道</a:t>
            </a:r>
            <a:endParaRPr lang="zh-CN" altLang="en-US" sz="5400" dirty="0">
              <a:ln w="1905"/>
              <a:solidFill>
                <a:srgbClr val="FF990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7" name="TextBox 6"/>
          <p:cNvSpPr txBox="1"/>
          <p:nvPr/>
        </p:nvSpPr>
        <p:spPr>
          <a:xfrm>
            <a:off x="4357688"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图片 1" descr="海川PPT-06.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1500188"/>
            <a:ext cx="3643313" cy="400050"/>
          </a:xfrm>
          <a:prstGeom prst="rect">
            <a:avLst/>
          </a:prstGeom>
          <a:noFill/>
        </p:spPr>
        <p:txBody>
          <a:bodyPr>
            <a:spAutoFit/>
          </a:bodyPr>
          <a:lstStyle/>
          <a:p>
            <a:pPr fontAlgn="auto">
              <a:spcBef>
                <a:spcPts val="0"/>
              </a:spcBef>
              <a:spcAft>
                <a:spcPts val="0"/>
              </a:spcAft>
              <a:defRPr/>
            </a:pPr>
            <a:r>
              <a:rPr lang="zh-CN" altLang="en-US" sz="2000" dirty="0">
                <a:solidFill>
                  <a:schemeClr val="bg1">
                    <a:lumMod val="50000"/>
                  </a:schemeClr>
                </a:solidFill>
                <a:latin typeface="华康俪金黑W8(P)" pitchFamily="34" charset="-122"/>
                <a:ea typeface="华康俪金黑W8(P)" pitchFamily="34" charset="-122"/>
              </a:rPr>
              <a:t>所以，我们是</a:t>
            </a:r>
            <a:r>
              <a:rPr lang="en-US" altLang="zh-CN" sz="2000" dirty="0">
                <a:solidFill>
                  <a:schemeClr val="bg1">
                    <a:lumMod val="50000"/>
                  </a:schemeClr>
                </a:solidFill>
                <a:latin typeface="华康俪金黑W8(P)" pitchFamily="34" charset="-122"/>
                <a:ea typeface="华康俪金黑W8(P)" pitchFamily="34" charset="-122"/>
              </a:rPr>
              <a:t>——</a:t>
            </a:r>
            <a:endParaRPr lang="zh-CN" altLang="en-US" sz="2000" dirty="0">
              <a:solidFill>
                <a:schemeClr val="bg1">
                  <a:lumMod val="50000"/>
                </a:schemeClr>
              </a:solidFill>
              <a:latin typeface="华康俪金黑W8(P)" pitchFamily="34" charset="-122"/>
              <a:ea typeface="华康俪金黑W8(P)" pitchFamily="34" charset="-122"/>
            </a:endParaRPr>
          </a:p>
        </p:txBody>
      </p:sp>
      <p:sp>
        <p:nvSpPr>
          <p:cNvPr id="8" name="矩形 7"/>
          <p:cNvSpPr/>
          <p:nvPr/>
        </p:nvSpPr>
        <p:spPr>
          <a:xfrm>
            <a:off x="3286116" y="2428868"/>
            <a:ext cx="2954655" cy="1692771"/>
          </a:xfrm>
          <a:prstGeom prst="rect">
            <a:avLst/>
          </a:prstGeom>
          <a:noFill/>
        </p:spPr>
        <p:txBody>
          <a:bodyPr wrap="none">
            <a:spAutoFit/>
          </a:bodyPr>
          <a:lstStyle/>
          <a:p>
            <a:pPr algn="ctr" fontAlgn="auto">
              <a:spcBef>
                <a:spcPts val="0"/>
              </a:spcBef>
              <a:spcAft>
                <a:spcPts val="0"/>
              </a:spcAft>
              <a:defRPr/>
            </a:pPr>
            <a:r>
              <a:rPr lang="zh-CN" altLang="en-US" sz="7200" dirty="0">
                <a:ln w="1905"/>
                <a:solidFill>
                  <a:srgbClr val="CC9900"/>
                </a:solidFill>
                <a:effectLst>
                  <a:innerShdw blurRad="69850" dist="43180" dir="5400000">
                    <a:srgbClr val="000000">
                      <a:alpha val="65000"/>
                    </a:srgbClr>
                  </a:innerShdw>
                </a:effectLst>
                <a:latin typeface="华康俪金黑W8(P)" pitchFamily="34" charset="-122"/>
                <a:ea typeface="华康俪金黑W8(P)" pitchFamily="34" charset="-122"/>
              </a:rPr>
              <a:t>贵妃道</a:t>
            </a:r>
            <a:endParaRPr lang="en-US" altLang="zh-CN" sz="7200" dirty="0">
              <a:ln w="1905"/>
              <a:solidFill>
                <a:srgbClr val="CC9900"/>
              </a:solidFill>
              <a:effectLst>
                <a:innerShdw blurRad="69850" dist="43180" dir="5400000">
                  <a:srgbClr val="000000">
                    <a:alpha val="65000"/>
                  </a:srgbClr>
                </a:innerShdw>
              </a:effectLst>
              <a:latin typeface="华康俪金黑W8(P)" pitchFamily="34" charset="-122"/>
              <a:ea typeface="华康俪金黑W8(P)" pitchFamily="34" charset="-122"/>
            </a:endParaRPr>
          </a:p>
          <a:p>
            <a:pPr algn="ctr" fontAlgn="auto">
              <a:spcBef>
                <a:spcPts val="0"/>
              </a:spcBef>
              <a:spcAft>
                <a:spcPts val="0"/>
              </a:spcAft>
              <a:defRPr/>
            </a:pPr>
            <a:r>
              <a:rPr lang="zh-CN" altLang="en-US" sz="28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即食阿胶</a:t>
            </a:r>
            <a:endParaRPr lang="zh-CN" altLang="en-US" sz="28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16"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 name="TextBox 19"/>
          <p:cNvSpPr txBox="1">
            <a:spLocks noChangeArrowheads="1"/>
          </p:cNvSpPr>
          <p:nvPr/>
        </p:nvSpPr>
        <p:spPr bwMode="auto">
          <a:xfrm>
            <a:off x="571500" y="2000250"/>
            <a:ext cx="8358188" cy="2586038"/>
          </a:xfrm>
          <a:prstGeom prst="rect">
            <a:avLst/>
          </a:prstGeom>
          <a:noFill/>
          <a:ln w="9525">
            <a:solidFill>
              <a:schemeClr val="tx1"/>
            </a:solidFill>
            <a:miter lim="800000"/>
            <a:headEnd/>
            <a:tailEnd/>
          </a:ln>
        </p:spPr>
        <p:txBody>
          <a:bodyPr>
            <a:spAutoFit/>
          </a:bodyPr>
          <a:lstStyle/>
          <a:p>
            <a:r>
              <a:rPr lang="zh-CN" altLang="en-US">
                <a:latin typeface="Calibri" pitchFamily="34" charset="0"/>
              </a:rPr>
              <a:t>杨贵妃、懿贵妃（慈禧太后）</a:t>
            </a:r>
            <a:r>
              <a:rPr lang="en-US" altLang="zh-CN">
                <a:latin typeface="Calibri" pitchFamily="34" charset="0"/>
              </a:rPr>
              <a:t>……</a:t>
            </a:r>
            <a:r>
              <a:rPr lang="zh-CN" altLang="en-US">
                <a:latin typeface="Calibri" pitchFamily="34" charset="0"/>
              </a:rPr>
              <a:t>，有阿胶，必有贵妃；</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“贵妃”俨然已是阿胶的代言人；</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但东阿阿胶也好，福牌也罢，它们只是偶尔提个只言片语；</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这个没有争议的免费的“代言人”，价值无限，却少被利用；</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何等可惜！</a:t>
            </a:r>
            <a:endParaRPr lang="en-US" altLang="zh-CN">
              <a:latin typeface="Calibri" pitchFamily="34" charset="0"/>
            </a:endParaRPr>
          </a:p>
        </p:txBody>
      </p:sp>
      <p:sp>
        <p:nvSpPr>
          <p:cNvPr id="21" name="椭圆 20"/>
          <p:cNvSpPr/>
          <p:nvPr/>
        </p:nvSpPr>
        <p:spPr>
          <a:xfrm>
            <a:off x="8072438" y="1571625"/>
            <a:ext cx="857250"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b="1" dirty="0">
              <a:solidFill>
                <a:srgbClr val="FFFF00"/>
              </a:solidFill>
              <a:latin typeface="Arial Black" pitchFamily="34" charset="0"/>
            </a:endParaRPr>
          </a:p>
        </p:txBody>
      </p:sp>
      <p:sp>
        <p:nvSpPr>
          <p:cNvPr id="63492" name="矩形 23"/>
          <p:cNvSpPr>
            <a:spLocks noChangeArrowheads="1"/>
          </p:cNvSpPr>
          <p:nvPr/>
        </p:nvSpPr>
        <p:spPr bwMode="auto">
          <a:xfrm>
            <a:off x="8186738" y="1428750"/>
            <a:ext cx="957262" cy="1016000"/>
          </a:xfrm>
          <a:prstGeom prst="rect">
            <a:avLst/>
          </a:prstGeom>
          <a:noFill/>
          <a:ln w="9525">
            <a:noFill/>
            <a:miter lim="800000"/>
            <a:headEnd/>
            <a:tailEnd/>
          </a:ln>
        </p:spPr>
        <p:txBody>
          <a:bodyPr>
            <a:spAutoFit/>
          </a:bodyPr>
          <a:lstStyle/>
          <a:p>
            <a:r>
              <a:rPr lang="zh-CN" altLang="en-US" sz="6000" b="1">
                <a:solidFill>
                  <a:srgbClr val="FFFF00"/>
                </a:solidFill>
                <a:latin typeface="黑体" pitchFamily="49" charset="-122"/>
                <a:ea typeface="黑体" pitchFamily="49" charset="-122"/>
              </a:rPr>
              <a:t>！</a:t>
            </a:r>
          </a:p>
        </p:txBody>
      </p:sp>
      <p:sp>
        <p:nvSpPr>
          <p:cNvPr id="18" name="TextBox 17"/>
          <p:cNvSpPr txBox="1"/>
          <p:nvPr/>
        </p:nvSpPr>
        <p:spPr>
          <a:xfrm>
            <a:off x="4786313"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9" name="矩形 8"/>
          <p:cNvSpPr/>
          <p:nvPr/>
        </p:nvSpPr>
        <p:spPr>
          <a:xfrm>
            <a:off x="6000760" y="5000636"/>
            <a:ext cx="2643206" cy="830997"/>
          </a:xfrm>
          <a:prstGeom prst="rect">
            <a:avLst/>
          </a:prstGeom>
          <a:noFill/>
        </p:spPr>
        <p:txBody>
          <a:bodyPr>
            <a:spAutoFit/>
          </a:bodyPr>
          <a:lstStyle/>
          <a:p>
            <a:pPr algn="ctr" fontAlgn="auto">
              <a:spcBef>
                <a:spcPts val="0"/>
              </a:spcBef>
              <a:spcAft>
                <a:spcPts val="0"/>
              </a:spcAft>
              <a:defRPr/>
            </a:pPr>
            <a:r>
              <a:rPr lang="zh-CN" alt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贵妃</a:t>
            </a:r>
            <a:r>
              <a:rPr lang="zh-CN" altLang="en-US" sz="48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道</a:t>
            </a:r>
            <a:endParaRPr lang="en-US" altLang="zh-CN" sz="48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16"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 name="TextBox 17"/>
          <p:cNvSpPr txBox="1"/>
          <p:nvPr/>
        </p:nvSpPr>
        <p:spPr>
          <a:xfrm>
            <a:off x="4786313"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9" name="矩形 18"/>
          <p:cNvSpPr>
            <a:spLocks noChangeArrowheads="1"/>
          </p:cNvSpPr>
          <p:nvPr/>
        </p:nvSpPr>
        <p:spPr bwMode="auto">
          <a:xfrm>
            <a:off x="500063" y="2500313"/>
            <a:ext cx="8358187" cy="1016000"/>
          </a:xfrm>
          <a:prstGeom prst="rect">
            <a:avLst/>
          </a:prstGeom>
          <a:noFill/>
          <a:ln w="9525">
            <a:noFill/>
            <a:miter lim="800000"/>
            <a:headEnd/>
            <a:tailEnd/>
          </a:ln>
        </p:spPr>
        <p:txBody>
          <a:bodyPr>
            <a:spAutoFit/>
          </a:bodyPr>
          <a:lstStyle/>
          <a:p>
            <a:r>
              <a:rPr lang="zh-CN" altLang="en-US">
                <a:latin typeface="Calibri" pitchFamily="34" charset="0"/>
              </a:rPr>
              <a:t>让贵妃帮助我们构建强大的品牌背书、高端形象、皇家品质</a:t>
            </a:r>
            <a:r>
              <a:rPr lang="en-US" altLang="zh-CN">
                <a:latin typeface="Calibri" pitchFamily="34" charset="0"/>
              </a:rPr>
              <a:t>……</a:t>
            </a:r>
          </a:p>
          <a:p>
            <a:endParaRPr lang="en-US" altLang="zh-CN">
              <a:latin typeface="Calibri" pitchFamily="34" charset="0"/>
            </a:endParaRPr>
          </a:p>
          <a:p>
            <a:r>
              <a:rPr lang="zh-CN" altLang="en-US" sz="2400" b="1">
                <a:latin typeface="Calibri" pitchFamily="34" charset="0"/>
              </a:rPr>
              <a:t>我们，让贵妃代言！</a:t>
            </a:r>
            <a:endParaRPr lang="zh-CN" altLang="en-US">
              <a:latin typeface="Calibri" pitchFamily="34" charset="0"/>
            </a:endParaRPr>
          </a:p>
        </p:txBody>
      </p:sp>
      <p:sp>
        <p:nvSpPr>
          <p:cNvPr id="27" name="矩形 26"/>
          <p:cNvSpPr/>
          <p:nvPr/>
        </p:nvSpPr>
        <p:spPr>
          <a:xfrm>
            <a:off x="6000760" y="5000636"/>
            <a:ext cx="2643206" cy="830997"/>
          </a:xfrm>
          <a:prstGeom prst="rect">
            <a:avLst/>
          </a:prstGeom>
          <a:noFill/>
        </p:spPr>
        <p:txBody>
          <a:bodyPr>
            <a:spAutoFit/>
          </a:bodyPr>
          <a:lstStyle/>
          <a:p>
            <a:pPr algn="ctr" fontAlgn="auto">
              <a:spcBef>
                <a:spcPts val="0"/>
              </a:spcBef>
              <a:spcAft>
                <a:spcPts val="0"/>
              </a:spcAft>
              <a:defRPr/>
            </a:pPr>
            <a:r>
              <a:rPr lang="zh-CN" alt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贵妃</a:t>
            </a:r>
            <a:r>
              <a:rPr lang="zh-CN" altLang="en-US" sz="48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道</a:t>
            </a:r>
            <a:endParaRPr lang="en-US" altLang="zh-CN" sz="48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27"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7" name="图示 6"/>
          <p:cNvGraphicFramePr/>
          <p:nvPr/>
        </p:nvGraphicFramePr>
        <p:xfrm>
          <a:off x="4071934" y="3357562"/>
          <a:ext cx="3857652"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组合 7"/>
          <p:cNvGrpSpPr/>
          <p:nvPr/>
        </p:nvGrpSpPr>
        <p:grpSpPr>
          <a:xfrm rot="10800000">
            <a:off x="2857488" y="4071942"/>
            <a:ext cx="1143008" cy="642942"/>
            <a:chOff x="2071702" y="1571635"/>
            <a:chExt cx="1461601" cy="920728"/>
          </a:xfrm>
          <a:solidFill>
            <a:schemeClr val="bg2">
              <a:lumMod val="75000"/>
            </a:schemeClr>
          </a:solidFill>
        </p:grpSpPr>
        <p:sp>
          <p:nvSpPr>
            <p:cNvPr id="9" name="右箭头 8"/>
            <p:cNvSpPr/>
            <p:nvPr/>
          </p:nvSpPr>
          <p:spPr>
            <a:xfrm>
              <a:off x="2071702" y="1571635"/>
              <a:ext cx="1461601" cy="92072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右箭头 4"/>
            <p:cNvSpPr/>
            <p:nvPr/>
          </p:nvSpPr>
          <p:spPr>
            <a:xfrm rot="10800000">
              <a:off x="2071702" y="1755781"/>
              <a:ext cx="1185383" cy="55243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fontAlgn="auto">
                <a:lnSpc>
                  <a:spcPct val="90000"/>
                </a:lnSpc>
                <a:spcAft>
                  <a:spcPct val="35000"/>
                </a:spcAft>
                <a:defRPr/>
              </a:pPr>
              <a:r>
                <a:rPr lang="zh-CN" altLang="en-US" sz="2000" b="1" dirty="0">
                  <a:solidFill>
                    <a:schemeClr val="tx1"/>
                  </a:solidFill>
                  <a:latin typeface="黑体" pitchFamily="2" charset="-122"/>
                  <a:ea typeface="黑体" pitchFamily="2" charset="-122"/>
                </a:rPr>
                <a:t>符合</a:t>
              </a:r>
              <a:endParaRPr lang="zh-CN" altLang="en-US" sz="2000" b="1" dirty="0">
                <a:solidFill>
                  <a:schemeClr val="tx1"/>
                </a:solidFill>
                <a:latin typeface="黑体" pitchFamily="2" charset="-122"/>
                <a:ea typeface="黑体" pitchFamily="2" charset="-122"/>
              </a:endParaRPr>
            </a:p>
          </p:txBody>
        </p:sp>
      </p:grpSp>
      <p:grpSp>
        <p:nvGrpSpPr>
          <p:cNvPr id="3" name="组合 10"/>
          <p:cNvGrpSpPr/>
          <p:nvPr/>
        </p:nvGrpSpPr>
        <p:grpSpPr>
          <a:xfrm>
            <a:off x="1285852" y="3643314"/>
            <a:ext cx="1482408" cy="1482408"/>
            <a:chOff x="2373548" y="274795"/>
            <a:chExt cx="1482408" cy="1482408"/>
          </a:xfrm>
          <a:solidFill>
            <a:schemeClr val="bg2">
              <a:lumMod val="75000"/>
            </a:schemeClr>
          </a:solidFill>
        </p:grpSpPr>
        <p:sp>
          <p:nvSpPr>
            <p:cNvPr id="12" name="椭圆 11"/>
            <p:cNvSpPr/>
            <p:nvPr/>
          </p:nvSpPr>
          <p:spPr>
            <a:xfrm>
              <a:off x="2373548" y="274795"/>
              <a:ext cx="1482408" cy="1482408"/>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椭圆 4"/>
            <p:cNvSpPr/>
            <p:nvPr/>
          </p:nvSpPr>
          <p:spPr>
            <a:xfrm>
              <a:off x="2590642" y="491888"/>
              <a:ext cx="1048220" cy="1048222"/>
            </a:xfrm>
            <a:prstGeom prst="rect">
              <a:avLst/>
            </a:prstGeom>
            <a:grpFill/>
          </p:spPr>
          <p:style>
            <a:lnRef idx="0">
              <a:scrgbClr r="0" g="0" b="0"/>
            </a:lnRef>
            <a:fillRef idx="0">
              <a:scrgbClr r="0" g="0" b="0"/>
            </a:fillRef>
            <a:effectRef idx="0">
              <a:scrgbClr r="0" g="0" b="0"/>
            </a:effectRef>
            <a:fontRef idx="minor">
              <a:schemeClr val="tx1"/>
            </a:fontRef>
          </p:style>
          <p:txBody>
            <a:bodyPr lIns="81582" tIns="43180" rIns="81582" bIns="43180" spcCol="1270" anchor="ctr"/>
            <a:lstStyle/>
            <a:p>
              <a:pPr algn="ctr" defTabSz="1511300" fontAlgn="auto">
                <a:lnSpc>
                  <a:spcPct val="90000"/>
                </a:lnSpc>
                <a:spcAft>
                  <a:spcPct val="35000"/>
                </a:spcAft>
                <a:defRPr/>
              </a:pPr>
              <a:r>
                <a:rPr lang="zh-CN" altLang="en-US" sz="3400" b="1" dirty="0"/>
                <a:t>产品概念</a:t>
              </a:r>
              <a:endParaRPr lang="zh-CN" altLang="en-US" sz="3400" b="1" dirty="0"/>
            </a:p>
          </p:txBody>
        </p:sp>
      </p:grpSp>
      <p:grpSp>
        <p:nvGrpSpPr>
          <p:cNvPr id="5" name="组合 13"/>
          <p:cNvGrpSpPr/>
          <p:nvPr/>
        </p:nvGrpSpPr>
        <p:grpSpPr>
          <a:xfrm>
            <a:off x="3071802" y="1071546"/>
            <a:ext cx="2857520" cy="1196656"/>
            <a:chOff x="2373548" y="274795"/>
            <a:chExt cx="1482408" cy="1482408"/>
          </a:xfrm>
          <a:solidFill>
            <a:schemeClr val="bg2">
              <a:lumMod val="75000"/>
            </a:schemeClr>
          </a:solidFill>
        </p:grpSpPr>
        <p:sp>
          <p:nvSpPr>
            <p:cNvPr id="15" name="椭圆 14"/>
            <p:cNvSpPr/>
            <p:nvPr/>
          </p:nvSpPr>
          <p:spPr>
            <a:xfrm>
              <a:off x="2373548" y="274795"/>
              <a:ext cx="1482408" cy="1482408"/>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椭圆 4"/>
            <p:cNvSpPr/>
            <p:nvPr/>
          </p:nvSpPr>
          <p:spPr>
            <a:xfrm>
              <a:off x="2590642" y="491888"/>
              <a:ext cx="1048220" cy="1048222"/>
            </a:xfrm>
            <a:prstGeom prst="rect">
              <a:avLst/>
            </a:prstGeom>
            <a:grpFill/>
          </p:spPr>
          <p:style>
            <a:lnRef idx="0">
              <a:scrgbClr r="0" g="0" b="0"/>
            </a:lnRef>
            <a:fillRef idx="0">
              <a:scrgbClr r="0" g="0" b="0"/>
            </a:fillRef>
            <a:effectRef idx="0">
              <a:scrgbClr r="0" g="0" b="0"/>
            </a:effectRef>
            <a:fontRef idx="minor">
              <a:schemeClr val="tx1"/>
            </a:fontRef>
          </p:style>
          <p:txBody>
            <a:bodyPr lIns="81582" tIns="43180" rIns="81582" bIns="43180" spcCol="1270" anchor="ctr"/>
            <a:lstStyle/>
            <a:p>
              <a:pPr algn="ctr" defTabSz="1511300" fontAlgn="auto">
                <a:lnSpc>
                  <a:spcPct val="90000"/>
                </a:lnSpc>
                <a:spcAft>
                  <a:spcPct val="35000"/>
                </a:spcAft>
                <a:defRPr/>
              </a:pPr>
              <a:r>
                <a:rPr lang="zh-CN" altLang="en-US" sz="3200" b="1" dirty="0"/>
                <a:t>品牌定位</a:t>
              </a:r>
              <a:endParaRPr lang="zh-CN" altLang="en-US" sz="3200" b="1" dirty="0"/>
            </a:p>
          </p:txBody>
        </p:sp>
      </p:grpSp>
      <p:sp>
        <p:nvSpPr>
          <p:cNvPr id="20" name="左大括号 19"/>
          <p:cNvSpPr/>
          <p:nvPr/>
        </p:nvSpPr>
        <p:spPr>
          <a:xfrm rot="5400000">
            <a:off x="4107656" y="250032"/>
            <a:ext cx="1000125" cy="5500688"/>
          </a:xfrm>
          <a:prstGeom prst="leftBrace">
            <a:avLst>
              <a:gd name="adj1" fmla="val 8333"/>
              <a:gd name="adj2" fmla="val 50353"/>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1" name="TextBox 20"/>
          <p:cNvSpPr txBox="1">
            <a:spLocks noChangeArrowheads="1"/>
          </p:cNvSpPr>
          <p:nvPr/>
        </p:nvSpPr>
        <p:spPr bwMode="auto">
          <a:xfrm>
            <a:off x="4071938" y="2571750"/>
            <a:ext cx="1643062" cy="461963"/>
          </a:xfrm>
          <a:prstGeom prst="rect">
            <a:avLst/>
          </a:prstGeom>
          <a:noFill/>
          <a:ln w="9525">
            <a:noFill/>
            <a:miter lim="800000"/>
            <a:headEnd/>
            <a:tailEnd/>
          </a:ln>
        </p:spPr>
        <p:txBody>
          <a:bodyPr>
            <a:spAutoFit/>
          </a:bodyPr>
          <a:lstStyle/>
          <a:p>
            <a:r>
              <a:rPr lang="zh-CN" altLang="en-US">
                <a:latin typeface="Calibri" pitchFamily="34" charset="0"/>
              </a:rPr>
              <a:t>  </a:t>
            </a:r>
            <a:r>
              <a:rPr lang="zh-CN" altLang="en-US" sz="2400" b="1">
                <a:latin typeface="Calibri" pitchFamily="34" charset="0"/>
              </a:rPr>
              <a:t>支 撑</a:t>
            </a:r>
          </a:p>
        </p:txBody>
      </p:sp>
      <p:sp>
        <p:nvSpPr>
          <p:cNvPr id="17" name="标题 1"/>
          <p:cNvSpPr txBox="1">
            <a:spLocks/>
          </p:cNvSpPr>
          <p:nvPr/>
        </p:nvSpPr>
        <p:spPr>
          <a:xfrm>
            <a:off x="0" y="214313"/>
            <a:ext cx="4214813" cy="582612"/>
          </a:xfrm>
          <a:prstGeom prst="rect">
            <a:avLst/>
          </a:prstGeom>
        </p:spPr>
        <p:txBody>
          <a:bodyPr/>
          <a:lstStyle/>
          <a:p>
            <a:pPr fontAlgn="auto">
              <a:spcAft>
                <a:spcPts val="0"/>
              </a:spcAft>
              <a:defRPr/>
            </a:pPr>
            <a:r>
              <a:rPr lang="zh-CN" altLang="en-US" sz="2400" dirty="0">
                <a:solidFill>
                  <a:srgbClr val="F5E2B7"/>
                </a:solidFill>
                <a:latin typeface="华康俪金黑W8(P)" pitchFamily="34" charset="-122"/>
                <a:ea typeface="华康俪金黑W8(P)" pitchFamily="34" charset="-122"/>
                <a:cs typeface="+mj-cs"/>
              </a:rPr>
              <a:t>我们卖什么样的阿胶</a:t>
            </a:r>
            <a:r>
              <a:rPr lang="en-US" altLang="zh-CN" sz="2400" dirty="0">
                <a:solidFill>
                  <a:srgbClr val="F5E2B7"/>
                </a:solidFill>
                <a:latin typeface="华康俪金黑W8(P)" pitchFamily="34" charset="-122"/>
                <a:ea typeface="华康俪金黑W8(P)" pitchFamily="34" charset="-122"/>
                <a:cs typeface="+mj-cs"/>
              </a:rPr>
              <a:t>——</a:t>
            </a:r>
            <a:endParaRPr lang="zh-CN" altLang="en-US" sz="2400" dirty="0">
              <a:solidFill>
                <a:srgbClr val="F5E2B7"/>
              </a:solidFill>
              <a:latin typeface="华康俪金黑W8(P)" pitchFamily="34" charset="-122"/>
              <a:ea typeface="华康俪金黑W8(P)" pitchFamily="34" charset="-122"/>
              <a:cs typeface="+mj-cs"/>
            </a:endParaRPr>
          </a:p>
        </p:txBody>
      </p:sp>
      <p:sp>
        <p:nvSpPr>
          <p:cNvPr id="18" name="右中括号 17"/>
          <p:cNvSpPr/>
          <p:nvPr/>
        </p:nvSpPr>
        <p:spPr>
          <a:xfrm rot="5400000">
            <a:off x="4321970" y="2536031"/>
            <a:ext cx="500062" cy="5857875"/>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3857625" y="5500688"/>
            <a:ext cx="1357313" cy="369887"/>
          </a:xfrm>
          <a:prstGeom prst="rect">
            <a:avLst/>
          </a:prstGeom>
          <a:solidFill>
            <a:schemeClr val="bg2">
              <a:lumMod val="50000"/>
            </a:schemeClr>
          </a:solidFill>
        </p:spPr>
        <p:txBody>
          <a:bodyPr>
            <a:spAutoFit/>
          </a:bodyPr>
          <a:lstStyle/>
          <a:p>
            <a:pPr fontAlgn="auto">
              <a:spcBef>
                <a:spcPts val="0"/>
              </a:spcBef>
              <a:spcAft>
                <a:spcPts val="0"/>
              </a:spcAft>
              <a:defRPr/>
            </a:pPr>
            <a:r>
              <a:rPr lang="zh-CN" altLang="en-US" b="1" dirty="0">
                <a:latin typeface="+mn-lt"/>
                <a:ea typeface="+mn-ea"/>
              </a:rPr>
              <a:t>产品复合体</a:t>
            </a:r>
            <a:endParaRPr lang="zh-CN" altLang="en-US" b="1"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strVal val="#ppt_w*0.05"/>
                                          </p:val>
                                        </p:tav>
                                        <p:tav tm="100000">
                                          <p:val>
                                            <p:strVal val="#ppt_w"/>
                                          </p:val>
                                        </p:tav>
                                      </p:tavLst>
                                    </p:anim>
                                    <p:anim calcmode="lin" valueType="num">
                                      <p:cBhvr>
                                        <p:cTn id="41" dur="500" fill="hold"/>
                                        <p:tgtEl>
                                          <p:spTgt spid="21"/>
                                        </p:tgtEl>
                                        <p:attrNameLst>
                                          <p:attrName>ppt_h</p:attrName>
                                        </p:attrNameLst>
                                      </p:cBhvr>
                                      <p:tavLst>
                                        <p:tav tm="0">
                                          <p:val>
                                            <p:strVal val="#ppt_h"/>
                                          </p:val>
                                        </p:tav>
                                        <p:tav tm="100000">
                                          <p:val>
                                            <p:strVal val="#ppt_h"/>
                                          </p:val>
                                        </p:tav>
                                      </p:tavLst>
                                    </p:anim>
                                    <p:anim calcmode="lin" valueType="num">
                                      <p:cBhvr>
                                        <p:cTn id="42" dur="500" fill="hold"/>
                                        <p:tgtEl>
                                          <p:spTgt spid="21"/>
                                        </p:tgtEl>
                                        <p:attrNameLst>
                                          <p:attrName>ppt_x</p:attrName>
                                        </p:attrNameLst>
                                      </p:cBhvr>
                                      <p:tavLst>
                                        <p:tav tm="0">
                                          <p:val>
                                            <p:strVal val="#ppt_x-.2"/>
                                          </p:val>
                                        </p:tav>
                                        <p:tav tm="100000">
                                          <p:val>
                                            <p:strVal val="#ppt_x"/>
                                          </p:val>
                                        </p:tav>
                                      </p:tavLst>
                                    </p:anim>
                                    <p:anim calcmode="lin" valueType="num">
                                      <p:cBhvr>
                                        <p:cTn id="43" dur="500" fill="hold"/>
                                        <p:tgtEl>
                                          <p:spTgt spid="21"/>
                                        </p:tgtEl>
                                        <p:attrNameLst>
                                          <p:attrName>ppt_y</p:attrName>
                                        </p:attrNameLst>
                                      </p:cBhvr>
                                      <p:tavLst>
                                        <p:tav tm="0">
                                          <p:val>
                                            <p:strVal val="#ppt_y"/>
                                          </p:val>
                                        </p:tav>
                                        <p:tav tm="100000">
                                          <p:val>
                                            <p:strVal val="#ppt_y"/>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1" grpId="0"/>
      <p:bldP spid="17" grpId="0"/>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图片 15"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758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29000" y="1071563"/>
            <a:ext cx="2857500" cy="2857500"/>
          </a:xfrm>
          <a:prstGeom prst="rect">
            <a:avLst/>
          </a:prstGeom>
          <a:noFill/>
          <a:ln w="9525">
            <a:noFill/>
            <a:miter lim="800000"/>
            <a:headEnd/>
            <a:tailEnd/>
          </a:ln>
        </p:spPr>
      </p:pic>
      <p:sp>
        <p:nvSpPr>
          <p:cNvPr id="26" name="TextBox 25"/>
          <p:cNvSpPr txBox="1">
            <a:spLocks noChangeArrowheads="1"/>
          </p:cNvSpPr>
          <p:nvPr/>
        </p:nvSpPr>
        <p:spPr bwMode="auto">
          <a:xfrm>
            <a:off x="214313" y="4071938"/>
            <a:ext cx="8572500" cy="1477962"/>
          </a:xfrm>
          <a:prstGeom prst="rect">
            <a:avLst/>
          </a:prstGeom>
          <a:noFill/>
          <a:ln w="9525">
            <a:noFill/>
            <a:miter lim="800000"/>
            <a:headEnd/>
            <a:tailEnd/>
          </a:ln>
        </p:spPr>
        <p:txBody>
          <a:bodyPr>
            <a:spAutoFit/>
          </a:bodyPr>
          <a:lstStyle/>
          <a:p>
            <a:r>
              <a:rPr lang="zh-CN" altLang="en-US">
                <a:latin typeface="Calibri" pitchFamily="34" charset="0"/>
              </a:rPr>
              <a:t>一意“方法” ：贵妃道，贵妃食用阿胶的方法。食阿胶，贵妃有道，道法自然。</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二意“说”：贵妃道，即贵妃说。“暗服阿胶不肯道”，而今，贵妃终得“道”。</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三意“智慧”：贵妃道，贵妃的智慧。跟随贵妃学得养生、养颜的哲学。</a:t>
            </a:r>
          </a:p>
        </p:txBody>
      </p:sp>
      <p:sp>
        <p:nvSpPr>
          <p:cNvPr id="20" name="TextBox 19"/>
          <p:cNvSpPr txBox="1"/>
          <p:nvPr/>
        </p:nvSpPr>
        <p:spPr>
          <a:xfrm>
            <a:off x="4786313"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21" name="矩形 20"/>
          <p:cNvSpPr/>
          <p:nvPr/>
        </p:nvSpPr>
        <p:spPr>
          <a:xfrm>
            <a:off x="0" y="1071546"/>
            <a:ext cx="2643206" cy="830997"/>
          </a:xfrm>
          <a:prstGeom prst="rect">
            <a:avLst/>
          </a:prstGeom>
          <a:noFill/>
        </p:spPr>
        <p:txBody>
          <a:bodyPr>
            <a:spAutoFit/>
          </a:bodyPr>
          <a:lstStyle/>
          <a:p>
            <a:pPr algn="ctr" fontAlgn="auto">
              <a:spcBef>
                <a:spcPts val="0"/>
              </a:spcBef>
              <a:spcAft>
                <a:spcPts val="0"/>
              </a:spcAft>
              <a:defRPr/>
            </a:pPr>
            <a:r>
              <a:rPr lang="zh-CN" altLang="en-US" sz="48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贵妃</a:t>
            </a:r>
            <a:r>
              <a:rPr lang="zh-CN" alt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道</a:t>
            </a:r>
            <a:endParaRPr lang="en-US" altLang="zh-CN"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anim calcmode="lin" valueType="num">
                                      <p:cBhvr additive="base">
                                        <p:cTn id="1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anim calcmode="lin" valueType="num">
                                      <p:cBhvr additive="base">
                                        <p:cTn id="19"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图片 15"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 name="TextBox 25"/>
          <p:cNvSpPr txBox="1">
            <a:spLocks noChangeArrowheads="1"/>
          </p:cNvSpPr>
          <p:nvPr/>
        </p:nvSpPr>
        <p:spPr bwMode="auto">
          <a:xfrm>
            <a:off x="357188" y="1785938"/>
            <a:ext cx="8572500" cy="1477962"/>
          </a:xfrm>
          <a:prstGeom prst="rect">
            <a:avLst/>
          </a:prstGeom>
          <a:noFill/>
          <a:ln w="9525">
            <a:noFill/>
            <a:miter lim="800000"/>
            <a:headEnd/>
            <a:tailEnd/>
          </a:ln>
        </p:spPr>
        <p:txBody>
          <a:bodyPr>
            <a:spAutoFit/>
          </a:bodyPr>
          <a:lstStyle/>
          <a:p>
            <a:r>
              <a:rPr lang="zh-CN" altLang="en-US">
                <a:latin typeface="Calibri" pitchFamily="34" charset="0"/>
              </a:rPr>
              <a:t>九朝九暮，九蒸九熬，桑柴松木，金锅银铲</a:t>
            </a:r>
            <a:r>
              <a:rPr lang="en-US" altLang="zh-CN">
                <a:latin typeface="Calibri" pitchFamily="34" charset="0"/>
              </a:rPr>
              <a:t>……</a:t>
            </a:r>
          </a:p>
          <a:p>
            <a:endParaRPr lang="en-US" altLang="zh-CN">
              <a:latin typeface="Calibri" pitchFamily="34" charset="0"/>
            </a:endParaRPr>
          </a:p>
          <a:p>
            <a:r>
              <a:rPr lang="zh-CN" altLang="en-US">
                <a:latin typeface="Calibri" pitchFamily="34" charset="0"/>
              </a:rPr>
              <a:t>阿胶一碗，芝麻一盏，白米红馅蜜饯</a:t>
            </a:r>
            <a:r>
              <a:rPr lang="en-US" altLang="zh-CN">
                <a:latin typeface="Calibri" pitchFamily="34" charset="0"/>
              </a:rPr>
              <a:t>……</a:t>
            </a:r>
          </a:p>
          <a:p>
            <a:endParaRPr lang="en-US" altLang="zh-CN">
              <a:latin typeface="Calibri" pitchFamily="34" charset="0"/>
            </a:endParaRPr>
          </a:p>
          <a:p>
            <a:r>
              <a:rPr lang="zh-CN" altLang="en-US">
                <a:latin typeface="Calibri" pitchFamily="34" charset="0"/>
              </a:rPr>
              <a:t>贵妃创立的阿胶食用之道</a:t>
            </a:r>
            <a:endParaRPr lang="en-US" altLang="zh-CN">
              <a:latin typeface="Calibri" pitchFamily="34" charset="0"/>
            </a:endParaRPr>
          </a:p>
        </p:txBody>
      </p:sp>
      <p:sp>
        <p:nvSpPr>
          <p:cNvPr id="20" name="TextBox 19"/>
          <p:cNvSpPr txBox="1"/>
          <p:nvPr/>
        </p:nvSpPr>
        <p:spPr>
          <a:xfrm>
            <a:off x="4786313" y="571500"/>
            <a:ext cx="571500"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5" name="TextBox 4"/>
          <p:cNvSpPr txBox="1">
            <a:spLocks noChangeArrowheads="1"/>
          </p:cNvSpPr>
          <p:nvPr/>
        </p:nvSpPr>
        <p:spPr bwMode="auto">
          <a:xfrm>
            <a:off x="1500188" y="3929063"/>
            <a:ext cx="7286625" cy="1477962"/>
          </a:xfrm>
          <a:prstGeom prst="rect">
            <a:avLst/>
          </a:prstGeom>
          <a:noFill/>
          <a:ln w="9525">
            <a:noFill/>
            <a:miter lim="800000"/>
            <a:headEnd/>
            <a:tailEnd/>
          </a:ln>
        </p:spPr>
        <p:txBody>
          <a:bodyPr>
            <a:spAutoFit/>
          </a:bodyPr>
          <a:lstStyle/>
          <a:p>
            <a:r>
              <a:rPr lang="zh-CN" altLang="en-US">
                <a:latin typeface="Calibri" pitchFamily="34" charset="0"/>
              </a:rPr>
              <a:t>贵妃秘笈</a:t>
            </a:r>
            <a:r>
              <a:rPr lang="en-US" altLang="zh-CN">
                <a:latin typeface="Calibri" pitchFamily="34" charset="0"/>
              </a:rPr>
              <a:t>+</a:t>
            </a:r>
            <a:r>
              <a:rPr lang="zh-CN" altLang="en-US">
                <a:latin typeface="Calibri" pitchFamily="34" charset="0"/>
              </a:rPr>
              <a:t>现代生命科技，</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九蒸九熬</a:t>
            </a:r>
            <a:r>
              <a:rPr lang="en-US" altLang="zh-CN">
                <a:latin typeface="Calibri" pitchFamily="34" charset="0"/>
              </a:rPr>
              <a:t>+</a:t>
            </a:r>
            <a:r>
              <a:rPr lang="zh-CN" altLang="en-US">
                <a:latin typeface="Calibri" pitchFamily="34" charset="0"/>
              </a:rPr>
              <a:t>现代科学配方，</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十九般技艺成就健康之道，健康十九道</a:t>
            </a:r>
            <a:endParaRPr lang="en-US" altLang="zh-CN">
              <a:latin typeface="Calibri" pitchFamily="34" charset="0"/>
            </a:endParaRPr>
          </a:p>
        </p:txBody>
      </p:sp>
      <p:sp>
        <p:nvSpPr>
          <p:cNvPr id="7" name="矩形 6"/>
          <p:cNvSpPr/>
          <p:nvPr/>
        </p:nvSpPr>
        <p:spPr>
          <a:xfrm>
            <a:off x="6286512" y="5000636"/>
            <a:ext cx="2643206" cy="830997"/>
          </a:xfrm>
          <a:prstGeom prst="rect">
            <a:avLst/>
          </a:prstGeom>
          <a:noFill/>
        </p:spPr>
        <p:txBody>
          <a:bodyPr>
            <a:spAutoFit/>
          </a:bodyPr>
          <a:lstStyle/>
          <a:p>
            <a:pPr algn="ctr" fontAlgn="auto">
              <a:spcBef>
                <a:spcPts val="0"/>
              </a:spcBef>
              <a:spcAft>
                <a:spcPts val="0"/>
              </a:spcAft>
              <a:defRPr/>
            </a:pPr>
            <a:r>
              <a:rPr lang="zh-CN" altLang="en-US" sz="4800" dirty="0">
                <a:ln w="1905"/>
                <a:solidFill>
                  <a:srgbClr val="F5E2B7"/>
                </a:solidFill>
                <a:effectLst>
                  <a:innerShdw blurRad="69850" dist="43180" dir="5400000">
                    <a:srgbClr val="000000">
                      <a:alpha val="65000"/>
                    </a:srgbClr>
                  </a:innerShdw>
                </a:effectLst>
                <a:latin typeface="华康俪金黑W8(P)" pitchFamily="34" charset="-122"/>
                <a:ea typeface="华康俪金黑W8(P)" pitchFamily="34" charset="-122"/>
              </a:rPr>
              <a:t>贵妃</a:t>
            </a:r>
            <a:r>
              <a:rPr lang="zh-CN" alt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道</a:t>
            </a:r>
            <a:endParaRPr lang="en-US" altLang="zh-CN"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图片 15"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 name="TextBox 19"/>
          <p:cNvSpPr txBox="1"/>
          <p:nvPr/>
        </p:nvSpPr>
        <p:spPr>
          <a:xfrm>
            <a:off x="5357813"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8" name="矩形 7"/>
          <p:cNvSpPr/>
          <p:nvPr/>
        </p:nvSpPr>
        <p:spPr>
          <a:xfrm>
            <a:off x="2071670" y="2643182"/>
            <a:ext cx="4429156" cy="1754326"/>
          </a:xfrm>
          <a:prstGeom prst="rect">
            <a:avLst/>
          </a:prstGeom>
          <a:noFill/>
        </p:spPr>
        <p:txBody>
          <a:bodyPr>
            <a:spAutoFit/>
          </a:bodyPr>
          <a:lstStyle/>
          <a:p>
            <a:pPr algn="ctr" fontAlgn="auto">
              <a:spcBef>
                <a:spcPts val="0"/>
              </a:spcBef>
              <a:spcAft>
                <a:spcPts val="0"/>
              </a:spcAft>
              <a:defRPr/>
            </a:pPr>
            <a:r>
              <a:rPr lang="zh-CN" alt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一支贵妃胶</a:t>
            </a:r>
            <a:endParaRPr lang="en-US" altLang="zh-CN"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endParaRPr>
          </a:p>
          <a:p>
            <a:pPr algn="ctr" fontAlgn="auto">
              <a:spcBef>
                <a:spcPts val="0"/>
              </a:spcBef>
              <a:spcAft>
                <a:spcPts val="0"/>
              </a:spcAft>
              <a:defRPr/>
            </a:pPr>
            <a:r>
              <a:rPr lang="zh-CN" alt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健康十九道</a:t>
            </a:r>
            <a:endParaRPr lang="zh-CN" alt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71684" name="TextBox 8"/>
          <p:cNvSpPr txBox="1">
            <a:spLocks noChangeArrowheads="1"/>
          </p:cNvSpPr>
          <p:nvPr/>
        </p:nvSpPr>
        <p:spPr bwMode="auto">
          <a:xfrm>
            <a:off x="500063" y="1428750"/>
            <a:ext cx="2500312" cy="584200"/>
          </a:xfrm>
          <a:prstGeom prst="rect">
            <a:avLst/>
          </a:prstGeom>
          <a:noFill/>
          <a:ln w="9525">
            <a:noFill/>
            <a:miter lim="800000"/>
            <a:headEnd/>
            <a:tailEnd/>
          </a:ln>
        </p:spPr>
        <p:txBody>
          <a:bodyPr>
            <a:spAutoFit/>
          </a:bodyPr>
          <a:lstStyle/>
          <a:p>
            <a:r>
              <a:rPr lang="en-US" altLang="zh-CN" sz="3200" b="1">
                <a:solidFill>
                  <a:srgbClr val="808080"/>
                </a:solidFill>
                <a:latin typeface="Verdana" pitchFamily="34" charset="0"/>
              </a:rPr>
              <a:t>Slogan</a:t>
            </a:r>
            <a:r>
              <a:rPr lang="zh-CN" altLang="en-US" sz="3200" b="1">
                <a:solidFill>
                  <a:srgbClr val="808080"/>
                </a:solidFill>
                <a:latin typeface="Verdana" pitchFamily="34" charset="0"/>
              </a:rPr>
              <a:t>：</a:t>
            </a:r>
            <a:endParaRPr lang="en-US" altLang="zh-CN" sz="3200" b="1">
              <a:solidFill>
                <a:srgbClr val="80808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15"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 name="TextBox 19"/>
          <p:cNvSpPr txBox="1"/>
          <p:nvPr/>
        </p:nvSpPr>
        <p:spPr>
          <a:xfrm>
            <a:off x="5357813"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8" name="矩形 7"/>
          <p:cNvSpPr/>
          <p:nvPr/>
        </p:nvSpPr>
        <p:spPr>
          <a:xfrm>
            <a:off x="285720" y="1428736"/>
            <a:ext cx="3143272" cy="1323439"/>
          </a:xfrm>
          <a:prstGeom prst="rect">
            <a:avLst/>
          </a:prstGeom>
          <a:noFill/>
        </p:spPr>
        <p:txBody>
          <a:bodyPr>
            <a:spAutoFit/>
          </a:bodyPr>
          <a:lstStyle/>
          <a:p>
            <a:pPr algn="ctr" fontAlgn="auto">
              <a:spcBef>
                <a:spcPts val="0"/>
              </a:spcBef>
              <a:spcAft>
                <a:spcPts val="0"/>
              </a:spcAft>
              <a:defRPr/>
            </a:pPr>
            <a:r>
              <a:rPr lang="zh-CN" alt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一支贵妃胶</a:t>
            </a:r>
            <a:endParaRPr lang="en-US" altLang="zh-CN"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endParaRPr>
          </a:p>
          <a:p>
            <a:pPr algn="ctr" fontAlgn="auto">
              <a:spcBef>
                <a:spcPts val="0"/>
              </a:spcBef>
              <a:spcAft>
                <a:spcPts val="0"/>
              </a:spcAft>
              <a:defRPr/>
            </a:pPr>
            <a:r>
              <a:rPr lang="zh-CN" alt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rPr>
              <a:t>健康十九道</a:t>
            </a:r>
            <a:endParaRPr lang="zh-CN" alt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6" name="TextBox 5"/>
          <p:cNvSpPr txBox="1">
            <a:spLocks noChangeArrowheads="1"/>
          </p:cNvSpPr>
          <p:nvPr/>
        </p:nvSpPr>
        <p:spPr bwMode="auto">
          <a:xfrm>
            <a:off x="4143375" y="2500313"/>
            <a:ext cx="3214688" cy="3140075"/>
          </a:xfrm>
          <a:prstGeom prst="rect">
            <a:avLst/>
          </a:prstGeom>
          <a:noFill/>
          <a:ln w="9525">
            <a:noFill/>
            <a:miter lim="800000"/>
            <a:headEnd/>
            <a:tailEnd/>
          </a:ln>
        </p:spPr>
        <p:txBody>
          <a:bodyPr>
            <a:spAutoFit/>
          </a:bodyPr>
          <a:lstStyle/>
          <a:p>
            <a:r>
              <a:rPr lang="zh-CN" altLang="en-US">
                <a:latin typeface="Calibri" pitchFamily="34" charset="0"/>
              </a:rPr>
              <a:t>告知产品属性：胶，阿胶</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融入产品名称：贵妃道</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传达产品形态：条状、棒状</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展示产品功效：健康</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灌输产品卖点：十九道</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下达消费指令</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图片 15" descr="海川PPT-0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 name="TextBox 19"/>
          <p:cNvSpPr txBox="1"/>
          <p:nvPr/>
        </p:nvSpPr>
        <p:spPr>
          <a:xfrm>
            <a:off x="6072188" y="571500"/>
            <a:ext cx="642937"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7" name="TextBox 6"/>
          <p:cNvSpPr txBox="1">
            <a:spLocks noChangeArrowheads="1"/>
          </p:cNvSpPr>
          <p:nvPr/>
        </p:nvSpPr>
        <p:spPr bwMode="auto">
          <a:xfrm>
            <a:off x="571500" y="1714500"/>
            <a:ext cx="7358063" cy="3692525"/>
          </a:xfrm>
          <a:prstGeom prst="rect">
            <a:avLst/>
          </a:prstGeom>
          <a:noFill/>
          <a:ln w="9525">
            <a:noFill/>
            <a:miter lim="800000"/>
            <a:headEnd/>
            <a:tailEnd/>
          </a:ln>
        </p:spPr>
        <p:txBody>
          <a:bodyPr>
            <a:spAutoFit/>
          </a:bodyPr>
          <a:lstStyle/>
          <a:p>
            <a:r>
              <a:rPr lang="zh-CN" altLang="en-US">
                <a:latin typeface="Calibri" pitchFamily="34" charset="0"/>
              </a:rPr>
              <a:t>“回眸一笑百媚生，六宫粉黛无颜色”，杨贵妃的美貌曾经是一个谜题，直到白朴写诗“阿胶一碗，芝麻一盏，白米红馅蜜饯，粉腮似羞，杏花春雨带笑看”，这才解开杨贵妃美貌之源</a:t>
            </a:r>
            <a:r>
              <a:rPr lang="en-US" altLang="zh-CN">
                <a:latin typeface="Calibri" pitchFamily="34" charset="0"/>
              </a:rPr>
              <a:t>——</a:t>
            </a:r>
            <a:r>
              <a:rPr lang="zh-CN" altLang="en-US">
                <a:latin typeface="Calibri" pitchFamily="34" charset="0"/>
              </a:rPr>
              <a:t>阿胶。</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传说，杨贵妃最初并没有掌握阿胶的食用之道，也曾因方法不当导致鼻腔、口唇生疮，消化不良。</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后来，她找到曾经武则天的御用厨师，才得阿胶真道。以东阿镇阿胶辅以黄酒、核桃仁、黑芝麻和冰糖。长期服用后，肤光胜雪</a:t>
            </a:r>
            <a:r>
              <a:rPr lang="en-US" altLang="zh-CN">
                <a:latin typeface="Calibri" pitchFamily="34" charset="0"/>
              </a:rPr>
              <a:t>,</a:t>
            </a:r>
            <a:r>
              <a:rPr lang="zh-CN" altLang="en-US">
                <a:latin typeface="Calibri" pitchFamily="34" charset="0"/>
              </a:rPr>
              <a:t>眉目如画</a:t>
            </a:r>
            <a:r>
              <a:rPr lang="en-US" altLang="zh-CN">
                <a:latin typeface="Calibri" pitchFamily="34" charset="0"/>
              </a:rPr>
              <a:t>,</a:t>
            </a:r>
            <a:r>
              <a:rPr lang="zh-CN" altLang="en-US">
                <a:latin typeface="Calibri" pitchFamily="34" charset="0"/>
              </a:rPr>
              <a:t>面凝鹅脂，唇若点樱，神若秋水，说不出的柔媚细腻。</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从武则天到杨贵妃到慈禧太后懿贵妃，阿胶的食用方法总与贵妃有着千丝万缕的联系，被亲切称为“贵妃道”。</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14282" y="2214554"/>
            <a:ext cx="8643998" cy="923330"/>
          </a:xfrm>
          <a:prstGeom prst="rect">
            <a:avLst/>
          </a:prstGeom>
          <a:noFill/>
        </p:spPr>
        <p:txBody>
          <a:bodyPr>
            <a:spAutoFit/>
          </a:bodyPr>
          <a:lstStyle/>
          <a:p>
            <a:pPr algn="ctr" fontAlgn="auto">
              <a:spcBef>
                <a:spcPts val="0"/>
              </a:spcBef>
              <a:spcAft>
                <a:spcPts val="0"/>
              </a:spcAft>
              <a:defRPr/>
            </a:pPr>
            <a:r>
              <a:rPr lang="zh-CN" altLang="en-US"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产品体系</a:t>
            </a:r>
            <a:endParaRPr lang="en-US" altLang="zh-CN"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4" name="TextBox 3"/>
          <p:cNvSpPr txBox="1"/>
          <p:nvPr/>
        </p:nvSpPr>
        <p:spPr>
          <a:xfrm>
            <a:off x="214282" y="3286124"/>
            <a:ext cx="8643998" cy="461665"/>
          </a:xfrm>
          <a:prstGeom prst="rect">
            <a:avLst/>
          </a:prstGeom>
          <a:noFill/>
        </p:spPr>
        <p:txBody>
          <a:bodyPr>
            <a:spAutoFit/>
          </a:bodyPr>
          <a:lstStyle/>
          <a:p>
            <a:pPr algn="ctr" fontAlgn="auto">
              <a:spcBef>
                <a:spcPts val="0"/>
              </a:spcBef>
              <a:spcAft>
                <a:spcPts val="0"/>
              </a:spcAft>
              <a:defRPr/>
            </a:pPr>
            <a:r>
              <a:rPr lang="zh-CN" altLang="en-US" sz="2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一套符合产品概念，支撑起品牌定位，奠定销量基石的产品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1500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4" name="表格 3"/>
          <p:cNvGraphicFramePr>
            <a:graphicFrameLocks noGrp="1"/>
          </p:cNvGraphicFramePr>
          <p:nvPr/>
        </p:nvGraphicFramePr>
        <p:xfrm>
          <a:off x="428625" y="1214438"/>
          <a:ext cx="8215313" cy="4500562"/>
        </p:xfrm>
        <a:graphic>
          <a:graphicData uri="http://schemas.openxmlformats.org/drawingml/2006/table">
            <a:tbl>
              <a:tblPr/>
              <a:tblGrid>
                <a:gridCol w="928694"/>
                <a:gridCol w="1377658"/>
                <a:gridCol w="984162"/>
                <a:gridCol w="984971"/>
                <a:gridCol w="1969942"/>
                <a:gridCol w="1969942"/>
              </a:tblGrid>
              <a:tr h="281287">
                <a:tc gridSpan="6">
                  <a:txBody>
                    <a:bodyPr/>
                    <a:lstStyle/>
                    <a:p>
                      <a:pPr algn="ctr">
                        <a:spcAft>
                          <a:spcPts val="0"/>
                        </a:spcAft>
                      </a:pPr>
                      <a:r>
                        <a:rPr lang="zh-CN" sz="1300" kern="100">
                          <a:latin typeface="Calibri"/>
                          <a:ea typeface="宋体"/>
                          <a:cs typeface="Times New Roman"/>
                        </a:rPr>
                        <a:t>东阿阿胶产品系列</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81287">
                <a:tc>
                  <a:txBody>
                    <a:bodyPr/>
                    <a:lstStyle/>
                    <a:p>
                      <a:pPr algn="just">
                        <a:spcAft>
                          <a:spcPts val="0"/>
                        </a:spcAft>
                      </a:pPr>
                      <a:r>
                        <a:rPr lang="zh-CN" sz="1300" kern="100">
                          <a:latin typeface="Calibri"/>
                          <a:ea typeface="宋体"/>
                          <a:cs typeface="Times New Roman"/>
                        </a:rPr>
                        <a:t>剂型</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名称</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规格</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购买目的</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价格</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主销渠道</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rowSpan="3">
                  <a:txBody>
                    <a:bodyPr/>
                    <a:lstStyle/>
                    <a:p>
                      <a:pPr algn="just">
                        <a:spcAft>
                          <a:spcPts val="0"/>
                        </a:spcAft>
                      </a:pPr>
                      <a:r>
                        <a:rPr lang="zh-CN" sz="1300" kern="100">
                          <a:latin typeface="Calibri"/>
                          <a:ea typeface="宋体"/>
                          <a:cs typeface="Times New Roman"/>
                        </a:rPr>
                        <a:t>块状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块状阿胶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500g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825</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福字阿胶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250g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603</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喜字阿胶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250g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548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rowSpan="3">
                  <a:txBody>
                    <a:bodyPr/>
                    <a:lstStyle/>
                    <a:p>
                      <a:pPr algn="just">
                        <a:spcAft>
                          <a:spcPts val="0"/>
                        </a:spcAft>
                      </a:pPr>
                      <a:r>
                        <a:rPr lang="zh-CN" sz="1300" kern="100">
                          <a:latin typeface="Calibri"/>
                          <a:ea typeface="宋体"/>
                          <a:cs typeface="Times New Roman"/>
                        </a:rPr>
                        <a:t>膏状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阿胶膏</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6</a:t>
                      </a:r>
                      <a:r>
                        <a:rPr lang="zh-CN" sz="1300" kern="100">
                          <a:latin typeface="Calibri"/>
                          <a:ea typeface="宋体"/>
                          <a:cs typeface="Times New Roman"/>
                        </a:rPr>
                        <a:t>瓶</a:t>
                      </a:r>
                      <a:r>
                        <a:rPr lang="en-US" sz="1300" kern="100">
                          <a:latin typeface="Calibri"/>
                          <a:ea typeface="宋体"/>
                          <a:cs typeface="Times New Roman"/>
                        </a:rPr>
                        <a:t>*70g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168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阿胶蜂蜜膏</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2</a:t>
                      </a:r>
                      <a:r>
                        <a:rPr lang="zh-CN" sz="1300" kern="100">
                          <a:latin typeface="Calibri"/>
                          <a:ea typeface="宋体"/>
                          <a:cs typeface="Times New Roman"/>
                        </a:rPr>
                        <a:t>瓶</a:t>
                      </a:r>
                      <a:r>
                        <a:rPr lang="en-US" sz="1300" kern="100">
                          <a:latin typeface="Calibri"/>
                          <a:ea typeface="宋体"/>
                          <a:cs typeface="Times New Roman"/>
                        </a:rPr>
                        <a:t>*550g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488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阿胶补血膏</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4</a:t>
                      </a:r>
                      <a:r>
                        <a:rPr lang="zh-CN" sz="1300" kern="100">
                          <a:latin typeface="Calibri"/>
                          <a:ea typeface="宋体"/>
                          <a:cs typeface="Times New Roman"/>
                        </a:rPr>
                        <a:t>瓶</a:t>
                      </a:r>
                      <a:r>
                        <a:rPr lang="en-US" sz="1300" kern="100">
                          <a:latin typeface="Calibri"/>
                          <a:ea typeface="宋体"/>
                          <a:cs typeface="Times New Roman"/>
                        </a:rPr>
                        <a:t>*300g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198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rowSpan="4">
                  <a:txBody>
                    <a:bodyPr/>
                    <a:lstStyle/>
                    <a:p>
                      <a:pPr algn="just">
                        <a:spcAft>
                          <a:spcPts val="0"/>
                        </a:spcAft>
                      </a:pPr>
                      <a:r>
                        <a:rPr lang="zh-CN" sz="1300" kern="100">
                          <a:latin typeface="Calibri"/>
                          <a:ea typeface="宋体"/>
                          <a:cs typeface="Times New Roman"/>
                        </a:rPr>
                        <a:t>液体</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阿胶神口服</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20</a:t>
                      </a:r>
                      <a:r>
                        <a:rPr lang="zh-CN" sz="1300" kern="100">
                          <a:latin typeface="Calibri"/>
                          <a:ea typeface="宋体"/>
                          <a:cs typeface="Times New Roman"/>
                        </a:rPr>
                        <a:t>支</a:t>
                      </a:r>
                      <a:r>
                        <a:rPr lang="en-US" sz="1300" kern="100">
                          <a:latin typeface="Calibri"/>
                          <a:ea typeface="宋体"/>
                          <a:cs typeface="Times New Roman"/>
                        </a:rPr>
                        <a:t>*20ml</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188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阿胶原浆</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12</a:t>
                      </a:r>
                      <a:r>
                        <a:rPr lang="zh-CN" sz="1300" kern="100">
                          <a:latin typeface="Calibri"/>
                          <a:ea typeface="宋体"/>
                          <a:cs typeface="Times New Roman"/>
                        </a:rPr>
                        <a:t>支</a:t>
                      </a:r>
                      <a:r>
                        <a:rPr lang="en-US" sz="1300" kern="100">
                          <a:latin typeface="Calibri"/>
                          <a:ea typeface="宋体"/>
                          <a:cs typeface="Times New Roman"/>
                        </a:rPr>
                        <a:t>*30ml</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198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阿胶乌鸡口服液</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30</a:t>
                      </a:r>
                      <a:r>
                        <a:rPr lang="zh-CN" sz="1300" kern="100">
                          <a:latin typeface="Calibri"/>
                          <a:ea typeface="宋体"/>
                          <a:cs typeface="Times New Roman"/>
                        </a:rPr>
                        <a:t>支</a:t>
                      </a:r>
                      <a:r>
                        <a:rPr lang="en-US" sz="1300" kern="100">
                          <a:latin typeface="Calibri"/>
                          <a:ea typeface="宋体"/>
                          <a:cs typeface="Times New Roman"/>
                        </a:rPr>
                        <a:t>*20ml</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168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海龙胶口服液</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10</a:t>
                      </a:r>
                      <a:r>
                        <a:rPr lang="zh-CN" sz="1300" kern="100">
                          <a:latin typeface="Calibri"/>
                          <a:ea typeface="宋体"/>
                          <a:cs typeface="Times New Roman"/>
                        </a:rPr>
                        <a:t>支</a:t>
                      </a:r>
                      <a:r>
                        <a:rPr lang="en-US" sz="1300" kern="100">
                          <a:latin typeface="Calibri"/>
                          <a:ea typeface="宋体"/>
                          <a:cs typeface="Times New Roman"/>
                        </a:rPr>
                        <a:t>*20ml</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168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rowSpan="2">
                  <a:txBody>
                    <a:bodyPr/>
                    <a:lstStyle/>
                    <a:p>
                      <a:pPr algn="just">
                        <a:spcAft>
                          <a:spcPts val="0"/>
                        </a:spcAft>
                      </a:pPr>
                      <a:r>
                        <a:rPr lang="zh-CN" sz="1300" b="1" kern="100">
                          <a:latin typeface="Calibri"/>
                          <a:ea typeface="宋体"/>
                          <a:cs typeface="Times New Roman"/>
                        </a:rPr>
                        <a:t>即食</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桃花姬</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300g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b="1" kern="100">
                          <a:latin typeface="Calibri"/>
                          <a:ea typeface="宋体"/>
                          <a:cs typeface="Times New Roman"/>
                        </a:rPr>
                        <a:t>礼品，自用</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150</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桃花姬</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450g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b="1" kern="100">
                          <a:latin typeface="Calibri"/>
                          <a:ea typeface="宋体"/>
                          <a:cs typeface="Times New Roman"/>
                        </a:rPr>
                        <a:t>礼品，自用</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208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rowSpan="2">
                  <a:txBody>
                    <a:bodyPr/>
                    <a:lstStyle/>
                    <a:p>
                      <a:pPr algn="just">
                        <a:spcAft>
                          <a:spcPts val="0"/>
                        </a:spcAft>
                      </a:pPr>
                      <a:r>
                        <a:rPr lang="zh-CN" sz="1300" kern="100">
                          <a:latin typeface="Calibri"/>
                          <a:ea typeface="宋体"/>
                          <a:cs typeface="Times New Roman"/>
                        </a:rPr>
                        <a:t>其他剂型</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阿胶原粉</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240g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396</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阿胶原粉</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87">
                <a:tc vMerge="1">
                  <a:txBody>
                    <a:bodyPr/>
                    <a:lstStyle/>
                    <a:p>
                      <a:endParaRPr lang="zh-CN" altLang="en-US"/>
                    </a:p>
                  </a:txBody>
                  <a:tcPr/>
                </a:tc>
                <a:tc>
                  <a:txBody>
                    <a:bodyPr/>
                    <a:lstStyle/>
                    <a:p>
                      <a:pPr algn="just">
                        <a:spcAft>
                          <a:spcPts val="0"/>
                        </a:spcAft>
                      </a:pPr>
                      <a:r>
                        <a:rPr lang="zh-CN" sz="1300" kern="100">
                          <a:latin typeface="Calibri"/>
                          <a:ea typeface="宋体"/>
                          <a:cs typeface="Times New Roman"/>
                        </a:rPr>
                        <a:t>阿胶补血颗粒</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60</a:t>
                      </a:r>
                      <a:r>
                        <a:rPr lang="zh-CN" sz="1300" kern="100">
                          <a:latin typeface="Calibri"/>
                          <a:ea typeface="宋体"/>
                          <a:cs typeface="Times New Roman"/>
                        </a:rPr>
                        <a:t>袋</a:t>
                      </a:r>
                      <a:r>
                        <a:rPr lang="en-US" sz="1300" kern="100">
                          <a:latin typeface="Calibri"/>
                          <a:ea typeface="宋体"/>
                          <a:cs typeface="Times New Roman"/>
                        </a:rPr>
                        <a:t>*4g</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a:latin typeface="Calibri"/>
                          <a:ea typeface="宋体"/>
                          <a:cs typeface="Times New Roman"/>
                        </a:rPr>
                        <a:t>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latin typeface="Calibri"/>
                          <a:ea typeface="宋体"/>
                          <a:cs typeface="Times New Roman"/>
                        </a:rPr>
                        <a:t>128</a:t>
                      </a:r>
                      <a:endParaRPr lang="zh-CN" sz="13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300" kern="100" dirty="0">
                          <a:latin typeface="Calibri"/>
                          <a:ea typeface="宋体"/>
                          <a:cs typeface="Times New Roman"/>
                        </a:rPr>
                        <a:t>阿胶补血颗粒</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1500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4" name="矩形 3"/>
          <p:cNvSpPr>
            <a:spLocks noChangeArrowheads="1"/>
          </p:cNvSpPr>
          <p:nvPr/>
        </p:nvSpPr>
        <p:spPr bwMode="auto">
          <a:xfrm>
            <a:off x="857250" y="2214563"/>
            <a:ext cx="7429500" cy="2308225"/>
          </a:xfrm>
          <a:prstGeom prst="rect">
            <a:avLst/>
          </a:prstGeom>
          <a:noFill/>
          <a:ln w="9525">
            <a:noFill/>
            <a:miter lim="800000"/>
            <a:headEnd/>
            <a:tailEnd/>
          </a:ln>
        </p:spPr>
        <p:txBody>
          <a:bodyPr>
            <a:spAutoFit/>
          </a:bodyPr>
          <a:lstStyle/>
          <a:p>
            <a:r>
              <a:rPr lang="zh-CN" altLang="en-US">
                <a:latin typeface="Calibri" pitchFamily="34" charset="0"/>
              </a:rPr>
              <a:t>通过对东阿阿胶的产品体系分析，我们可以看出东阿阿胶的主打产品主要集中于阿胶块、阿胶浆等产品，即食阿胶只有桃花姬、盒装即食阿胶，只是作为东阿阿胶的一个延伸品牌。</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自用市场的产品有每</a:t>
            </a:r>
            <a:r>
              <a:rPr lang="en-US" altLang="zh-CN">
                <a:latin typeface="Calibri" pitchFamily="34" charset="0"/>
              </a:rPr>
              <a:t>825~1200</a:t>
            </a:r>
            <a:r>
              <a:rPr lang="zh-CN" altLang="en-US">
                <a:latin typeface="Calibri" pitchFamily="34" charset="0"/>
              </a:rPr>
              <a:t>元</a:t>
            </a:r>
            <a:r>
              <a:rPr lang="en-US" altLang="zh-CN">
                <a:latin typeface="Calibri" pitchFamily="34" charset="0"/>
              </a:rPr>
              <a:t>/500g</a:t>
            </a:r>
            <a:r>
              <a:rPr lang="zh-CN" altLang="en-US">
                <a:latin typeface="Calibri" pitchFamily="34" charset="0"/>
              </a:rPr>
              <a:t>的阿胶块，阿胶原粉、</a:t>
            </a:r>
            <a:r>
              <a:rPr lang="en-US" altLang="zh-CN">
                <a:latin typeface="Calibri" pitchFamily="34" charset="0"/>
              </a:rPr>
              <a:t>220~250</a:t>
            </a:r>
            <a:r>
              <a:rPr lang="zh-CN" altLang="en-US">
                <a:latin typeface="Calibri" pitchFamily="34" charset="0"/>
              </a:rPr>
              <a:t>元</a:t>
            </a:r>
            <a:r>
              <a:rPr lang="en-US" altLang="zh-CN">
                <a:latin typeface="Calibri" pitchFamily="34" charset="0"/>
              </a:rPr>
              <a:t>/500g</a:t>
            </a:r>
            <a:r>
              <a:rPr lang="zh-CN" altLang="en-US">
                <a:latin typeface="Calibri" pitchFamily="34" charset="0"/>
              </a:rPr>
              <a:t>的桃花姬和阿胶补血颗粒。</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而在礼品市场，东阿阿胶集中于</a:t>
            </a:r>
            <a:r>
              <a:rPr lang="en-US" altLang="zh-CN">
                <a:latin typeface="Calibri" pitchFamily="34" charset="0"/>
              </a:rPr>
              <a:t>168~200</a:t>
            </a:r>
            <a:r>
              <a:rPr lang="zh-CN" altLang="en-US">
                <a:latin typeface="Calibri" pitchFamily="34" charset="0"/>
              </a:rPr>
              <a:t>元间的礼盒。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1500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4" name="表格 3"/>
          <p:cNvGraphicFramePr>
            <a:graphicFrameLocks noGrp="1"/>
          </p:cNvGraphicFramePr>
          <p:nvPr/>
        </p:nvGraphicFramePr>
        <p:xfrm>
          <a:off x="857250" y="1500188"/>
          <a:ext cx="7500938" cy="4071937"/>
        </p:xfrm>
        <a:graphic>
          <a:graphicData uri="http://schemas.openxmlformats.org/drawingml/2006/table">
            <a:tbl>
              <a:tblPr/>
              <a:tblGrid>
                <a:gridCol w="857256"/>
                <a:gridCol w="1500198"/>
                <a:gridCol w="1214446"/>
                <a:gridCol w="1214446"/>
                <a:gridCol w="916001"/>
                <a:gridCol w="1798643"/>
              </a:tblGrid>
              <a:tr h="407197">
                <a:tc gridSpan="6">
                  <a:txBody>
                    <a:bodyPr/>
                    <a:lstStyle/>
                    <a:p>
                      <a:pPr algn="ctr">
                        <a:spcAft>
                          <a:spcPts val="0"/>
                        </a:spcAft>
                      </a:pPr>
                      <a:r>
                        <a:rPr lang="zh-CN" sz="1400" kern="100" dirty="0">
                          <a:latin typeface="Calibri"/>
                          <a:ea typeface="宋体"/>
                          <a:cs typeface="Times New Roman"/>
                        </a:rPr>
                        <a:t>福牌阿胶产品系列</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07197">
                <a:tc>
                  <a:txBody>
                    <a:bodyPr/>
                    <a:lstStyle/>
                    <a:p>
                      <a:pPr algn="just">
                        <a:spcAft>
                          <a:spcPts val="0"/>
                        </a:spcAft>
                      </a:pPr>
                      <a:r>
                        <a:rPr lang="zh-CN" sz="1400" kern="100">
                          <a:latin typeface="Calibri"/>
                          <a:ea typeface="宋体"/>
                          <a:cs typeface="Times New Roman"/>
                        </a:rPr>
                        <a:t>剂型</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名称</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规格</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购买目的</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价格</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主销渠道</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a:txBody>
                    <a:bodyPr/>
                    <a:lstStyle/>
                    <a:p>
                      <a:pPr algn="just">
                        <a:spcAft>
                          <a:spcPts val="0"/>
                        </a:spcAft>
                      </a:pPr>
                      <a:r>
                        <a:rPr lang="zh-CN" sz="1400" kern="100">
                          <a:latin typeface="Calibri"/>
                          <a:ea typeface="宋体"/>
                          <a:cs typeface="Times New Roman"/>
                        </a:rPr>
                        <a:t>块状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块状阿胶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500g</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礼品，自用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630</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a:txBody>
                    <a:bodyPr/>
                    <a:lstStyle/>
                    <a:p>
                      <a:pPr algn="just">
                        <a:spcAft>
                          <a:spcPts val="0"/>
                        </a:spcAft>
                      </a:pPr>
                      <a:r>
                        <a:rPr lang="zh-CN" sz="1400" kern="100">
                          <a:latin typeface="Calibri"/>
                          <a:ea typeface="宋体"/>
                          <a:cs typeface="Times New Roman"/>
                        </a:rPr>
                        <a:t>膏状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山东阿胶膏</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a:t>
                      </a:r>
                      <a:r>
                        <a:rPr lang="zh-CN" sz="1400" kern="100">
                          <a:latin typeface="Calibri"/>
                          <a:ea typeface="宋体"/>
                          <a:cs typeface="Times New Roman"/>
                        </a:rPr>
                        <a:t>瓶</a:t>
                      </a:r>
                      <a:r>
                        <a:rPr lang="en-US" sz="1400" kern="100">
                          <a:latin typeface="Calibri"/>
                          <a:ea typeface="宋体"/>
                          <a:cs typeface="Times New Roman"/>
                        </a:rPr>
                        <a:t>*200g</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360</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rowSpan="2">
                  <a:txBody>
                    <a:bodyPr/>
                    <a:lstStyle/>
                    <a:p>
                      <a:pPr algn="just">
                        <a:spcAft>
                          <a:spcPts val="0"/>
                        </a:spcAft>
                      </a:pPr>
                      <a:r>
                        <a:rPr lang="zh-CN" sz="1400" kern="100">
                          <a:latin typeface="Calibri"/>
                          <a:ea typeface="宋体"/>
                          <a:cs typeface="Times New Roman"/>
                        </a:rPr>
                        <a:t>液体</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阿胶浆</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a:t>
                      </a:r>
                      <a:r>
                        <a:rPr lang="zh-CN" sz="1400" kern="100">
                          <a:latin typeface="Calibri"/>
                          <a:ea typeface="宋体"/>
                          <a:cs typeface="Times New Roman"/>
                        </a:rPr>
                        <a:t>瓶</a:t>
                      </a:r>
                      <a:r>
                        <a:rPr lang="en-US" sz="1400" kern="100">
                          <a:latin typeface="Calibri"/>
                          <a:ea typeface="宋体"/>
                          <a:cs typeface="Times New Roman"/>
                        </a:rPr>
                        <a:t>*400g</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128</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阿胶补血口服液</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a:latin typeface="Calibri"/>
                          <a:ea typeface="宋体"/>
                          <a:cs typeface="Times New Roman"/>
                        </a:rPr>
                        <a:t>20</a:t>
                      </a:r>
                      <a:r>
                        <a:rPr lang="zh-CN" sz="1400" kern="100" dirty="0">
                          <a:latin typeface="Calibri"/>
                          <a:ea typeface="宋体"/>
                          <a:cs typeface="Times New Roman"/>
                        </a:rPr>
                        <a:t>支</a:t>
                      </a:r>
                      <a:r>
                        <a:rPr lang="en-US" sz="1400" kern="100" dirty="0">
                          <a:latin typeface="Calibri"/>
                          <a:ea typeface="宋体"/>
                          <a:cs typeface="Times New Roman"/>
                        </a:rPr>
                        <a:t>*20ml</a:t>
                      </a:r>
                      <a:endParaRPr lang="zh-CN" sz="1400" kern="100" dirty="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礼品</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172</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rowSpan="2">
                  <a:txBody>
                    <a:bodyPr/>
                    <a:lstStyle/>
                    <a:p>
                      <a:pPr algn="just">
                        <a:spcAft>
                          <a:spcPts val="0"/>
                        </a:spcAft>
                      </a:pPr>
                      <a:r>
                        <a:rPr lang="zh-CN" sz="1400" b="1" kern="100">
                          <a:latin typeface="Calibri"/>
                          <a:ea typeface="宋体"/>
                          <a:cs typeface="Times New Roman"/>
                        </a:rPr>
                        <a:t>即食</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即食</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4</a:t>
                      </a:r>
                      <a:r>
                        <a:rPr lang="zh-CN" sz="1400" kern="100">
                          <a:latin typeface="Calibri"/>
                          <a:ea typeface="宋体"/>
                          <a:cs typeface="Times New Roman"/>
                        </a:rPr>
                        <a:t>盒</a:t>
                      </a:r>
                      <a:r>
                        <a:rPr lang="en-US" sz="1400" kern="100">
                          <a:latin typeface="Calibri"/>
                          <a:ea typeface="宋体"/>
                          <a:cs typeface="Times New Roman"/>
                        </a:rPr>
                        <a:t>*120g</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Calibri"/>
                          <a:ea typeface="宋体"/>
                          <a:cs typeface="Times New Roman"/>
                        </a:rPr>
                        <a:t>礼品，自用</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228</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现加工即食</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250g</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Calibri"/>
                          <a:ea typeface="宋体"/>
                          <a:cs typeface="Times New Roman"/>
                        </a:rPr>
                        <a:t>礼品，自用</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110</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药店、商超</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rowSpan="2">
                  <a:txBody>
                    <a:bodyPr/>
                    <a:lstStyle/>
                    <a:p>
                      <a:pPr algn="just">
                        <a:spcAft>
                          <a:spcPts val="0"/>
                        </a:spcAft>
                      </a:pPr>
                      <a:r>
                        <a:rPr lang="zh-CN" sz="1400" kern="100">
                          <a:latin typeface="Calibri"/>
                          <a:ea typeface="宋体"/>
                          <a:cs typeface="Times New Roman"/>
                        </a:rPr>
                        <a:t>其他剂型</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阿胶粉</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54</a:t>
                      </a:r>
                      <a:r>
                        <a:rPr lang="zh-CN" sz="1400" kern="100">
                          <a:latin typeface="Calibri"/>
                          <a:ea typeface="宋体"/>
                          <a:cs typeface="Times New Roman"/>
                        </a:rPr>
                        <a:t>袋</a:t>
                      </a:r>
                      <a:r>
                        <a:rPr lang="en-US" sz="1400" kern="100">
                          <a:latin typeface="Calibri"/>
                          <a:ea typeface="宋体"/>
                          <a:cs typeface="Times New Roman"/>
                        </a:rPr>
                        <a:t>*3g</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248</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阿胶原粉</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97">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速溶阿胶颗粒</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250g/</a:t>
                      </a:r>
                      <a:r>
                        <a:rPr lang="zh-CN" sz="1400" kern="100">
                          <a:latin typeface="Calibri"/>
                          <a:ea typeface="宋体"/>
                          <a:cs typeface="Times New Roman"/>
                        </a:rPr>
                        <a:t>桶</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自用</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278</a:t>
                      </a:r>
                      <a:endParaRPr lang="zh-CN" sz="1400" kern="100">
                        <a:latin typeface="Calibri"/>
                        <a:ea typeface="宋体"/>
                        <a:cs typeface="Times New Roman"/>
                      </a:endParaRP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Calibri"/>
                          <a:ea typeface="宋体"/>
                          <a:cs typeface="Times New Roman"/>
                        </a:rPr>
                        <a:t>阿胶补血颗粒</a:t>
                      </a:r>
                    </a:p>
                  </a:txBody>
                  <a:tcPr marL="64806" marR="648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1500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4" name="矩形 3"/>
          <p:cNvSpPr>
            <a:spLocks noChangeArrowheads="1"/>
          </p:cNvSpPr>
          <p:nvPr/>
        </p:nvSpPr>
        <p:spPr bwMode="auto">
          <a:xfrm>
            <a:off x="1214438" y="2000250"/>
            <a:ext cx="6858000" cy="2308225"/>
          </a:xfrm>
          <a:prstGeom prst="rect">
            <a:avLst/>
          </a:prstGeom>
          <a:noFill/>
          <a:ln w="9525">
            <a:noFill/>
            <a:miter lim="800000"/>
            <a:headEnd/>
            <a:tailEnd/>
          </a:ln>
        </p:spPr>
        <p:txBody>
          <a:bodyPr>
            <a:spAutoFit/>
          </a:bodyPr>
          <a:lstStyle/>
          <a:p>
            <a:r>
              <a:rPr lang="zh-CN" altLang="en-US">
                <a:latin typeface="Calibri" pitchFamily="34" charset="0"/>
              </a:rPr>
              <a:t>通过福牌阿胶产品体系的分析我们可以看出，福牌阿胶拥有与东阿阿胶类似的产品体系，但是相同品类的产品价格要比东阿阿胶低。</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福牌阿胶自用市场的产品有</a:t>
            </a:r>
            <a:r>
              <a:rPr lang="en-US" altLang="zh-CN">
                <a:latin typeface="Calibri" pitchFamily="34" charset="0"/>
              </a:rPr>
              <a:t>630~750</a:t>
            </a:r>
            <a:r>
              <a:rPr lang="zh-CN" altLang="en-US">
                <a:latin typeface="Calibri" pitchFamily="34" charset="0"/>
              </a:rPr>
              <a:t>元</a:t>
            </a:r>
            <a:r>
              <a:rPr lang="en-US" altLang="zh-CN">
                <a:latin typeface="Calibri" pitchFamily="34" charset="0"/>
              </a:rPr>
              <a:t>/500g</a:t>
            </a:r>
            <a:r>
              <a:rPr lang="zh-CN" altLang="en-US">
                <a:latin typeface="Calibri" pitchFamily="34" charset="0"/>
              </a:rPr>
              <a:t>的阿胶块，阿胶颗粒，阿胶粉和</a:t>
            </a:r>
            <a:r>
              <a:rPr lang="en-US" altLang="zh-CN">
                <a:latin typeface="Calibri" pitchFamily="34" charset="0"/>
              </a:rPr>
              <a:t>220</a:t>
            </a:r>
            <a:r>
              <a:rPr lang="zh-CN" altLang="en-US">
                <a:latin typeface="Calibri" pitchFamily="34" charset="0"/>
              </a:rPr>
              <a:t>元</a:t>
            </a:r>
            <a:r>
              <a:rPr lang="en-US" altLang="zh-CN">
                <a:latin typeface="Calibri" pitchFamily="34" charset="0"/>
              </a:rPr>
              <a:t>/500g</a:t>
            </a:r>
            <a:r>
              <a:rPr lang="zh-CN" altLang="en-US">
                <a:latin typeface="Calibri" pitchFamily="34" charset="0"/>
              </a:rPr>
              <a:t>的自用阿胶。</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福牌阿胶在礼品市场有</a:t>
            </a:r>
            <a:r>
              <a:rPr lang="en-US" altLang="zh-CN">
                <a:latin typeface="Calibri" pitchFamily="34" charset="0"/>
              </a:rPr>
              <a:t>220</a:t>
            </a:r>
            <a:r>
              <a:rPr lang="zh-CN" altLang="en-US">
                <a:latin typeface="Calibri" pitchFamily="34" charset="0"/>
              </a:rPr>
              <a:t>元</a:t>
            </a:r>
            <a:r>
              <a:rPr lang="en-US" altLang="zh-CN">
                <a:latin typeface="Calibri" pitchFamily="34" charset="0"/>
              </a:rPr>
              <a:t>/500g </a:t>
            </a:r>
            <a:r>
              <a:rPr lang="zh-CN" altLang="en-US">
                <a:latin typeface="Calibri" pitchFamily="34" charset="0"/>
              </a:rPr>
              <a:t>的即食阿胶，以及</a:t>
            </a:r>
            <a:r>
              <a:rPr lang="en-US" altLang="zh-CN">
                <a:latin typeface="Calibri" pitchFamily="34" charset="0"/>
              </a:rPr>
              <a:t>170~220</a:t>
            </a:r>
            <a:r>
              <a:rPr lang="zh-CN" altLang="en-US">
                <a:latin typeface="Calibri" pitchFamily="34" charset="0"/>
              </a:rPr>
              <a:t>元的礼盒。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9"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5" name="图示 4"/>
          <p:cNvGraphicFramePr/>
          <p:nvPr/>
        </p:nvGraphicFramePr>
        <p:xfrm>
          <a:off x="1428728" y="2714620"/>
          <a:ext cx="6215106"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左大括号 5"/>
          <p:cNvSpPr/>
          <p:nvPr/>
        </p:nvSpPr>
        <p:spPr>
          <a:xfrm rot="5400000">
            <a:off x="4071938" y="357188"/>
            <a:ext cx="1000125" cy="5286375"/>
          </a:xfrm>
          <a:prstGeom prst="leftBrace">
            <a:avLst>
              <a:gd name="adj1" fmla="val 8333"/>
              <a:gd name="adj2" fmla="val 50353"/>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 name="TextBox 6"/>
          <p:cNvSpPr txBox="1">
            <a:spLocks noChangeArrowheads="1"/>
          </p:cNvSpPr>
          <p:nvPr/>
        </p:nvSpPr>
        <p:spPr bwMode="auto">
          <a:xfrm>
            <a:off x="3857625" y="2571750"/>
            <a:ext cx="1785938" cy="461963"/>
          </a:xfrm>
          <a:prstGeom prst="rect">
            <a:avLst/>
          </a:prstGeom>
          <a:noFill/>
          <a:ln w="9525">
            <a:noFill/>
            <a:miter lim="800000"/>
            <a:headEnd/>
            <a:tailEnd/>
          </a:ln>
        </p:spPr>
        <p:txBody>
          <a:bodyPr>
            <a:spAutoFit/>
          </a:bodyPr>
          <a:lstStyle/>
          <a:p>
            <a:r>
              <a:rPr lang="zh-CN" altLang="en-US" sz="2400" b="1">
                <a:latin typeface="Calibri" pitchFamily="34" charset="0"/>
              </a:rPr>
              <a:t>    传 播</a:t>
            </a:r>
          </a:p>
        </p:txBody>
      </p:sp>
      <p:grpSp>
        <p:nvGrpSpPr>
          <p:cNvPr id="2" name="组合 7"/>
          <p:cNvGrpSpPr/>
          <p:nvPr/>
        </p:nvGrpSpPr>
        <p:grpSpPr>
          <a:xfrm>
            <a:off x="3071802" y="1000108"/>
            <a:ext cx="2857520" cy="1268094"/>
            <a:chOff x="2373548" y="274795"/>
            <a:chExt cx="1482408" cy="1482408"/>
          </a:xfrm>
          <a:solidFill>
            <a:schemeClr val="bg2">
              <a:lumMod val="75000"/>
            </a:schemeClr>
          </a:solidFill>
        </p:grpSpPr>
        <p:sp>
          <p:nvSpPr>
            <p:cNvPr id="9" name="椭圆 8"/>
            <p:cNvSpPr/>
            <p:nvPr/>
          </p:nvSpPr>
          <p:spPr>
            <a:xfrm>
              <a:off x="2373548" y="274795"/>
              <a:ext cx="1482408" cy="1482408"/>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椭圆 4"/>
            <p:cNvSpPr/>
            <p:nvPr/>
          </p:nvSpPr>
          <p:spPr>
            <a:xfrm>
              <a:off x="2590642" y="491888"/>
              <a:ext cx="1048220" cy="1048222"/>
            </a:xfrm>
            <a:prstGeom prst="rect">
              <a:avLst/>
            </a:prstGeom>
            <a:grpFill/>
          </p:spPr>
          <p:style>
            <a:lnRef idx="0">
              <a:scrgbClr r="0" g="0" b="0"/>
            </a:lnRef>
            <a:fillRef idx="0">
              <a:scrgbClr r="0" g="0" b="0"/>
            </a:fillRef>
            <a:effectRef idx="0">
              <a:scrgbClr r="0" g="0" b="0"/>
            </a:effectRef>
            <a:fontRef idx="minor">
              <a:schemeClr val="tx1"/>
            </a:fontRef>
          </p:style>
          <p:txBody>
            <a:bodyPr lIns="81582" tIns="43180" rIns="81582" bIns="43180" spcCol="1270" anchor="ctr"/>
            <a:lstStyle/>
            <a:p>
              <a:pPr algn="ctr" defTabSz="1511300" fontAlgn="auto">
                <a:lnSpc>
                  <a:spcPct val="90000"/>
                </a:lnSpc>
                <a:spcAft>
                  <a:spcPct val="35000"/>
                </a:spcAft>
                <a:defRPr/>
              </a:pPr>
              <a:r>
                <a:rPr lang="zh-CN" altLang="en-US" sz="3200" b="1" dirty="0"/>
                <a:t>品牌定位</a:t>
              </a:r>
              <a:endParaRPr lang="zh-CN" altLang="en-US" sz="3200" b="1" dirty="0"/>
            </a:p>
          </p:txBody>
        </p:sp>
      </p:grpSp>
      <p:sp>
        <p:nvSpPr>
          <p:cNvPr id="11" name="标题 1"/>
          <p:cNvSpPr txBox="1">
            <a:spLocks/>
          </p:cNvSpPr>
          <p:nvPr/>
        </p:nvSpPr>
        <p:spPr>
          <a:xfrm>
            <a:off x="0" y="214313"/>
            <a:ext cx="4357688" cy="582612"/>
          </a:xfrm>
          <a:prstGeom prst="rect">
            <a:avLst/>
          </a:prstGeom>
        </p:spPr>
        <p:txBody>
          <a:bodyPr/>
          <a:lstStyle/>
          <a:p>
            <a:pPr fontAlgn="auto">
              <a:spcAft>
                <a:spcPts val="0"/>
              </a:spcAft>
              <a:defRPr/>
            </a:pPr>
            <a:r>
              <a:rPr lang="zh-CN" altLang="en-US" sz="2400" dirty="0">
                <a:solidFill>
                  <a:srgbClr val="F5E2B7"/>
                </a:solidFill>
                <a:latin typeface="华康俪金黑W8(P)" pitchFamily="34" charset="-122"/>
                <a:ea typeface="华康俪金黑W8(P)" pitchFamily="34" charset="-122"/>
                <a:cs typeface="+mj-cs"/>
              </a:rPr>
              <a:t>我们怎么卖我们的阿胶</a:t>
            </a:r>
            <a:r>
              <a:rPr lang="en-US" altLang="zh-CN" sz="2400" dirty="0">
                <a:solidFill>
                  <a:srgbClr val="F5E2B7"/>
                </a:solidFill>
                <a:latin typeface="华康俪金黑W8(P)" pitchFamily="34" charset="-122"/>
                <a:ea typeface="华康俪金黑W8(P)" pitchFamily="34" charset="-122"/>
                <a:cs typeface="+mj-cs"/>
              </a:rPr>
              <a:t>——</a:t>
            </a:r>
            <a:endParaRPr lang="zh-CN" altLang="en-US" sz="2400" dirty="0">
              <a:solidFill>
                <a:srgbClr val="F5E2B7"/>
              </a:solidFill>
              <a:latin typeface="华康俪金黑W8(P)" pitchFamily="34" charset="-122"/>
              <a:ea typeface="华康俪金黑W8(P)" pitchFamily="34" charset="-122"/>
              <a:cs typeface="+mj-cs"/>
            </a:endParaRPr>
          </a:p>
        </p:txBody>
      </p:sp>
      <p:sp>
        <p:nvSpPr>
          <p:cNvPr id="12" name="右中括号 11"/>
          <p:cNvSpPr/>
          <p:nvPr/>
        </p:nvSpPr>
        <p:spPr>
          <a:xfrm rot="5400000">
            <a:off x="4321970" y="2536031"/>
            <a:ext cx="500062" cy="5857875"/>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3" name="TextBox 12"/>
          <p:cNvSpPr txBox="1"/>
          <p:nvPr/>
        </p:nvSpPr>
        <p:spPr>
          <a:xfrm>
            <a:off x="3857625" y="5500688"/>
            <a:ext cx="1357313" cy="369887"/>
          </a:xfrm>
          <a:prstGeom prst="rect">
            <a:avLst/>
          </a:prstGeom>
          <a:solidFill>
            <a:schemeClr val="bg2">
              <a:lumMod val="50000"/>
            </a:schemeClr>
          </a:solidFill>
        </p:spPr>
        <p:txBody>
          <a:bodyPr>
            <a:spAutoFit/>
          </a:bodyPr>
          <a:lstStyle/>
          <a:p>
            <a:pPr fontAlgn="auto">
              <a:spcBef>
                <a:spcPts val="0"/>
              </a:spcBef>
              <a:spcAft>
                <a:spcPts val="0"/>
              </a:spcAft>
              <a:defRPr/>
            </a:pPr>
            <a:r>
              <a:rPr lang="zh-CN" altLang="en-US" b="1" dirty="0">
                <a:latin typeface="+mn-lt"/>
                <a:ea typeface="+mn-ea"/>
              </a:rPr>
              <a:t>营销复合体</a:t>
            </a:r>
            <a:endParaRPr lang="zh-CN" altLang="en-US" b="1"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0.05"/>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anim calcmode="lin" valueType="num">
                                      <p:cBhvr>
                                        <p:cTn id="31" dur="500" fill="hold"/>
                                        <p:tgtEl>
                                          <p:spTgt spid="7"/>
                                        </p:tgtEl>
                                        <p:attrNameLst>
                                          <p:attrName>ppt_x</p:attrName>
                                        </p:attrNameLst>
                                      </p:cBhvr>
                                      <p:tavLst>
                                        <p:tav tm="0">
                                          <p:val>
                                            <p:strVal val="#ppt_x-.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11"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1500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4" name="表格 3"/>
          <p:cNvGraphicFramePr>
            <a:graphicFrameLocks noGrp="1"/>
          </p:cNvGraphicFramePr>
          <p:nvPr/>
        </p:nvGraphicFramePr>
        <p:xfrm>
          <a:off x="285750" y="1428750"/>
          <a:ext cx="8143875" cy="4071938"/>
        </p:xfrm>
        <a:graphic>
          <a:graphicData uri="http://schemas.openxmlformats.org/drawingml/2006/table">
            <a:tbl>
              <a:tblPr/>
              <a:tblGrid>
                <a:gridCol w="857256"/>
                <a:gridCol w="857256"/>
                <a:gridCol w="1643074"/>
                <a:gridCol w="1357322"/>
                <a:gridCol w="1285884"/>
                <a:gridCol w="928694"/>
                <a:gridCol w="1214446"/>
              </a:tblGrid>
              <a:tr h="290855">
                <a:tc gridSpan="7">
                  <a:txBody>
                    <a:bodyPr/>
                    <a:lstStyle/>
                    <a:p>
                      <a:pPr algn="ctr">
                        <a:spcAft>
                          <a:spcPts val="0"/>
                        </a:spcAft>
                      </a:pPr>
                      <a:r>
                        <a:rPr lang="zh-CN" sz="1400" kern="100" dirty="0">
                          <a:latin typeface="Calibri"/>
                          <a:ea typeface="宋体"/>
                          <a:cs typeface="Times New Roman"/>
                        </a:rPr>
                        <a:t>其他品牌产品系列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0855">
                <a:tc>
                  <a:txBody>
                    <a:bodyPr/>
                    <a:lstStyle/>
                    <a:p>
                      <a:pPr algn="just">
                        <a:spcAft>
                          <a:spcPts val="0"/>
                        </a:spcAft>
                      </a:pPr>
                      <a:r>
                        <a:rPr lang="zh-CN" sz="1400" kern="100">
                          <a:latin typeface="Calibri"/>
                          <a:ea typeface="宋体"/>
                          <a:cs typeface="Times New Roman"/>
                        </a:rPr>
                        <a:t>品牌名称</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剂型</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产品名称</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规格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购买目的</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价格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主销渠道</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rowSpan="2">
                  <a:txBody>
                    <a:bodyPr/>
                    <a:lstStyle/>
                    <a:p>
                      <a:pPr algn="just">
                        <a:spcAft>
                          <a:spcPts val="0"/>
                        </a:spcAft>
                      </a:pPr>
                      <a:r>
                        <a:rPr lang="zh-CN" sz="1400" kern="100">
                          <a:latin typeface="Calibri"/>
                          <a:ea typeface="宋体"/>
                          <a:cs typeface="Times New Roman"/>
                        </a:rPr>
                        <a:t>同仁堂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即食</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即食阿胶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60*2</a:t>
                      </a:r>
                      <a:r>
                        <a:rPr lang="zh-CN" sz="1400" kern="100">
                          <a:latin typeface="Calibri"/>
                          <a:ea typeface="宋体"/>
                          <a:cs typeface="Times New Roman"/>
                        </a:rPr>
                        <a:t>片</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Calibri"/>
                          <a:ea typeface="宋体"/>
                          <a:cs typeface="Times New Roman"/>
                        </a:rPr>
                        <a:t>自用，送礼</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480</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药店、商超</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粉末</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阿胶粉</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215g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自用</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68</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rowSpan="6">
                  <a:txBody>
                    <a:bodyPr/>
                    <a:lstStyle/>
                    <a:p>
                      <a:pPr algn="just">
                        <a:spcAft>
                          <a:spcPts val="0"/>
                        </a:spcAft>
                      </a:pPr>
                      <a:r>
                        <a:rPr lang="zh-CN" sz="1400" kern="100">
                          <a:latin typeface="Calibri"/>
                          <a:ea typeface="宋体"/>
                          <a:cs typeface="Times New Roman"/>
                        </a:rPr>
                        <a:t>德兴堂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zh-CN" sz="1400" kern="100">
                          <a:latin typeface="Calibri"/>
                          <a:ea typeface="宋体"/>
                          <a:cs typeface="Times New Roman"/>
                        </a:rPr>
                        <a:t>膏状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阿胶膏</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250g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送礼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79</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玫瑰阿胶固元膏</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500g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送礼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99</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阿胶蜂蜜膏</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8</a:t>
                      </a:r>
                      <a:r>
                        <a:rPr lang="zh-CN" sz="1400" kern="100">
                          <a:latin typeface="Calibri"/>
                          <a:ea typeface="宋体"/>
                          <a:cs typeface="Times New Roman"/>
                        </a:rPr>
                        <a:t>瓶</a:t>
                      </a:r>
                      <a:r>
                        <a:rPr lang="en-US" sz="1400" kern="100">
                          <a:latin typeface="Calibri"/>
                          <a:ea typeface="宋体"/>
                          <a:cs typeface="Times New Roman"/>
                        </a:rPr>
                        <a:t>*70ml</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送礼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99</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块状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山东阿胶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250g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自用</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249</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rowSpan="2">
                  <a:txBody>
                    <a:bodyPr/>
                    <a:lstStyle/>
                    <a:p>
                      <a:pPr algn="just">
                        <a:spcAft>
                          <a:spcPts val="0"/>
                        </a:spcAft>
                      </a:pPr>
                      <a:r>
                        <a:rPr lang="zh-CN" sz="1400" kern="100">
                          <a:latin typeface="Calibri"/>
                          <a:ea typeface="宋体"/>
                          <a:cs typeface="Times New Roman"/>
                        </a:rPr>
                        <a:t>液体</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山东阿胶浆</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70ml*8</a:t>
                      </a:r>
                      <a:r>
                        <a:rPr lang="zh-CN" sz="1400" kern="100">
                          <a:latin typeface="Calibri"/>
                          <a:ea typeface="宋体"/>
                          <a:cs typeface="Times New Roman"/>
                        </a:rPr>
                        <a:t>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送礼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138</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超市、药店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阿胶口服液</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8</a:t>
                      </a:r>
                      <a:r>
                        <a:rPr lang="zh-CN" sz="1400" kern="100">
                          <a:latin typeface="Calibri"/>
                          <a:ea typeface="宋体"/>
                          <a:cs typeface="Times New Roman"/>
                        </a:rPr>
                        <a:t>瓶</a:t>
                      </a:r>
                      <a:r>
                        <a:rPr lang="en-US" sz="1400" kern="100">
                          <a:latin typeface="Calibri"/>
                          <a:ea typeface="宋体"/>
                          <a:cs typeface="Times New Roman"/>
                        </a:rPr>
                        <a:t>*70ml</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Calibri"/>
                          <a:ea typeface="宋体"/>
                          <a:cs typeface="Times New Roman"/>
                        </a:rPr>
                        <a:t>送礼</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158</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超市、药店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rowSpan="2">
                  <a:txBody>
                    <a:bodyPr/>
                    <a:lstStyle/>
                    <a:p>
                      <a:pPr algn="just">
                        <a:spcAft>
                          <a:spcPts val="0"/>
                        </a:spcAft>
                      </a:pPr>
                      <a:r>
                        <a:rPr lang="zh-CN" sz="1400" kern="100">
                          <a:latin typeface="Calibri"/>
                          <a:ea typeface="宋体"/>
                          <a:cs typeface="Times New Roman"/>
                        </a:rPr>
                        <a:t>胶城</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1400" b="1" kern="100">
                          <a:latin typeface="Calibri"/>
                          <a:ea typeface="宋体"/>
                          <a:cs typeface="Times New Roman"/>
                        </a:rPr>
                        <a:t>即食</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胶城阿胶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450g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Calibri"/>
                          <a:ea typeface="宋体"/>
                          <a:cs typeface="Times New Roman"/>
                        </a:rPr>
                        <a:t>送礼、自用</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203</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胶城阿胶固元糕</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450g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b="1" kern="100">
                          <a:latin typeface="Calibri"/>
                          <a:ea typeface="宋体"/>
                          <a:cs typeface="Times New Roman"/>
                        </a:rPr>
                        <a:t>送礼、自用</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203</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超市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rowSpan="2">
                  <a:txBody>
                    <a:bodyPr/>
                    <a:lstStyle/>
                    <a:p>
                      <a:pPr algn="just">
                        <a:spcAft>
                          <a:spcPts val="0"/>
                        </a:spcAft>
                      </a:pPr>
                      <a:r>
                        <a:rPr lang="zh-CN" sz="1400" kern="100">
                          <a:latin typeface="Calibri"/>
                          <a:ea typeface="宋体"/>
                          <a:cs typeface="Times New Roman"/>
                        </a:rPr>
                        <a:t>树德堂</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块状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山东阿胶</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500g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自用</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498</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药店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855">
                <a:tc vMerge="1">
                  <a:txBody>
                    <a:bodyPr/>
                    <a:lstStyle/>
                    <a:p>
                      <a:endParaRPr lang="zh-CN" altLang="en-US"/>
                    </a:p>
                  </a:txBody>
                  <a:tcPr/>
                </a:tc>
                <a:tc>
                  <a:txBody>
                    <a:bodyPr/>
                    <a:lstStyle/>
                    <a:p>
                      <a:pPr algn="just">
                        <a:spcAft>
                          <a:spcPts val="0"/>
                        </a:spcAft>
                      </a:pPr>
                      <a:r>
                        <a:rPr lang="zh-CN" sz="1400" kern="100">
                          <a:latin typeface="Calibri"/>
                          <a:ea typeface="宋体"/>
                          <a:cs typeface="Times New Roman"/>
                        </a:rPr>
                        <a:t>粉末</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阿胶粉</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625g</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Calibri"/>
                          <a:ea typeface="宋体"/>
                          <a:cs typeface="Times New Roman"/>
                        </a:rPr>
                        <a:t>自用</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Calibri"/>
                          <a:ea typeface="宋体"/>
                          <a:cs typeface="Times New Roman"/>
                        </a:rPr>
                        <a:t>398</a:t>
                      </a:r>
                      <a:endParaRPr lang="zh-CN" sz="1400" kern="100">
                        <a:latin typeface="Calibri"/>
                        <a:ea typeface="宋体"/>
                        <a:cs typeface="Times New Roman"/>
                      </a:endParaRP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Calibri"/>
                          <a:ea typeface="宋体"/>
                          <a:cs typeface="Times New Roman"/>
                        </a:rPr>
                        <a:t>药店</a:t>
                      </a:r>
                    </a:p>
                  </a:txBody>
                  <a:tcPr marL="53009" marR="5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图片 1" descr="海川PPT-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1500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10594" name="Rectangle 2"/>
          <p:cNvSpPr>
            <a:spLocks noChangeArrowheads="1"/>
          </p:cNvSpPr>
          <p:nvPr/>
        </p:nvSpPr>
        <p:spPr bwMode="auto">
          <a:xfrm>
            <a:off x="1143000" y="2071688"/>
            <a:ext cx="6929438" cy="2308225"/>
          </a:xfrm>
          <a:prstGeom prst="rect">
            <a:avLst/>
          </a:prstGeom>
          <a:noFill/>
          <a:ln w="9525">
            <a:noFill/>
            <a:miter lim="800000"/>
            <a:headEnd/>
            <a:tailEnd/>
          </a:ln>
        </p:spPr>
        <p:txBody>
          <a:bodyPr anchor="ctr">
            <a:spAutoFit/>
          </a:bodyPr>
          <a:lstStyle/>
          <a:p>
            <a:r>
              <a:rPr lang="zh-CN" altLang="en-US">
                <a:latin typeface="Calibri" pitchFamily="34" charset="0"/>
              </a:rPr>
              <a:t>通过其他小品牌自用产品的分析看出，这部分产品有</a:t>
            </a:r>
            <a:r>
              <a:rPr lang="en-US" altLang="zh-CN">
                <a:latin typeface="Calibri" pitchFamily="34" charset="0"/>
              </a:rPr>
              <a:t>498</a:t>
            </a:r>
            <a:r>
              <a:rPr lang="zh-CN" altLang="en-US">
                <a:latin typeface="Calibri" pitchFamily="34" charset="0"/>
              </a:rPr>
              <a:t>元的阿胶块，</a:t>
            </a:r>
            <a:r>
              <a:rPr lang="en-US" altLang="zh-CN">
                <a:latin typeface="Calibri" pitchFamily="34" charset="0"/>
              </a:rPr>
              <a:t>250</a:t>
            </a:r>
            <a:r>
              <a:rPr lang="zh-CN" altLang="en-US">
                <a:latin typeface="Calibri" pitchFamily="34" charset="0"/>
              </a:rPr>
              <a:t>元左右的即食阿胶，</a:t>
            </a:r>
            <a:r>
              <a:rPr lang="en-US" altLang="zh-CN">
                <a:latin typeface="Calibri" pitchFamily="34" charset="0"/>
              </a:rPr>
              <a:t>318</a:t>
            </a:r>
            <a:r>
              <a:rPr lang="zh-CN" altLang="en-US">
                <a:latin typeface="Calibri" pitchFamily="34" charset="0"/>
              </a:rPr>
              <a:t>元</a:t>
            </a:r>
            <a:r>
              <a:rPr lang="en-US" altLang="zh-CN">
                <a:latin typeface="Calibri" pitchFamily="34" charset="0"/>
              </a:rPr>
              <a:t>/500g</a:t>
            </a:r>
            <a:r>
              <a:rPr lang="zh-CN" altLang="en-US">
                <a:latin typeface="Calibri" pitchFamily="34" charset="0"/>
              </a:rPr>
              <a:t>的阿胶粉。</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礼品市场的小品牌扎堆于</a:t>
            </a:r>
            <a:r>
              <a:rPr lang="en-US" altLang="zh-CN">
                <a:latin typeface="Calibri" pitchFamily="34" charset="0"/>
              </a:rPr>
              <a:t>100</a:t>
            </a:r>
            <a:r>
              <a:rPr lang="zh-CN" altLang="en-US">
                <a:latin typeface="Calibri" pitchFamily="34" charset="0"/>
              </a:rPr>
              <a:t>元以下的礼盒，和</a:t>
            </a:r>
            <a:r>
              <a:rPr lang="en-US" altLang="zh-CN">
                <a:latin typeface="Calibri" pitchFamily="34" charset="0"/>
              </a:rPr>
              <a:t>200</a:t>
            </a:r>
            <a:r>
              <a:rPr lang="zh-CN" altLang="en-US">
                <a:latin typeface="Calibri" pitchFamily="34" charset="0"/>
              </a:rPr>
              <a:t>元左右的礼盒。</a:t>
            </a:r>
          </a:p>
          <a:p>
            <a:endParaRPr lang="en-US" altLang="zh-CN">
              <a:latin typeface="Calibri" pitchFamily="34" charset="0"/>
            </a:endParaRPr>
          </a:p>
          <a:p>
            <a:r>
              <a:rPr lang="zh-CN" altLang="en-US">
                <a:latin typeface="Calibri" pitchFamily="34" charset="0"/>
              </a:rPr>
              <a:t>通过对上述东阿、福牌等大品牌，以及对市场上已经存在的小品牌产品体系的分析，我们应该对于贵妃道未来产品体系的构成有了清晰的思路。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 calcmode="lin" valueType="num">
                                      <p:cBhvr additive="base">
                                        <p:cTn id="7" dur="500" fill="hold"/>
                                        <p:tgtEl>
                                          <p:spTgt spid="1105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4">
                                            <p:txEl>
                                              <p:pRg st="2" end="2"/>
                                            </p:txEl>
                                          </p:spTgt>
                                        </p:tgtEl>
                                        <p:attrNameLst>
                                          <p:attrName>style.visibility</p:attrName>
                                        </p:attrNameLst>
                                      </p:cBhvr>
                                      <p:to>
                                        <p:strVal val="visible"/>
                                      </p:to>
                                    </p:set>
                                    <p:anim calcmode="lin" valueType="num">
                                      <p:cBhvr additive="base">
                                        <p:cTn id="13" dur="5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4">
                                            <p:txEl>
                                              <p:pRg st="4" end="4"/>
                                            </p:txEl>
                                          </p:spTgt>
                                        </p:tgtEl>
                                        <p:attrNameLst>
                                          <p:attrName>style.visibility</p:attrName>
                                        </p:attrNameLst>
                                      </p:cBhvr>
                                      <p:to>
                                        <p:strVal val="visible"/>
                                      </p:to>
                                    </p:set>
                                    <p:anim calcmode="lin" valueType="num">
                                      <p:cBhvr additive="base">
                                        <p:cTn id="19" dur="500" fill="hold"/>
                                        <p:tgtEl>
                                          <p:spTgt spid="1105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图片 46" descr="海川PPT-07.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6429375"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pSp>
        <p:nvGrpSpPr>
          <p:cNvPr id="3" name="Group 4"/>
          <p:cNvGrpSpPr>
            <a:grpSpLocks/>
          </p:cNvGrpSpPr>
          <p:nvPr/>
        </p:nvGrpSpPr>
        <p:grpSpPr bwMode="auto">
          <a:xfrm>
            <a:off x="857250" y="1285875"/>
            <a:ext cx="7072313" cy="4421188"/>
            <a:chOff x="1016" y="798"/>
            <a:chExt cx="5136" cy="3190"/>
          </a:xfrm>
        </p:grpSpPr>
        <p:grpSp>
          <p:nvGrpSpPr>
            <p:cNvPr id="85001" name="Group 5"/>
            <p:cNvGrpSpPr>
              <a:grpSpLocks/>
            </p:cNvGrpSpPr>
            <p:nvPr/>
          </p:nvGrpSpPr>
          <p:grpSpPr bwMode="auto">
            <a:xfrm>
              <a:off x="1016" y="798"/>
              <a:ext cx="5136" cy="3190"/>
              <a:chOff x="624" y="960"/>
              <a:chExt cx="4560" cy="2832"/>
            </a:xfrm>
          </p:grpSpPr>
          <p:sp>
            <p:nvSpPr>
              <p:cNvPr id="18" name="Freeform 6"/>
              <p:cNvSpPr>
                <a:spLocks noEditPoints="1"/>
              </p:cNvSpPr>
              <p:nvPr/>
            </p:nvSpPr>
            <p:spPr bwMode="gray">
              <a:xfrm>
                <a:off x="624" y="1248"/>
                <a:ext cx="3744" cy="2544"/>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2"/>
                  </a:gs>
                  <a:gs pos="100000">
                    <a:schemeClr val="accent1"/>
                  </a:gs>
                </a:gsLst>
                <a:lin ang="5400000" scaled="1"/>
              </a:gradFill>
              <a:ln w="0">
                <a:noFill/>
                <a:prstDash val="solid"/>
                <a:round/>
                <a:headEnd/>
                <a:tailEnd/>
              </a:ln>
              <a:effectLst>
                <a:outerShdw dist="206741" dir="8249373" algn="ctr" rotWithShape="0">
                  <a:srgbClr val="000000">
                    <a:alpha val="50000"/>
                  </a:srgbClr>
                </a:outerShdw>
              </a:effectLst>
            </p:spPr>
            <p:txBody>
              <a:bodyPr/>
              <a:lstStyle/>
              <a:p>
                <a:pPr fontAlgn="auto">
                  <a:spcBef>
                    <a:spcPts val="0"/>
                  </a:spcBef>
                  <a:spcAft>
                    <a:spcPts val="0"/>
                  </a:spcAft>
                  <a:defRPr/>
                </a:pPr>
                <a:endParaRPr lang="zh-CN" altLang="en-US">
                  <a:latin typeface="+mn-lt"/>
                  <a:ea typeface="+mn-ea"/>
                </a:endParaRPr>
              </a:p>
            </p:txBody>
          </p:sp>
          <p:sp>
            <p:nvSpPr>
              <p:cNvPr id="85004" name="Text Box 7"/>
              <p:cNvSpPr txBox="1">
                <a:spLocks noChangeArrowheads="1"/>
              </p:cNvSpPr>
              <p:nvPr/>
            </p:nvSpPr>
            <p:spPr bwMode="auto">
              <a:xfrm>
                <a:off x="3408" y="2208"/>
                <a:ext cx="1776" cy="291"/>
              </a:xfrm>
              <a:prstGeom prst="rect">
                <a:avLst/>
              </a:prstGeom>
              <a:noFill/>
              <a:ln w="9525" algn="ctr">
                <a:noFill/>
                <a:miter lim="800000"/>
                <a:headEnd/>
                <a:tailEnd/>
              </a:ln>
            </p:spPr>
            <p:txBody>
              <a:bodyPr>
                <a:spAutoFit/>
              </a:bodyPr>
              <a:lstStyle/>
              <a:p>
                <a:endParaRPr lang="zh-CN" altLang="zh-CN" sz="2800">
                  <a:latin typeface="Calibri" pitchFamily="34" charset="0"/>
                </a:endParaRPr>
              </a:p>
            </p:txBody>
          </p:sp>
          <p:sp>
            <p:nvSpPr>
              <p:cNvPr id="85005" name="Oval 8"/>
              <p:cNvSpPr>
                <a:spLocks noChangeArrowheads="1"/>
              </p:cNvSpPr>
              <p:nvPr/>
            </p:nvSpPr>
            <p:spPr bwMode="gray">
              <a:xfrm rot="-723406">
                <a:off x="2035" y="3104"/>
                <a:ext cx="906" cy="420"/>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85006" name="Oval 9"/>
              <p:cNvSpPr>
                <a:spLocks noChangeArrowheads="1"/>
              </p:cNvSpPr>
              <p:nvPr/>
            </p:nvSpPr>
            <p:spPr bwMode="gray">
              <a:xfrm>
                <a:off x="1992" y="2336"/>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07" name="Oval 10"/>
              <p:cNvSpPr>
                <a:spLocks noChangeArrowheads="1"/>
              </p:cNvSpPr>
              <p:nvPr/>
            </p:nvSpPr>
            <p:spPr bwMode="gray">
              <a:xfrm>
                <a:off x="2005" y="2342"/>
                <a:ext cx="1049" cy="104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08" name="Oval 11"/>
              <p:cNvSpPr>
                <a:spLocks noChangeArrowheads="1"/>
              </p:cNvSpPr>
              <p:nvPr/>
            </p:nvSpPr>
            <p:spPr bwMode="gray">
              <a:xfrm>
                <a:off x="2016" y="2352"/>
                <a:ext cx="998" cy="98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09" name="Oval 12"/>
              <p:cNvSpPr>
                <a:spLocks noChangeArrowheads="1"/>
              </p:cNvSpPr>
              <p:nvPr/>
            </p:nvSpPr>
            <p:spPr bwMode="gray">
              <a:xfrm>
                <a:off x="2074" y="2380"/>
                <a:ext cx="888" cy="79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10" name="Text Box 13"/>
              <p:cNvSpPr txBox="1">
                <a:spLocks noChangeArrowheads="1"/>
              </p:cNvSpPr>
              <p:nvPr/>
            </p:nvSpPr>
            <p:spPr bwMode="gray">
              <a:xfrm>
                <a:off x="2478" y="2800"/>
                <a:ext cx="103" cy="205"/>
              </a:xfrm>
              <a:prstGeom prst="rect">
                <a:avLst/>
              </a:prstGeom>
              <a:noFill/>
              <a:ln w="9525" algn="ctr">
                <a:noFill/>
                <a:miter lim="800000"/>
                <a:headEnd/>
                <a:tailEnd/>
              </a:ln>
            </p:spPr>
            <p:txBody>
              <a:bodyPr wrap="none">
                <a:spAutoFit/>
              </a:bodyPr>
              <a:lstStyle/>
              <a:p>
                <a:pPr algn="ctr"/>
                <a:endParaRPr lang="zh-CN" altLang="zh-CN">
                  <a:latin typeface="Calibri" pitchFamily="34" charset="0"/>
                </a:endParaRPr>
              </a:p>
            </p:txBody>
          </p:sp>
          <p:sp>
            <p:nvSpPr>
              <p:cNvPr id="85011" name="Oval 14"/>
              <p:cNvSpPr>
                <a:spLocks noChangeArrowheads="1"/>
              </p:cNvSpPr>
              <p:nvPr/>
            </p:nvSpPr>
            <p:spPr bwMode="gray">
              <a:xfrm rot="-772996">
                <a:off x="912" y="2736"/>
                <a:ext cx="714" cy="384"/>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grpSp>
            <p:nvGrpSpPr>
              <p:cNvPr id="85012" name="Group 15"/>
              <p:cNvGrpSpPr>
                <a:grpSpLocks/>
              </p:cNvGrpSpPr>
              <p:nvPr/>
            </p:nvGrpSpPr>
            <p:grpSpPr bwMode="auto">
              <a:xfrm>
                <a:off x="864" y="2112"/>
                <a:ext cx="864" cy="908"/>
                <a:chOff x="732" y="2112"/>
                <a:chExt cx="842" cy="860"/>
              </a:xfrm>
            </p:grpSpPr>
            <p:sp>
              <p:nvSpPr>
                <p:cNvPr id="85025" name="Oval 16"/>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6" name="Oval 17"/>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7" name="Oval 18"/>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8" name="Oval 19"/>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9" name="Text Box 20"/>
                <p:cNvSpPr txBox="1">
                  <a:spLocks noChangeArrowheads="1"/>
                </p:cNvSpPr>
                <p:nvPr/>
              </p:nvSpPr>
              <p:spPr bwMode="gray">
                <a:xfrm>
                  <a:off x="1091" y="2449"/>
                  <a:ext cx="101" cy="194"/>
                </a:xfrm>
                <a:prstGeom prst="rect">
                  <a:avLst/>
                </a:prstGeom>
                <a:noFill/>
                <a:ln w="9525" algn="ctr">
                  <a:noFill/>
                  <a:miter lim="800000"/>
                  <a:headEnd/>
                  <a:tailEnd/>
                </a:ln>
              </p:spPr>
              <p:txBody>
                <a:bodyPr wrap="none">
                  <a:spAutoFit/>
                </a:bodyPr>
                <a:lstStyle/>
                <a:p>
                  <a:pPr algn="ctr"/>
                  <a:endParaRPr lang="zh-CN" altLang="zh-CN">
                    <a:latin typeface="Calibri" pitchFamily="34" charset="0"/>
                  </a:endParaRPr>
                </a:p>
              </p:txBody>
            </p:sp>
          </p:grpSp>
          <p:sp>
            <p:nvSpPr>
              <p:cNvPr id="85013" name="Oval 21"/>
              <p:cNvSpPr>
                <a:spLocks noChangeArrowheads="1"/>
              </p:cNvSpPr>
              <p:nvPr/>
            </p:nvSpPr>
            <p:spPr bwMode="gray">
              <a:xfrm>
                <a:off x="624" y="1696"/>
                <a:ext cx="576" cy="336"/>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85014" name="Oval 22"/>
              <p:cNvSpPr>
                <a:spLocks noChangeArrowheads="1"/>
              </p:cNvSpPr>
              <p:nvPr/>
            </p:nvSpPr>
            <p:spPr bwMode="gray">
              <a:xfrm>
                <a:off x="672" y="1298"/>
                <a:ext cx="645" cy="64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15" name="Oval 23"/>
              <p:cNvSpPr>
                <a:spLocks noChangeArrowheads="1"/>
              </p:cNvSpPr>
              <p:nvPr/>
            </p:nvSpPr>
            <p:spPr bwMode="gray">
              <a:xfrm>
                <a:off x="680" y="1301"/>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16" name="Oval 24"/>
              <p:cNvSpPr>
                <a:spLocks noChangeArrowheads="1"/>
              </p:cNvSpPr>
              <p:nvPr/>
            </p:nvSpPr>
            <p:spPr bwMode="gray">
              <a:xfrm>
                <a:off x="687" y="1308"/>
                <a:ext cx="599" cy="58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17" name="Oval 25"/>
              <p:cNvSpPr>
                <a:spLocks noChangeArrowheads="1"/>
              </p:cNvSpPr>
              <p:nvPr/>
            </p:nvSpPr>
            <p:spPr bwMode="gray">
              <a:xfrm>
                <a:off x="721" y="1324"/>
                <a:ext cx="534" cy="47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18" name="Text Box 26"/>
              <p:cNvSpPr txBox="1">
                <a:spLocks noChangeArrowheads="1"/>
              </p:cNvSpPr>
              <p:nvPr/>
            </p:nvSpPr>
            <p:spPr bwMode="gray">
              <a:xfrm>
                <a:off x="949" y="1525"/>
                <a:ext cx="103" cy="205"/>
              </a:xfrm>
              <a:prstGeom prst="rect">
                <a:avLst/>
              </a:prstGeom>
              <a:noFill/>
              <a:ln w="9525" algn="ctr">
                <a:noFill/>
                <a:miter lim="800000"/>
                <a:headEnd/>
                <a:tailEnd/>
              </a:ln>
            </p:spPr>
            <p:txBody>
              <a:bodyPr wrap="none">
                <a:spAutoFit/>
              </a:bodyPr>
              <a:lstStyle/>
              <a:p>
                <a:pPr algn="ctr"/>
                <a:endParaRPr lang="zh-CN" altLang="zh-CN">
                  <a:latin typeface="Calibri" pitchFamily="34" charset="0"/>
                </a:endParaRPr>
              </a:p>
            </p:txBody>
          </p:sp>
          <p:sp>
            <p:nvSpPr>
              <p:cNvPr id="85019" name="Oval 27"/>
              <p:cNvSpPr>
                <a:spLocks noChangeArrowheads="1"/>
              </p:cNvSpPr>
              <p:nvPr/>
            </p:nvSpPr>
            <p:spPr bwMode="gray">
              <a:xfrm>
                <a:off x="1509" y="1296"/>
                <a:ext cx="432" cy="144"/>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85020" name="Oval 28"/>
              <p:cNvSpPr>
                <a:spLocks noChangeArrowheads="1"/>
              </p:cNvSpPr>
              <p:nvPr/>
            </p:nvSpPr>
            <p:spPr bwMode="gray">
              <a:xfrm>
                <a:off x="1586" y="960"/>
                <a:ext cx="430" cy="43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1" name="Oval 29"/>
              <p:cNvSpPr>
                <a:spLocks noChangeArrowheads="1"/>
              </p:cNvSpPr>
              <p:nvPr/>
            </p:nvSpPr>
            <p:spPr bwMode="gray">
              <a:xfrm>
                <a:off x="1592" y="962"/>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2" name="Oval 30"/>
              <p:cNvSpPr>
                <a:spLocks noChangeArrowheads="1"/>
              </p:cNvSpPr>
              <p:nvPr/>
            </p:nvSpPr>
            <p:spPr bwMode="gray">
              <a:xfrm>
                <a:off x="1596" y="966"/>
                <a:ext cx="399" cy="39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3" name="Oval 31"/>
              <p:cNvSpPr>
                <a:spLocks noChangeArrowheads="1"/>
              </p:cNvSpPr>
              <p:nvPr/>
            </p:nvSpPr>
            <p:spPr bwMode="gray">
              <a:xfrm>
                <a:off x="1619" y="978"/>
                <a:ext cx="355" cy="31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5024" name="Text Box 32"/>
              <p:cNvSpPr txBox="1">
                <a:spLocks noChangeArrowheads="1"/>
              </p:cNvSpPr>
              <p:nvPr/>
            </p:nvSpPr>
            <p:spPr bwMode="gray">
              <a:xfrm>
                <a:off x="1750" y="1060"/>
                <a:ext cx="103" cy="205"/>
              </a:xfrm>
              <a:prstGeom prst="rect">
                <a:avLst/>
              </a:prstGeom>
              <a:noFill/>
              <a:ln w="9525" algn="ctr">
                <a:noFill/>
                <a:miter lim="800000"/>
                <a:headEnd/>
                <a:tailEnd/>
              </a:ln>
            </p:spPr>
            <p:txBody>
              <a:bodyPr wrap="none">
                <a:spAutoFit/>
              </a:bodyPr>
              <a:lstStyle/>
              <a:p>
                <a:pPr algn="ctr"/>
                <a:endParaRPr lang="zh-CN" altLang="zh-CN">
                  <a:latin typeface="Calibri" pitchFamily="34" charset="0"/>
                </a:endParaRPr>
              </a:p>
            </p:txBody>
          </p:sp>
        </p:grpSp>
        <p:sp>
          <p:nvSpPr>
            <p:cNvPr id="17" name="Text Box 36"/>
            <p:cNvSpPr txBox="1">
              <a:spLocks noChangeArrowheads="1"/>
            </p:cNvSpPr>
            <p:nvPr/>
          </p:nvSpPr>
          <p:spPr bwMode="auto">
            <a:xfrm>
              <a:off x="2624" y="2808"/>
              <a:ext cx="134" cy="266"/>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endParaRPr lang="zh-CN" altLang="en-US" b="1" dirty="0">
                <a:latin typeface="+mn-ea"/>
                <a:ea typeface="+mn-ea"/>
              </a:endParaRPr>
            </a:p>
          </p:txBody>
        </p:sp>
      </p:grpSp>
      <p:sp>
        <p:nvSpPr>
          <p:cNvPr id="48" name="TextBox 47"/>
          <p:cNvSpPr txBox="1">
            <a:spLocks noChangeArrowheads="1"/>
          </p:cNvSpPr>
          <p:nvPr/>
        </p:nvSpPr>
        <p:spPr bwMode="auto">
          <a:xfrm>
            <a:off x="8215313" y="1214438"/>
            <a:ext cx="357187" cy="4400550"/>
          </a:xfrm>
          <a:prstGeom prst="rect">
            <a:avLst/>
          </a:prstGeom>
          <a:noFill/>
          <a:ln w="9525">
            <a:noFill/>
            <a:miter lim="800000"/>
            <a:headEnd/>
            <a:tailEnd/>
          </a:ln>
        </p:spPr>
        <p:txBody>
          <a:bodyPr>
            <a:spAutoFit/>
          </a:bodyPr>
          <a:lstStyle/>
          <a:p>
            <a:r>
              <a:rPr lang="zh-CN" altLang="en-US" sz="2000" b="1">
                <a:latin typeface="Calibri" pitchFamily="34" charset="0"/>
              </a:rPr>
              <a:t>让销量如同滚雪球，越滚越大！</a:t>
            </a:r>
          </a:p>
        </p:txBody>
      </p:sp>
      <p:sp>
        <p:nvSpPr>
          <p:cNvPr id="45" name="矩形 44"/>
          <p:cNvSpPr/>
          <p:nvPr/>
        </p:nvSpPr>
        <p:spPr>
          <a:xfrm>
            <a:off x="2571750" y="1357313"/>
            <a:ext cx="2281238" cy="369887"/>
          </a:xfrm>
          <a:prstGeom prst="rect">
            <a:avLst/>
          </a:prstGeom>
        </p:spPr>
        <p:txBody>
          <a:bodyPr wrap="none">
            <a:spAutoFit/>
          </a:bodyPr>
          <a:lstStyle/>
          <a:p>
            <a:pPr eaLnBrk="0" fontAlgn="auto" hangingPunct="0">
              <a:spcBef>
                <a:spcPts val="0"/>
              </a:spcBef>
              <a:spcAft>
                <a:spcPts val="0"/>
              </a:spcAft>
              <a:defRPr/>
            </a:pPr>
            <a:r>
              <a:rPr lang="en-US" altLang="zh-CN" b="1" dirty="0">
                <a:latin typeface="+mn-ea"/>
                <a:ea typeface="+mn-ea"/>
              </a:rPr>
              <a:t>30-40</a:t>
            </a:r>
            <a:r>
              <a:rPr lang="zh-CN" altLang="en-US" b="1" dirty="0">
                <a:latin typeface="+mn-ea"/>
                <a:ea typeface="+mn-ea"/>
              </a:rPr>
              <a:t>女性自用</a:t>
            </a:r>
            <a:r>
              <a:rPr lang="en-US" altLang="zh-CN" b="1" dirty="0">
                <a:latin typeface="+mn-ea"/>
                <a:ea typeface="+mn-ea"/>
              </a:rPr>
              <a:t>/</a:t>
            </a:r>
            <a:r>
              <a:rPr lang="zh-CN" altLang="en-US" b="1" dirty="0">
                <a:latin typeface="+mn-ea"/>
                <a:ea typeface="+mn-ea"/>
              </a:rPr>
              <a:t>送礼</a:t>
            </a:r>
            <a:endParaRPr lang="zh-CN" altLang="en-US" b="1" dirty="0">
              <a:latin typeface="+mn-ea"/>
              <a:ea typeface="+mn-ea"/>
            </a:endParaRPr>
          </a:p>
        </p:txBody>
      </p:sp>
      <p:sp>
        <p:nvSpPr>
          <p:cNvPr id="46" name="矩形 45"/>
          <p:cNvSpPr/>
          <p:nvPr/>
        </p:nvSpPr>
        <p:spPr>
          <a:xfrm>
            <a:off x="1285875" y="2143125"/>
            <a:ext cx="2046288" cy="369888"/>
          </a:xfrm>
          <a:prstGeom prst="rect">
            <a:avLst/>
          </a:prstGeom>
        </p:spPr>
        <p:txBody>
          <a:bodyPr wrap="none">
            <a:spAutoFit/>
          </a:bodyPr>
          <a:lstStyle/>
          <a:p>
            <a:pPr eaLnBrk="0" fontAlgn="auto" hangingPunct="0">
              <a:spcBef>
                <a:spcPts val="0"/>
              </a:spcBef>
              <a:spcAft>
                <a:spcPts val="0"/>
              </a:spcAft>
              <a:defRPr/>
            </a:pPr>
            <a:r>
              <a:rPr lang="en-US" altLang="zh-CN" b="1" dirty="0">
                <a:latin typeface="+mn-ea"/>
                <a:ea typeface="+mn-ea"/>
              </a:rPr>
              <a:t>50</a:t>
            </a:r>
            <a:r>
              <a:rPr lang="zh-CN" altLang="en-US" b="1" dirty="0">
                <a:latin typeface="+mn-ea"/>
                <a:ea typeface="+mn-ea"/>
              </a:rPr>
              <a:t>岁以上女性送礼</a:t>
            </a:r>
            <a:endParaRPr lang="zh-CN" altLang="en-US" b="1" dirty="0">
              <a:latin typeface="+mn-ea"/>
              <a:ea typeface="+mn-ea"/>
            </a:endParaRPr>
          </a:p>
        </p:txBody>
      </p:sp>
      <p:sp>
        <p:nvSpPr>
          <p:cNvPr id="50" name="矩形 49"/>
          <p:cNvSpPr/>
          <p:nvPr/>
        </p:nvSpPr>
        <p:spPr>
          <a:xfrm>
            <a:off x="1643063" y="3429000"/>
            <a:ext cx="2278062" cy="369888"/>
          </a:xfrm>
          <a:prstGeom prst="rect">
            <a:avLst/>
          </a:prstGeom>
        </p:spPr>
        <p:txBody>
          <a:bodyPr wrap="none">
            <a:spAutoFit/>
          </a:bodyPr>
          <a:lstStyle/>
          <a:p>
            <a:pPr eaLnBrk="0" fontAlgn="auto" hangingPunct="0">
              <a:spcBef>
                <a:spcPts val="0"/>
              </a:spcBef>
              <a:spcAft>
                <a:spcPts val="0"/>
              </a:spcAft>
              <a:defRPr/>
            </a:pPr>
            <a:r>
              <a:rPr lang="en-US" altLang="zh-CN" b="1" dirty="0">
                <a:latin typeface="+mn-ea"/>
                <a:ea typeface="+mn-ea"/>
              </a:rPr>
              <a:t>20</a:t>
            </a:r>
            <a:r>
              <a:rPr lang="zh-CN" altLang="en-US" b="1" dirty="0">
                <a:latin typeface="+mn-ea"/>
                <a:ea typeface="+mn-ea"/>
              </a:rPr>
              <a:t>岁左右年轻上班族</a:t>
            </a:r>
            <a:endParaRPr lang="zh-CN" altLang="en-US" b="1" dirty="0">
              <a:latin typeface="+mn-ea"/>
              <a:ea typeface="+mn-ea"/>
            </a:endParaRPr>
          </a:p>
        </p:txBody>
      </p:sp>
      <p:sp>
        <p:nvSpPr>
          <p:cNvPr id="51" name="矩形 50"/>
          <p:cNvSpPr/>
          <p:nvPr/>
        </p:nvSpPr>
        <p:spPr>
          <a:xfrm>
            <a:off x="3571875" y="4071938"/>
            <a:ext cx="1811338" cy="369887"/>
          </a:xfrm>
          <a:prstGeom prst="rect">
            <a:avLst/>
          </a:prstGeom>
        </p:spPr>
        <p:txBody>
          <a:bodyPr wrap="none">
            <a:spAutoFit/>
          </a:bodyPr>
          <a:lstStyle/>
          <a:p>
            <a:pPr eaLnBrk="0" fontAlgn="auto" hangingPunct="0">
              <a:spcBef>
                <a:spcPts val="0"/>
              </a:spcBef>
              <a:spcAft>
                <a:spcPts val="0"/>
              </a:spcAft>
              <a:defRPr/>
            </a:pPr>
            <a:r>
              <a:rPr lang="zh-CN" altLang="en-US" b="1" dirty="0">
                <a:latin typeface="+mn-ea"/>
                <a:ea typeface="+mn-ea"/>
              </a:rPr>
              <a:t>男性消费者市场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0-#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slide(fromBottom)">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5" grpId="0"/>
      <p:bldP spid="46" grpId="0"/>
      <p:bldP spid="50" grpId="0"/>
      <p:bldP spid="5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图片 46" descr="海川PPT-07.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6429375"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45" name="TextBox 44"/>
          <p:cNvSpPr txBox="1">
            <a:spLocks noChangeArrowheads="1"/>
          </p:cNvSpPr>
          <p:nvPr/>
        </p:nvSpPr>
        <p:spPr bwMode="auto">
          <a:xfrm>
            <a:off x="1214438" y="2357438"/>
            <a:ext cx="6858000" cy="2032000"/>
          </a:xfrm>
          <a:prstGeom prst="rect">
            <a:avLst/>
          </a:prstGeom>
          <a:noFill/>
          <a:ln w="9525">
            <a:solidFill>
              <a:schemeClr val="tx1"/>
            </a:solidFill>
            <a:miter lim="800000"/>
            <a:headEnd/>
            <a:tailEnd/>
          </a:ln>
        </p:spPr>
        <p:txBody>
          <a:bodyPr>
            <a:spAutoFit/>
          </a:bodyPr>
          <a:lstStyle/>
          <a:p>
            <a:r>
              <a:rPr lang="zh-CN" altLang="en-US">
                <a:latin typeface="Calibri" pitchFamily="34" charset="0"/>
              </a:rPr>
              <a:t>女性群体：强调阿胶的补血、养颜功效；</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老年群体：强调补气、养血，提高免疫力；</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上班族：开发“新贵妃系列”，强调零食概念；</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男性群体：强调补肾固精，补气养元。</a:t>
            </a:r>
            <a:endParaRPr lang="en-US" altLang="zh-CN">
              <a:latin typeface="Calibri" pitchFamily="34" charset="0"/>
            </a:endParaRPr>
          </a:p>
        </p:txBody>
      </p:sp>
      <p:sp>
        <p:nvSpPr>
          <p:cNvPr id="87044" name="TextBox 50"/>
          <p:cNvSpPr txBox="1">
            <a:spLocks noChangeArrowheads="1"/>
          </p:cNvSpPr>
          <p:nvPr/>
        </p:nvSpPr>
        <p:spPr bwMode="auto">
          <a:xfrm>
            <a:off x="0" y="1357313"/>
            <a:ext cx="3857625"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不同产品体系的产品概念：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additive="base">
                                        <p:cTn id="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xEl>
                                              <p:pRg st="2" end="2"/>
                                            </p:txEl>
                                          </p:spTgt>
                                        </p:tgtEl>
                                        <p:attrNameLst>
                                          <p:attrName>style.visibility</p:attrName>
                                        </p:attrNameLst>
                                      </p:cBhvr>
                                      <p:to>
                                        <p:strVal val="visible"/>
                                      </p:to>
                                    </p:set>
                                    <p:anim calcmode="lin" valueType="num">
                                      <p:cBhvr additive="base">
                                        <p:cTn id="13"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xEl>
                                              <p:pRg st="4" end="4"/>
                                            </p:txEl>
                                          </p:spTgt>
                                        </p:tgtEl>
                                        <p:attrNameLst>
                                          <p:attrName>style.visibility</p:attrName>
                                        </p:attrNameLst>
                                      </p:cBhvr>
                                      <p:to>
                                        <p:strVal val="visible"/>
                                      </p:to>
                                    </p:set>
                                    <p:anim calcmode="lin" valueType="num">
                                      <p:cBhvr additive="base">
                                        <p:cTn id="19"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xEl>
                                              <p:pRg st="6" end="6"/>
                                            </p:txEl>
                                          </p:spTgt>
                                        </p:tgtEl>
                                        <p:attrNameLst>
                                          <p:attrName>style.visibility</p:attrName>
                                        </p:attrNameLst>
                                      </p:cBhvr>
                                      <p:to>
                                        <p:strVal val="visible"/>
                                      </p:to>
                                    </p:set>
                                    <p:anim calcmode="lin" valueType="num">
                                      <p:cBhvr additive="base">
                                        <p:cTn id="25"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6429375"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89091" name="TextBox 4"/>
          <p:cNvSpPr txBox="1">
            <a:spLocks noChangeArrowheads="1"/>
          </p:cNvSpPr>
          <p:nvPr/>
        </p:nvSpPr>
        <p:spPr bwMode="auto">
          <a:xfrm>
            <a:off x="0" y="1357313"/>
            <a:ext cx="4143375"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不同产品体系的产品包装：</a:t>
            </a:r>
          </a:p>
        </p:txBody>
      </p:sp>
      <p:sp>
        <p:nvSpPr>
          <p:cNvPr id="6" name="矩形 5"/>
          <p:cNvSpPr>
            <a:spLocks noChangeArrowheads="1"/>
          </p:cNvSpPr>
          <p:nvPr/>
        </p:nvSpPr>
        <p:spPr bwMode="auto">
          <a:xfrm>
            <a:off x="285750" y="2071688"/>
            <a:ext cx="7786688" cy="646112"/>
          </a:xfrm>
          <a:prstGeom prst="rect">
            <a:avLst/>
          </a:prstGeom>
          <a:noFill/>
          <a:ln w="9525">
            <a:noFill/>
            <a:miter lim="800000"/>
            <a:headEnd/>
            <a:tailEnd/>
          </a:ln>
        </p:spPr>
        <p:txBody>
          <a:bodyPr>
            <a:spAutoFit/>
          </a:bodyPr>
          <a:lstStyle/>
          <a:p>
            <a:r>
              <a:rPr lang="zh-CN" altLang="en-US">
                <a:latin typeface="Calibri" pitchFamily="34" charset="0"/>
              </a:rPr>
              <a:t>清代皇帝、黄后、妃嫔用膳依其身份不同使用不同质地、不同纹饰餐具，称“位份碗”。</a:t>
            </a:r>
          </a:p>
        </p:txBody>
      </p:sp>
      <p:pic>
        <p:nvPicPr>
          <p:cNvPr id="2050" name="Picture 2" descr="http://www.9dhx.com/images/upload/Image/20110909_144328_107.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7188" y="3000375"/>
            <a:ext cx="2643187" cy="2268538"/>
          </a:xfrm>
          <a:prstGeom prst="rect">
            <a:avLst/>
          </a:prstGeom>
          <a:noFill/>
          <a:ln w="9525">
            <a:noFill/>
            <a:miter lim="800000"/>
            <a:headEnd/>
            <a:tailEnd/>
          </a:ln>
        </p:spPr>
      </p:pic>
      <p:sp>
        <p:nvSpPr>
          <p:cNvPr id="9" name="TextBox 8"/>
          <p:cNvSpPr txBox="1">
            <a:spLocks noChangeArrowheads="1"/>
          </p:cNvSpPr>
          <p:nvPr/>
        </p:nvSpPr>
        <p:spPr bwMode="auto">
          <a:xfrm>
            <a:off x="571500" y="5286375"/>
            <a:ext cx="2214563" cy="369888"/>
          </a:xfrm>
          <a:prstGeom prst="rect">
            <a:avLst/>
          </a:prstGeom>
          <a:noFill/>
          <a:ln w="9525">
            <a:noFill/>
            <a:miter lim="800000"/>
            <a:headEnd/>
            <a:tailEnd/>
          </a:ln>
        </p:spPr>
        <p:txBody>
          <a:bodyPr>
            <a:spAutoFit/>
          </a:bodyPr>
          <a:lstStyle/>
          <a:p>
            <a:r>
              <a:rPr lang="zh-CN" altLang="en-US">
                <a:latin typeface="Calibri" pitchFamily="34" charset="0"/>
              </a:rPr>
              <a:t>皇帝金龙碗</a:t>
            </a:r>
          </a:p>
        </p:txBody>
      </p:sp>
      <p:pic>
        <p:nvPicPr>
          <p:cNvPr id="2052" name="Picture 4" descr="http://images.dayoo.com/life/travel/attachement/jpg/site1/20100213/8063163614368546681.jpg"/>
          <p:cNvPicPr>
            <a:picLocks noChangeAspect="1" noChangeArrowheads="1"/>
          </p:cNvPicPr>
          <p:nvPr/>
        </p:nvPicPr>
        <p:blipFill>
          <a:blip r:embed="rId5"/>
          <a:srcRect/>
          <a:stretch>
            <a:fillRect/>
          </a:stretch>
        </p:blipFill>
        <p:spPr bwMode="auto">
          <a:xfrm>
            <a:off x="3143250" y="3000375"/>
            <a:ext cx="2368550" cy="1857375"/>
          </a:xfrm>
          <a:prstGeom prst="rect">
            <a:avLst/>
          </a:prstGeom>
          <a:noFill/>
          <a:ln w="9525">
            <a:noFill/>
            <a:miter lim="800000"/>
            <a:headEnd/>
            <a:tailEnd/>
          </a:ln>
        </p:spPr>
      </p:pic>
      <p:sp>
        <p:nvSpPr>
          <p:cNvPr id="11" name="矩形 10"/>
          <p:cNvSpPr>
            <a:spLocks noChangeArrowheads="1"/>
          </p:cNvSpPr>
          <p:nvPr/>
        </p:nvSpPr>
        <p:spPr bwMode="auto">
          <a:xfrm>
            <a:off x="3000375" y="5286375"/>
            <a:ext cx="2262188" cy="369888"/>
          </a:xfrm>
          <a:prstGeom prst="rect">
            <a:avLst/>
          </a:prstGeom>
          <a:noFill/>
          <a:ln w="9525">
            <a:noFill/>
            <a:miter lim="800000"/>
            <a:headEnd/>
            <a:tailEnd/>
          </a:ln>
        </p:spPr>
        <p:txBody>
          <a:bodyPr wrap="none">
            <a:spAutoFit/>
          </a:bodyPr>
          <a:lstStyle/>
          <a:p>
            <a:r>
              <a:rPr lang="zh-CN" altLang="en-US">
                <a:latin typeface="Calibri" pitchFamily="34" charset="0"/>
              </a:rPr>
              <a:t>皇后黄瓷暗云龙纹碗</a:t>
            </a:r>
          </a:p>
        </p:txBody>
      </p:sp>
      <p:pic>
        <p:nvPicPr>
          <p:cNvPr id="2054" name="Picture 6" descr="http://images.dayoo.com/life/travel/attachement/jpg/site1/20100213/8720146468598822970.jpg"/>
          <p:cNvPicPr>
            <a:picLocks noChangeAspect="1" noChangeArrowheads="1"/>
          </p:cNvPicPr>
          <p:nvPr/>
        </p:nvPicPr>
        <p:blipFill>
          <a:blip r:embed="rId6"/>
          <a:srcRect/>
          <a:stretch>
            <a:fillRect/>
          </a:stretch>
        </p:blipFill>
        <p:spPr bwMode="auto">
          <a:xfrm>
            <a:off x="6072188" y="3000375"/>
            <a:ext cx="2714625" cy="1876425"/>
          </a:xfrm>
          <a:prstGeom prst="rect">
            <a:avLst/>
          </a:prstGeom>
          <a:noFill/>
          <a:ln w="9525">
            <a:noFill/>
            <a:miter lim="800000"/>
            <a:headEnd/>
            <a:tailEnd/>
          </a:ln>
        </p:spPr>
      </p:pic>
      <p:sp>
        <p:nvSpPr>
          <p:cNvPr id="14" name="矩形 13"/>
          <p:cNvSpPr>
            <a:spLocks noChangeArrowheads="1"/>
          </p:cNvSpPr>
          <p:nvPr/>
        </p:nvSpPr>
        <p:spPr bwMode="auto">
          <a:xfrm>
            <a:off x="6072188" y="5286375"/>
            <a:ext cx="2724150" cy="369888"/>
          </a:xfrm>
          <a:prstGeom prst="rect">
            <a:avLst/>
          </a:prstGeom>
          <a:noFill/>
          <a:ln w="9525">
            <a:noFill/>
            <a:miter lim="800000"/>
            <a:headEnd/>
            <a:tailEnd/>
          </a:ln>
        </p:spPr>
        <p:txBody>
          <a:bodyPr wrap="none">
            <a:spAutoFit/>
          </a:bodyPr>
          <a:lstStyle/>
          <a:p>
            <a:r>
              <a:rPr lang="zh-CN" altLang="en-US">
                <a:latin typeface="Calibri" pitchFamily="34" charset="0"/>
              </a:rPr>
              <a:t>皇贵妃、贵妃黄地绿龙碗</a:t>
            </a:r>
          </a:p>
        </p:txBody>
      </p:sp>
      <p:sp>
        <p:nvSpPr>
          <p:cNvPr id="12" name="TextBox 11"/>
          <p:cNvSpPr txBox="1">
            <a:spLocks noChangeArrowheads="1"/>
          </p:cNvSpPr>
          <p:nvPr/>
        </p:nvSpPr>
        <p:spPr bwMode="auto">
          <a:xfrm>
            <a:off x="3714750" y="1357313"/>
            <a:ext cx="3071813" cy="461962"/>
          </a:xfrm>
          <a:prstGeom prst="rect">
            <a:avLst/>
          </a:prstGeom>
          <a:noFill/>
          <a:ln w="9525">
            <a:noFill/>
            <a:miter lim="800000"/>
            <a:headEnd/>
            <a:tailEnd/>
          </a:ln>
        </p:spPr>
        <p:txBody>
          <a:bodyPr>
            <a:spAutoFit/>
          </a:bodyPr>
          <a:lstStyle/>
          <a:p>
            <a:r>
              <a:rPr lang="zh-CN" altLang="en-US" sz="2400" b="1">
                <a:latin typeface="Calibri" pitchFamily="34" charset="0"/>
              </a:rPr>
              <a:t>历史气息、宫廷调性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Horizont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barn(inHorizontal)">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barn(inHorizontal)">
                                      <p:cBhvr>
                                        <p:cTn id="40" dur="500"/>
                                        <p:tgtEl>
                                          <p:spTgt spid="205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714375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pic>
        <p:nvPicPr>
          <p:cNvPr id="128002" name="Picture 2" descr="http://images.dayoo.com/life/travel/attachement/jpg/site1/20100213/3587961385252965994.jpg"/>
          <p:cNvPicPr>
            <a:picLocks noChangeAspect="1" noChangeArrowheads="1"/>
          </p:cNvPicPr>
          <p:nvPr/>
        </p:nvPicPr>
        <p:blipFill>
          <a:blip r:embed="rId4"/>
          <a:srcRect/>
          <a:stretch>
            <a:fillRect/>
          </a:stretch>
        </p:blipFill>
        <p:spPr bwMode="auto">
          <a:xfrm>
            <a:off x="285750" y="1428750"/>
            <a:ext cx="3643313" cy="2428875"/>
          </a:xfrm>
          <a:prstGeom prst="rect">
            <a:avLst/>
          </a:prstGeom>
          <a:noFill/>
          <a:ln w="9525">
            <a:noFill/>
            <a:miter lim="800000"/>
            <a:headEnd/>
            <a:tailEnd/>
          </a:ln>
        </p:spPr>
      </p:pic>
      <p:sp>
        <p:nvSpPr>
          <p:cNvPr id="13" name="矩形 12"/>
          <p:cNvSpPr>
            <a:spLocks noChangeArrowheads="1"/>
          </p:cNvSpPr>
          <p:nvPr/>
        </p:nvSpPr>
        <p:spPr bwMode="auto">
          <a:xfrm>
            <a:off x="571500" y="4143375"/>
            <a:ext cx="2724150" cy="369888"/>
          </a:xfrm>
          <a:prstGeom prst="rect">
            <a:avLst/>
          </a:prstGeom>
          <a:noFill/>
          <a:ln w="9525">
            <a:noFill/>
            <a:miter lim="800000"/>
            <a:headEnd/>
            <a:tailEnd/>
          </a:ln>
        </p:spPr>
        <p:txBody>
          <a:bodyPr wrap="none">
            <a:spAutoFit/>
          </a:bodyPr>
          <a:lstStyle/>
          <a:p>
            <a:r>
              <a:rPr lang="zh-CN" altLang="en-US">
                <a:latin typeface="Calibri" pitchFamily="34" charset="0"/>
              </a:rPr>
              <a:t>妃以下的嫔蓝地黄龙瓷碗</a:t>
            </a:r>
          </a:p>
        </p:txBody>
      </p:sp>
      <p:pic>
        <p:nvPicPr>
          <p:cNvPr id="128004" name="Picture 4" descr="http://images.dayoo.com/life/travel/attachement/jpg/site1/20100213/5830117164348424731.jpg"/>
          <p:cNvPicPr>
            <a:picLocks noChangeAspect="1" noChangeArrowheads="1"/>
          </p:cNvPicPr>
          <p:nvPr/>
        </p:nvPicPr>
        <p:blipFill>
          <a:blip r:embed="rId5"/>
          <a:srcRect/>
          <a:stretch>
            <a:fillRect/>
          </a:stretch>
        </p:blipFill>
        <p:spPr bwMode="auto">
          <a:xfrm>
            <a:off x="4572000" y="1428750"/>
            <a:ext cx="3357563" cy="2395538"/>
          </a:xfrm>
          <a:prstGeom prst="rect">
            <a:avLst/>
          </a:prstGeom>
          <a:noFill/>
          <a:ln w="9525">
            <a:noFill/>
            <a:miter lim="800000"/>
            <a:headEnd/>
            <a:tailEnd/>
          </a:ln>
        </p:spPr>
      </p:pic>
      <p:sp>
        <p:nvSpPr>
          <p:cNvPr id="15" name="矩形 14"/>
          <p:cNvSpPr>
            <a:spLocks noChangeArrowheads="1"/>
          </p:cNvSpPr>
          <p:nvPr/>
        </p:nvSpPr>
        <p:spPr bwMode="auto">
          <a:xfrm>
            <a:off x="5072063" y="4143375"/>
            <a:ext cx="2032000" cy="369888"/>
          </a:xfrm>
          <a:prstGeom prst="rect">
            <a:avLst/>
          </a:prstGeom>
          <a:noFill/>
          <a:ln w="9525">
            <a:noFill/>
            <a:miter lim="800000"/>
            <a:headEnd/>
            <a:tailEnd/>
          </a:ln>
        </p:spPr>
        <p:txBody>
          <a:bodyPr wrap="none">
            <a:spAutoFit/>
          </a:bodyPr>
          <a:lstStyle/>
          <a:p>
            <a:r>
              <a:rPr lang="zh-CN" altLang="en-US">
                <a:latin typeface="Calibri" pitchFamily="34" charset="0"/>
              </a:rPr>
              <a:t>贵人绿地紫龙瓷碗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barn(inHorizontal)">
                                      <p:cBhvr>
                                        <p:cTn id="7" dur="500"/>
                                        <p:tgtEl>
                                          <p:spTgt spid="1280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128004"/>
                                        </p:tgtEl>
                                        <p:attrNameLst>
                                          <p:attrName>style.visibility</p:attrName>
                                        </p:attrNameLst>
                                      </p:cBhvr>
                                      <p:to>
                                        <p:strVal val="visible"/>
                                      </p:to>
                                    </p:set>
                                    <p:animEffect transition="in" filter="barn(inHorizontal)">
                                      <p:cBhvr>
                                        <p:cTn id="18" dur="500"/>
                                        <p:tgtEl>
                                          <p:spTgt spid="12800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图片 46" descr="海川PPT-07.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6429375"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45" name="TextBox 44"/>
          <p:cNvSpPr txBox="1">
            <a:spLocks noChangeArrowheads="1"/>
          </p:cNvSpPr>
          <p:nvPr/>
        </p:nvSpPr>
        <p:spPr bwMode="auto">
          <a:xfrm>
            <a:off x="928688" y="1857375"/>
            <a:ext cx="3214687" cy="2032000"/>
          </a:xfrm>
          <a:prstGeom prst="rect">
            <a:avLst/>
          </a:prstGeom>
          <a:noFill/>
          <a:ln w="9525">
            <a:solidFill>
              <a:schemeClr val="tx1"/>
            </a:solidFill>
            <a:miter lim="800000"/>
            <a:headEnd/>
            <a:tailEnd/>
          </a:ln>
        </p:spPr>
        <p:txBody>
          <a:bodyPr>
            <a:spAutoFit/>
          </a:bodyPr>
          <a:lstStyle/>
          <a:p>
            <a:r>
              <a:rPr lang="zh-CN" altLang="en-US">
                <a:latin typeface="Calibri" pitchFamily="34" charset="0"/>
              </a:rPr>
              <a:t>女性群体</a:t>
            </a:r>
            <a:r>
              <a:rPr lang="en-US" altLang="zh-CN">
                <a:latin typeface="Calibri" pitchFamily="34" charset="0"/>
              </a:rPr>
              <a:t>——</a:t>
            </a:r>
            <a:r>
              <a:rPr lang="zh-CN" altLang="en-US">
                <a:latin typeface="Calibri" pitchFamily="34" charset="0"/>
              </a:rPr>
              <a:t>贵妃道</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老年群体</a:t>
            </a:r>
            <a:r>
              <a:rPr lang="en-US" altLang="zh-CN">
                <a:latin typeface="Calibri" pitchFamily="34" charset="0"/>
              </a:rPr>
              <a:t>——</a:t>
            </a:r>
            <a:r>
              <a:rPr lang="zh-CN" altLang="en-US">
                <a:latin typeface="Calibri" pitchFamily="34" charset="0"/>
              </a:rPr>
              <a:t>贵妃道</a:t>
            </a:r>
            <a:r>
              <a:rPr lang="en-US" altLang="zh-CN">
                <a:latin typeface="Calibri" pitchFamily="34" charset="0"/>
              </a:rPr>
              <a:t>·</a:t>
            </a:r>
            <a:r>
              <a:rPr lang="zh-CN" altLang="en-US">
                <a:latin typeface="Calibri" pitchFamily="34" charset="0"/>
              </a:rPr>
              <a:t>翡翠</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上班族</a:t>
            </a:r>
            <a:r>
              <a:rPr lang="en-US" altLang="zh-CN">
                <a:latin typeface="Calibri" pitchFamily="34" charset="0"/>
              </a:rPr>
              <a:t>——</a:t>
            </a:r>
            <a:r>
              <a:rPr lang="zh-CN" altLang="en-US">
                <a:latin typeface="Calibri" pitchFamily="34" charset="0"/>
              </a:rPr>
              <a:t>贵妃道</a:t>
            </a:r>
            <a:r>
              <a:rPr lang="en-US" altLang="zh-CN">
                <a:latin typeface="Calibri" pitchFamily="34" charset="0"/>
              </a:rPr>
              <a:t>·</a:t>
            </a:r>
            <a:r>
              <a:rPr lang="zh-CN" altLang="en-US">
                <a:latin typeface="Calibri" pitchFamily="34" charset="0"/>
              </a:rPr>
              <a:t>明珠</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男性群体</a:t>
            </a:r>
            <a:r>
              <a:rPr lang="en-US" altLang="zh-CN">
                <a:latin typeface="Calibri" pitchFamily="34" charset="0"/>
              </a:rPr>
              <a:t>——</a:t>
            </a:r>
            <a:r>
              <a:rPr lang="zh-CN" altLang="en-US">
                <a:latin typeface="Calibri" pitchFamily="34" charset="0"/>
              </a:rPr>
              <a:t>贵妃道</a:t>
            </a:r>
            <a:r>
              <a:rPr lang="en-US" altLang="zh-CN">
                <a:latin typeface="Calibri" pitchFamily="34" charset="0"/>
              </a:rPr>
              <a:t>·</a:t>
            </a:r>
            <a:r>
              <a:rPr lang="zh-CN" altLang="en-US">
                <a:latin typeface="Calibri" pitchFamily="34" charset="0"/>
              </a:rPr>
              <a:t>玉玺</a:t>
            </a:r>
            <a:endParaRPr lang="en-US" altLang="zh-CN">
              <a:latin typeface="Calibri" pitchFamily="34" charset="0"/>
            </a:endParaRPr>
          </a:p>
        </p:txBody>
      </p:sp>
      <p:sp>
        <p:nvSpPr>
          <p:cNvPr id="93188" name="TextBox 6"/>
          <p:cNvSpPr txBox="1">
            <a:spLocks noChangeArrowheads="1"/>
          </p:cNvSpPr>
          <p:nvPr/>
        </p:nvSpPr>
        <p:spPr bwMode="auto">
          <a:xfrm>
            <a:off x="0" y="1214438"/>
            <a:ext cx="4071938"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不同产品体系的产品名称：</a:t>
            </a:r>
          </a:p>
        </p:txBody>
      </p:sp>
      <p:pic>
        <p:nvPicPr>
          <p:cNvPr id="10242" name="Picture 2" descr="清代后宫嫔妃的饰品">
            <a:hlinkClick r:id="rId4"/>
          </p:cNvPr>
          <p:cNvPicPr>
            <a:picLocks noChangeAspect="1" noChangeArrowheads="1"/>
          </p:cNvPicPr>
          <p:nvPr/>
        </p:nvPicPr>
        <p:blipFill>
          <a:blip r:embed="rId5"/>
          <a:srcRect l="16667"/>
          <a:stretch>
            <a:fillRect/>
          </a:stretch>
        </p:blipFill>
        <p:spPr bwMode="auto">
          <a:xfrm>
            <a:off x="2214563" y="4643438"/>
            <a:ext cx="2857500" cy="1338262"/>
          </a:xfrm>
          <a:prstGeom prst="rect">
            <a:avLst/>
          </a:prstGeom>
          <a:noFill/>
          <a:ln w="9525">
            <a:noFill/>
            <a:miter lim="800000"/>
            <a:headEnd/>
            <a:tailEnd/>
          </a:ln>
        </p:spPr>
      </p:pic>
      <p:pic>
        <p:nvPicPr>
          <p:cNvPr id="10244" name="Picture 4" descr="清代后宫嫔妃的饰品">
            <a:hlinkClick r:id="rId4"/>
          </p:cNvPr>
          <p:cNvPicPr>
            <a:picLocks noChangeAspect="1" noChangeArrowheads="1"/>
          </p:cNvPicPr>
          <p:nvPr/>
        </p:nvPicPr>
        <p:blipFill>
          <a:blip r:embed="rId6"/>
          <a:srcRect/>
          <a:stretch>
            <a:fillRect/>
          </a:stretch>
        </p:blipFill>
        <p:spPr bwMode="auto">
          <a:xfrm>
            <a:off x="5214938" y="5072063"/>
            <a:ext cx="3929062" cy="919162"/>
          </a:xfrm>
          <a:prstGeom prst="rect">
            <a:avLst/>
          </a:prstGeom>
          <a:noFill/>
          <a:ln w="9525">
            <a:noFill/>
            <a:miter lim="800000"/>
            <a:headEnd/>
            <a:tailEnd/>
          </a:ln>
        </p:spPr>
      </p:pic>
      <p:pic>
        <p:nvPicPr>
          <p:cNvPr id="10246" name="Picture 6" descr="http://pic9.nipic.com/20100820/4550922_080305012123_2.jpg"/>
          <p:cNvPicPr>
            <a:picLocks noChangeAspect="1" noChangeArrowheads="1"/>
          </p:cNvPicPr>
          <p:nvPr/>
        </p:nvPicPr>
        <p:blipFill>
          <a:blip r:embed="rId7"/>
          <a:srcRect l="15785" t="20981" r="15002"/>
          <a:stretch>
            <a:fillRect/>
          </a:stretch>
        </p:blipFill>
        <p:spPr bwMode="auto">
          <a:xfrm>
            <a:off x="214313" y="3862388"/>
            <a:ext cx="1785937" cy="2124075"/>
          </a:xfrm>
          <a:prstGeom prst="rect">
            <a:avLst/>
          </a:prstGeom>
          <a:noFill/>
          <a:ln w="9525">
            <a:noFill/>
            <a:miter lim="800000"/>
            <a:headEnd/>
            <a:tailEnd/>
          </a:ln>
        </p:spPr>
      </p:pic>
      <p:sp>
        <p:nvSpPr>
          <p:cNvPr id="9" name="TextBox 8"/>
          <p:cNvSpPr txBox="1">
            <a:spLocks noChangeArrowheads="1"/>
          </p:cNvSpPr>
          <p:nvPr/>
        </p:nvSpPr>
        <p:spPr bwMode="auto">
          <a:xfrm>
            <a:off x="4643438" y="1857375"/>
            <a:ext cx="3214687" cy="2032000"/>
          </a:xfrm>
          <a:prstGeom prst="rect">
            <a:avLst/>
          </a:prstGeom>
          <a:noFill/>
          <a:ln w="9525">
            <a:solidFill>
              <a:schemeClr val="tx1"/>
            </a:solidFill>
            <a:miter lim="800000"/>
            <a:headEnd/>
            <a:tailEnd/>
          </a:ln>
        </p:spPr>
        <p:txBody>
          <a:bodyPr>
            <a:spAutoFit/>
          </a:bodyPr>
          <a:lstStyle/>
          <a:p>
            <a:r>
              <a:rPr lang="zh-CN" altLang="en-US">
                <a:latin typeface="Calibri" pitchFamily="34" charset="0"/>
              </a:rPr>
              <a:t>女性群体</a:t>
            </a:r>
            <a:r>
              <a:rPr lang="en-US" altLang="zh-CN">
                <a:latin typeface="Calibri" pitchFamily="34" charset="0"/>
              </a:rPr>
              <a:t>——</a:t>
            </a:r>
            <a:r>
              <a:rPr lang="zh-CN" altLang="en-US">
                <a:latin typeface="Calibri" pitchFamily="34" charset="0"/>
              </a:rPr>
              <a:t>贵妃道</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老年群体</a:t>
            </a:r>
            <a:r>
              <a:rPr lang="en-US" altLang="zh-CN">
                <a:latin typeface="Calibri" pitchFamily="34" charset="0"/>
              </a:rPr>
              <a:t>——</a:t>
            </a:r>
            <a:r>
              <a:rPr lang="zh-CN" altLang="en-US">
                <a:latin typeface="Calibri" pitchFamily="34" charset="0"/>
              </a:rPr>
              <a:t>贵妃道</a:t>
            </a:r>
            <a:r>
              <a:rPr lang="en-US" altLang="zh-CN">
                <a:latin typeface="Calibri" pitchFamily="34" charset="0"/>
              </a:rPr>
              <a:t>·</a:t>
            </a:r>
            <a:r>
              <a:rPr lang="zh-CN" altLang="en-US">
                <a:latin typeface="Calibri" pitchFamily="34" charset="0"/>
              </a:rPr>
              <a:t>尊容</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上班族</a:t>
            </a:r>
            <a:r>
              <a:rPr lang="en-US" altLang="zh-CN">
                <a:latin typeface="Calibri" pitchFamily="34" charset="0"/>
              </a:rPr>
              <a:t>——</a:t>
            </a:r>
            <a:r>
              <a:rPr lang="zh-CN" altLang="en-US">
                <a:latin typeface="Calibri" pitchFamily="34" charset="0"/>
              </a:rPr>
              <a:t>贵妃道</a:t>
            </a:r>
            <a:r>
              <a:rPr lang="en-US" altLang="zh-CN">
                <a:latin typeface="Calibri" pitchFamily="34" charset="0"/>
              </a:rPr>
              <a:t>·</a:t>
            </a:r>
            <a:r>
              <a:rPr lang="zh-CN" altLang="en-US">
                <a:latin typeface="Calibri" pitchFamily="34" charset="0"/>
              </a:rPr>
              <a:t>玉容</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男性群体</a:t>
            </a:r>
            <a:r>
              <a:rPr lang="en-US" altLang="zh-CN">
                <a:latin typeface="Calibri" pitchFamily="34" charset="0"/>
              </a:rPr>
              <a:t>——</a:t>
            </a:r>
            <a:r>
              <a:rPr lang="zh-CN" altLang="en-US">
                <a:latin typeface="Calibri" pitchFamily="34" charset="0"/>
              </a:rPr>
              <a:t>贵妃道</a:t>
            </a:r>
            <a:r>
              <a:rPr lang="en-US" altLang="zh-CN">
                <a:latin typeface="Calibri" pitchFamily="34" charset="0"/>
              </a:rPr>
              <a:t>·</a:t>
            </a:r>
            <a:r>
              <a:rPr lang="zh-CN" altLang="en-US">
                <a:latin typeface="Calibri" pitchFamily="34" charset="0"/>
              </a:rPr>
              <a:t>皇容</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barn(inHorizontal)">
                                      <p:cBhvr>
                                        <p:cTn id="13" dur="500"/>
                                        <p:tgtEl>
                                          <p:spTgt spid="102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arn(inHorizontal)">
                                      <p:cBhvr>
                                        <p:cTn id="18" dur="500"/>
                                        <p:tgtEl>
                                          <p:spTgt spid="102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Effect transition="in" filter="barn(inHorizontal)">
                                      <p:cBhvr>
                                        <p:cTn id="23" dur="500"/>
                                        <p:tgtEl>
                                          <p:spTgt spid="1024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图片 46" descr="海川PPT-07.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714375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8" name="图示 7"/>
          <p:cNvGraphicFramePr/>
          <p:nvPr/>
        </p:nvGraphicFramePr>
        <p:xfrm>
          <a:off x="1000100" y="1643050"/>
          <a:ext cx="7096132" cy="4071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图片 46" descr="海川PPT-07.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714375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8" name="TextBox 7"/>
          <p:cNvSpPr txBox="1">
            <a:spLocks noChangeArrowheads="1"/>
          </p:cNvSpPr>
          <p:nvPr/>
        </p:nvSpPr>
        <p:spPr bwMode="auto">
          <a:xfrm>
            <a:off x="357188" y="1928813"/>
            <a:ext cx="8501062" cy="2600325"/>
          </a:xfrm>
          <a:prstGeom prst="rect">
            <a:avLst/>
          </a:prstGeom>
          <a:noFill/>
          <a:ln w="9525">
            <a:solidFill>
              <a:schemeClr val="tx1"/>
            </a:solidFill>
            <a:miter lim="800000"/>
            <a:headEnd/>
            <a:tailEnd/>
          </a:ln>
        </p:spPr>
        <p:txBody>
          <a:bodyPr>
            <a:spAutoFit/>
          </a:bodyPr>
          <a:lstStyle/>
          <a:p>
            <a:endParaRPr lang="en-US" altLang="zh-CN">
              <a:latin typeface="Calibri" pitchFamily="34" charset="0"/>
            </a:endParaRPr>
          </a:p>
          <a:p>
            <a:pPr>
              <a:lnSpc>
                <a:spcPts val="3000"/>
              </a:lnSpc>
              <a:spcAft>
                <a:spcPts val="1200"/>
              </a:spcAft>
            </a:pPr>
            <a:r>
              <a:rPr lang="zh-CN" altLang="en-US" b="1">
                <a:latin typeface="Calibri" pitchFamily="34" charset="0"/>
              </a:rPr>
              <a:t>针对自用市场：</a:t>
            </a:r>
            <a:r>
              <a:rPr lang="zh-CN" altLang="en-US">
                <a:latin typeface="Calibri" pitchFamily="34" charset="0"/>
              </a:rPr>
              <a:t>强调食用方法的方便快捷、用料的科学配伍；教育消费者养生配方讲求君臣相辅，贵妃道是宫廷秘方</a:t>
            </a:r>
            <a:r>
              <a:rPr lang="en-US" altLang="zh-CN">
                <a:latin typeface="Calibri" pitchFamily="34" charset="0"/>
              </a:rPr>
              <a:t>+</a:t>
            </a:r>
            <a:r>
              <a:rPr lang="zh-CN" altLang="en-US">
                <a:latin typeface="Calibri" pitchFamily="34" charset="0"/>
              </a:rPr>
              <a:t>现代生命科技；</a:t>
            </a:r>
            <a:endParaRPr lang="en-US" altLang="zh-CN">
              <a:latin typeface="Calibri" pitchFamily="34" charset="0"/>
            </a:endParaRPr>
          </a:p>
          <a:p>
            <a:pPr>
              <a:lnSpc>
                <a:spcPts val="3000"/>
              </a:lnSpc>
              <a:spcAft>
                <a:spcPts val="1200"/>
              </a:spcAft>
            </a:pPr>
            <a:r>
              <a:rPr lang="zh-CN" altLang="en-US" b="1">
                <a:latin typeface="Calibri" pitchFamily="34" charset="0"/>
              </a:rPr>
              <a:t>针对送礼市场：</a:t>
            </a:r>
            <a:r>
              <a:rPr lang="zh-CN" altLang="en-US">
                <a:latin typeface="Calibri" pitchFamily="34" charset="0"/>
              </a:rPr>
              <a:t>强调“贵妃级”品质，通过品牌故事，挖掘强大的品牌背书，树立高端形象；</a:t>
            </a:r>
            <a:endParaRPr lang="en-US" altLang="zh-CN">
              <a:latin typeface="Calibri" pitchFamily="34" charset="0"/>
            </a:endParaRPr>
          </a:p>
          <a:p>
            <a:pPr>
              <a:lnSpc>
                <a:spcPts val="3000"/>
              </a:lnSpc>
              <a:spcAft>
                <a:spcPts val="1200"/>
              </a:spcAft>
            </a:pPr>
            <a:r>
              <a:rPr lang="zh-CN" altLang="en-US" b="1">
                <a:latin typeface="Calibri" pitchFamily="34" charset="0"/>
              </a:rPr>
              <a:t>针对自用装：</a:t>
            </a:r>
            <a:r>
              <a:rPr lang="zh-CN" altLang="en-US">
                <a:latin typeface="Calibri" pitchFamily="34" charset="0"/>
              </a:rPr>
              <a:t>未来可就休闲食品市场，推出一支装</a:t>
            </a:r>
            <a:r>
              <a:rPr lang="en-US" altLang="zh-CN">
                <a:latin typeface="Calibri" pitchFamily="34" charset="0"/>
              </a:rPr>
              <a:t>/</a:t>
            </a:r>
            <a:r>
              <a:rPr lang="zh-CN" altLang="en-US">
                <a:latin typeface="Calibri" pitchFamily="34" charset="0"/>
              </a:rPr>
              <a:t>两支装，满足上班、旅行需求。</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714375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99331" name="TextBox 4"/>
          <p:cNvSpPr txBox="1">
            <a:spLocks noChangeArrowheads="1"/>
          </p:cNvSpPr>
          <p:nvPr/>
        </p:nvSpPr>
        <p:spPr bwMode="auto">
          <a:xfrm>
            <a:off x="0" y="1357313"/>
            <a:ext cx="4143375"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三款不同价位礼盒的包装：</a:t>
            </a:r>
          </a:p>
        </p:txBody>
      </p:sp>
      <p:sp>
        <p:nvSpPr>
          <p:cNvPr id="15" name="矩形 14"/>
          <p:cNvSpPr>
            <a:spLocks noChangeArrowheads="1"/>
          </p:cNvSpPr>
          <p:nvPr/>
        </p:nvSpPr>
        <p:spPr bwMode="auto">
          <a:xfrm>
            <a:off x="642938" y="2143125"/>
            <a:ext cx="7143750" cy="646113"/>
          </a:xfrm>
          <a:prstGeom prst="rect">
            <a:avLst/>
          </a:prstGeom>
          <a:noFill/>
          <a:ln w="9525">
            <a:noFill/>
            <a:miter lim="800000"/>
            <a:headEnd/>
            <a:tailEnd/>
          </a:ln>
        </p:spPr>
        <p:txBody>
          <a:bodyPr>
            <a:spAutoFit/>
          </a:bodyPr>
          <a:lstStyle/>
          <a:p>
            <a:r>
              <a:rPr lang="zh-CN" altLang="en-US">
                <a:latin typeface="Calibri" pitchFamily="34" charset="0"/>
              </a:rPr>
              <a:t>沿用宫廷御膳食盒，分尺寸和设计风格（简约、古典与现代时尚相融合），在包装上加以呈现</a:t>
            </a:r>
          </a:p>
        </p:txBody>
      </p:sp>
      <p:sp>
        <p:nvSpPr>
          <p:cNvPr id="11" name="矩形 10"/>
          <p:cNvSpPr>
            <a:spLocks noChangeArrowheads="1"/>
          </p:cNvSpPr>
          <p:nvPr/>
        </p:nvSpPr>
        <p:spPr bwMode="auto">
          <a:xfrm>
            <a:off x="357188" y="5286375"/>
            <a:ext cx="4214812" cy="369888"/>
          </a:xfrm>
          <a:prstGeom prst="rect">
            <a:avLst/>
          </a:prstGeom>
          <a:noFill/>
          <a:ln w="9525">
            <a:noFill/>
            <a:miter lim="800000"/>
            <a:headEnd/>
            <a:tailEnd/>
          </a:ln>
        </p:spPr>
        <p:txBody>
          <a:bodyPr>
            <a:spAutoFit/>
          </a:bodyPr>
          <a:lstStyle/>
          <a:p>
            <a:r>
              <a:rPr lang="zh-CN" altLang="en-US">
                <a:latin typeface="Calibri" pitchFamily="34" charset="0"/>
              </a:rPr>
              <a:t>宝匣、宝箱的韵味，传达“食”的概念</a:t>
            </a:r>
          </a:p>
        </p:txBody>
      </p:sp>
      <p:pic>
        <p:nvPicPr>
          <p:cNvPr id="1026" name="Picture 2"/>
          <p:cNvPicPr>
            <a:picLocks noChangeAspect="1" noChangeArrowheads="1"/>
          </p:cNvPicPr>
          <p:nvPr/>
        </p:nvPicPr>
        <p:blipFill>
          <a:blip r:embed="rId4"/>
          <a:srcRect l="66483"/>
          <a:stretch>
            <a:fillRect/>
          </a:stretch>
        </p:blipFill>
        <p:spPr bwMode="auto">
          <a:xfrm>
            <a:off x="6143625" y="3071813"/>
            <a:ext cx="2305050" cy="1828800"/>
          </a:xfrm>
          <a:prstGeom prst="rect">
            <a:avLst/>
          </a:prstGeom>
          <a:noFill/>
          <a:ln w="9525">
            <a:noFill/>
            <a:miter lim="800000"/>
            <a:headEnd/>
            <a:tailEnd/>
          </a:ln>
        </p:spPr>
      </p:pic>
      <p:pic>
        <p:nvPicPr>
          <p:cNvPr id="21506" name="Picture 2" descr="http://img5.chinaec.net/netdisk_dir/17/1800001067/%B1%E0%BC%AD%C6%F7%C9%CF%B4%AB%CE%C4%BC%FE/284.jpg"/>
          <p:cNvPicPr>
            <a:picLocks noChangeAspect="1" noChangeArrowheads="1"/>
          </p:cNvPicPr>
          <p:nvPr/>
        </p:nvPicPr>
        <p:blipFill>
          <a:blip r:embed="rId5"/>
          <a:srcRect/>
          <a:stretch>
            <a:fillRect/>
          </a:stretch>
        </p:blipFill>
        <p:spPr bwMode="auto">
          <a:xfrm>
            <a:off x="3214688" y="3214688"/>
            <a:ext cx="2357437" cy="1684337"/>
          </a:xfrm>
          <a:prstGeom prst="rect">
            <a:avLst/>
          </a:prstGeom>
          <a:noFill/>
          <a:ln w="9525">
            <a:noFill/>
            <a:miter lim="800000"/>
            <a:headEnd/>
            <a:tailEnd/>
          </a:ln>
        </p:spPr>
      </p:pic>
      <p:pic>
        <p:nvPicPr>
          <p:cNvPr id="9" name="Picture 2"/>
          <p:cNvPicPr>
            <a:picLocks noChangeAspect="1" noChangeArrowheads="1"/>
          </p:cNvPicPr>
          <p:nvPr/>
        </p:nvPicPr>
        <p:blipFill>
          <a:blip r:embed="rId4"/>
          <a:srcRect r="67937"/>
          <a:stretch>
            <a:fillRect/>
          </a:stretch>
        </p:blipFill>
        <p:spPr bwMode="auto">
          <a:xfrm>
            <a:off x="500063" y="3143250"/>
            <a:ext cx="2205037"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1506"/>
                                        </p:tgtEl>
                                        <p:attrNameLst>
                                          <p:attrName>style.visibility</p:attrName>
                                        </p:attrNameLst>
                                      </p:cBhvr>
                                      <p:to>
                                        <p:strVal val="visible"/>
                                      </p:to>
                                    </p:set>
                                    <p:animEffect transition="in" filter="box(in)">
                                      <p:cBhvr>
                                        <p:cTn id="18" dur="500"/>
                                        <p:tgtEl>
                                          <p:spTgt spid="2150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8"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1500166" y="2714620"/>
            <a:ext cx="6357982" cy="1446550"/>
          </a:xfrm>
          <a:prstGeom prst="rect">
            <a:avLst/>
          </a:prstGeom>
          <a:noFill/>
        </p:spPr>
        <p:txBody>
          <a:bodyPr>
            <a:spAutoFit/>
          </a:bodyPr>
          <a:lstStyle/>
          <a:p>
            <a:pPr fontAlgn="auto">
              <a:spcBef>
                <a:spcPts val="0"/>
              </a:spcBef>
              <a:spcAft>
                <a:spcPts val="0"/>
              </a:spcAft>
              <a:defRPr/>
            </a:pPr>
            <a:r>
              <a:rPr lang="zh-CN" altLang="en-US"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对于海川即食阿胶，</a:t>
            </a:r>
            <a:endParaRPr lang="en-US" altLang="zh-CN" sz="40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a:p>
            <a:pPr fontAlgn="auto">
              <a:spcBef>
                <a:spcPts val="0"/>
              </a:spcBef>
              <a:spcAft>
                <a:spcPts val="0"/>
              </a:spcAft>
              <a:defRPr/>
            </a:pPr>
            <a:r>
              <a:rPr lang="zh-CN" altLang="en-US" sz="48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我们要做些什么？</a:t>
            </a:r>
            <a:endParaRPr lang="zh-CN" altLang="en-US" sz="48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714375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01379" name="TextBox 4"/>
          <p:cNvSpPr txBox="1">
            <a:spLocks noChangeArrowheads="1"/>
          </p:cNvSpPr>
          <p:nvPr/>
        </p:nvSpPr>
        <p:spPr bwMode="auto">
          <a:xfrm>
            <a:off x="0" y="1357313"/>
            <a:ext cx="4572000"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三款不同价位礼盒的命名：</a:t>
            </a:r>
          </a:p>
        </p:txBody>
      </p:sp>
      <p:sp>
        <p:nvSpPr>
          <p:cNvPr id="16" name="TextBox 15"/>
          <p:cNvSpPr txBox="1">
            <a:spLocks noChangeArrowheads="1"/>
          </p:cNvSpPr>
          <p:nvPr/>
        </p:nvSpPr>
        <p:spPr bwMode="auto">
          <a:xfrm>
            <a:off x="3357563" y="2214563"/>
            <a:ext cx="3857625" cy="2586037"/>
          </a:xfrm>
          <a:prstGeom prst="rect">
            <a:avLst/>
          </a:prstGeom>
          <a:noFill/>
          <a:ln w="9525">
            <a:noFill/>
            <a:miter lim="800000"/>
            <a:headEnd/>
            <a:tailEnd/>
          </a:ln>
        </p:spPr>
        <p:txBody>
          <a:bodyPr>
            <a:spAutoFit/>
          </a:bodyPr>
          <a:lstStyle/>
          <a:p>
            <a:r>
              <a:rPr lang="zh-CN" altLang="en-US">
                <a:latin typeface="Calibri" pitchFamily="34" charset="0"/>
              </a:rPr>
              <a:t>借鉴宫廷御膳菜系名称：</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贵妃道</a:t>
            </a:r>
            <a:r>
              <a:rPr lang="en-US" altLang="zh-CN">
                <a:latin typeface="Calibri" pitchFamily="34" charset="0"/>
              </a:rPr>
              <a:t>·</a:t>
            </a:r>
            <a:r>
              <a:rPr lang="zh-CN" altLang="en-US" b="1">
                <a:latin typeface="Calibri" pitchFamily="34" charset="0"/>
                <a:cs typeface="Times New Roman" pitchFamily="18" charset="0"/>
              </a:rPr>
              <a:t>福寿全</a:t>
            </a:r>
            <a:endParaRPr lang="en-US" altLang="zh-CN" b="1">
              <a:latin typeface="Calibri" pitchFamily="34" charset="0"/>
              <a:cs typeface="Times New Roman" pitchFamily="18" charset="0"/>
            </a:endParaRPr>
          </a:p>
          <a:p>
            <a:endParaRPr lang="en-US" altLang="zh-CN">
              <a:latin typeface="Calibri" pitchFamily="34" charset="0"/>
            </a:endParaRPr>
          </a:p>
          <a:p>
            <a:r>
              <a:rPr lang="zh-CN" altLang="en-US">
                <a:latin typeface="Calibri" pitchFamily="34" charset="0"/>
              </a:rPr>
              <a:t>贵妃道</a:t>
            </a:r>
            <a:r>
              <a:rPr lang="en-US" altLang="zh-CN">
                <a:latin typeface="Calibri" pitchFamily="34" charset="0"/>
              </a:rPr>
              <a:t>·</a:t>
            </a:r>
            <a:r>
              <a:rPr lang="zh-CN" altLang="en-US" b="1">
                <a:latin typeface="Calibri" pitchFamily="34" charset="0"/>
                <a:cs typeface="Times New Roman" pitchFamily="18" charset="0"/>
              </a:rPr>
              <a:t>玉凤还朝</a:t>
            </a:r>
            <a:endParaRPr lang="en-US" altLang="zh-CN" b="1">
              <a:latin typeface="Calibri" pitchFamily="34" charset="0"/>
              <a:cs typeface="Times New Roman" pitchFamily="18" charset="0"/>
            </a:endParaRPr>
          </a:p>
          <a:p>
            <a:endParaRPr lang="en-US" altLang="zh-CN">
              <a:latin typeface="Calibri" pitchFamily="34" charset="0"/>
            </a:endParaRPr>
          </a:p>
          <a:p>
            <a:r>
              <a:rPr lang="zh-CN" altLang="en-US">
                <a:latin typeface="Calibri" pitchFamily="34" charset="0"/>
              </a:rPr>
              <a:t>贵妃道</a:t>
            </a:r>
            <a:r>
              <a:rPr lang="en-US" altLang="zh-CN" b="1">
                <a:latin typeface="Calibri" pitchFamily="34" charset="0"/>
              </a:rPr>
              <a:t>·</a:t>
            </a:r>
            <a:r>
              <a:rPr lang="zh-CN" altLang="en-US" b="1">
                <a:latin typeface="Calibri" pitchFamily="34" charset="0"/>
                <a:cs typeface="Times New Roman" pitchFamily="18" charset="0"/>
              </a:rPr>
              <a:t>天厨八珍</a:t>
            </a:r>
            <a:endParaRPr lang="en-US" altLang="zh-CN" b="1">
              <a:latin typeface="Calibri" pitchFamily="34" charset="0"/>
              <a:cs typeface="Times New Roman" pitchFamily="18" charset="0"/>
            </a:endParaRPr>
          </a:p>
          <a:p>
            <a:endParaRPr lang="en-US" altLang="zh-CN" b="1">
              <a:latin typeface="Calibri" pitchFamily="34" charset="0"/>
              <a:cs typeface="Times New Roman" pitchFamily="18" charset="0"/>
            </a:endParaRPr>
          </a:p>
          <a:p>
            <a:r>
              <a:rPr lang="zh-CN" altLang="en-US">
                <a:latin typeface="Calibri" pitchFamily="34" charset="0"/>
                <a:cs typeface="Times New Roman" pitchFamily="18" charset="0"/>
              </a:rPr>
              <a:t>贵妃道</a:t>
            </a:r>
            <a:r>
              <a:rPr lang="en-US" altLang="zh-CN" b="1">
                <a:latin typeface="Calibri" pitchFamily="34" charset="0"/>
              </a:rPr>
              <a:t>·</a:t>
            </a:r>
            <a:r>
              <a:rPr lang="zh-CN" altLang="en-US" b="1">
                <a:latin typeface="Calibri" pitchFamily="34" charset="0"/>
                <a:cs typeface="Times New Roman" pitchFamily="18" charset="0"/>
              </a:rPr>
              <a:t>贵妃醉</a:t>
            </a:r>
            <a:endParaRPr lang="en-US" altLang="zh-CN" b="1">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9" name="TextBox 48"/>
          <p:cNvSpPr txBox="1"/>
          <p:nvPr/>
        </p:nvSpPr>
        <p:spPr>
          <a:xfrm>
            <a:off x="7143750" y="571500"/>
            <a:ext cx="642938"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03427" name="TextBox 4"/>
          <p:cNvSpPr txBox="1">
            <a:spLocks noChangeArrowheads="1"/>
          </p:cNvSpPr>
          <p:nvPr/>
        </p:nvSpPr>
        <p:spPr bwMode="auto">
          <a:xfrm>
            <a:off x="0" y="1357313"/>
            <a:ext cx="4143375"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三款不同价位礼盒：</a:t>
            </a:r>
          </a:p>
        </p:txBody>
      </p:sp>
      <p:sp>
        <p:nvSpPr>
          <p:cNvPr id="11" name="矩形 10"/>
          <p:cNvSpPr>
            <a:spLocks noChangeArrowheads="1"/>
          </p:cNvSpPr>
          <p:nvPr/>
        </p:nvSpPr>
        <p:spPr bwMode="auto">
          <a:xfrm>
            <a:off x="214313" y="2286000"/>
            <a:ext cx="8494712" cy="369888"/>
          </a:xfrm>
          <a:prstGeom prst="rect">
            <a:avLst/>
          </a:prstGeom>
          <a:noFill/>
          <a:ln w="9525">
            <a:noFill/>
            <a:miter lim="800000"/>
            <a:headEnd/>
            <a:tailEnd/>
          </a:ln>
        </p:spPr>
        <p:txBody>
          <a:bodyPr wrap="none">
            <a:spAutoFit/>
          </a:bodyPr>
          <a:lstStyle/>
          <a:p>
            <a:r>
              <a:rPr lang="zh-CN" altLang="en-US">
                <a:latin typeface="Calibri" pitchFamily="34" charset="0"/>
              </a:rPr>
              <a:t>另，宫廷御宴有三碟、五鼎、八盏之说，可依此区分三款包装的规格、克重、价格</a:t>
            </a:r>
          </a:p>
        </p:txBody>
      </p:sp>
      <p:sp>
        <p:nvSpPr>
          <p:cNvPr id="10" name="TextBox 9"/>
          <p:cNvSpPr txBox="1">
            <a:spLocks noChangeArrowheads="1"/>
          </p:cNvSpPr>
          <p:nvPr/>
        </p:nvSpPr>
        <p:spPr bwMode="auto">
          <a:xfrm>
            <a:off x="2714625" y="3286125"/>
            <a:ext cx="3857625" cy="2032000"/>
          </a:xfrm>
          <a:prstGeom prst="rect">
            <a:avLst/>
          </a:prstGeom>
          <a:noFill/>
          <a:ln w="9525">
            <a:noFill/>
            <a:miter lim="800000"/>
            <a:headEnd/>
            <a:tailEnd/>
          </a:ln>
        </p:spPr>
        <p:txBody>
          <a:bodyPr>
            <a:spAutoFit/>
          </a:bodyPr>
          <a:lstStyle/>
          <a:p>
            <a:r>
              <a:rPr lang="zh-CN" altLang="en-US">
                <a:latin typeface="Calibri" pitchFamily="34" charset="0"/>
              </a:rPr>
              <a:t>借鉴宫廷御膳宴会习俗：</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贵妃道</a:t>
            </a:r>
            <a:r>
              <a:rPr lang="en-US" altLang="zh-CN">
                <a:latin typeface="Calibri" pitchFamily="34" charset="0"/>
              </a:rPr>
              <a:t>·</a:t>
            </a:r>
            <a:r>
              <a:rPr lang="zh-CN" altLang="en-US" b="1">
                <a:latin typeface="Calibri" pitchFamily="34" charset="0"/>
              </a:rPr>
              <a:t>三碟</a:t>
            </a:r>
            <a:endParaRPr lang="en-US" altLang="zh-CN" b="1">
              <a:latin typeface="Calibri" pitchFamily="34" charset="0"/>
              <a:cs typeface="Times New Roman" pitchFamily="18" charset="0"/>
            </a:endParaRPr>
          </a:p>
          <a:p>
            <a:endParaRPr lang="en-US" altLang="zh-CN">
              <a:latin typeface="Calibri" pitchFamily="34" charset="0"/>
            </a:endParaRPr>
          </a:p>
          <a:p>
            <a:r>
              <a:rPr lang="zh-CN" altLang="en-US">
                <a:latin typeface="Calibri" pitchFamily="34" charset="0"/>
              </a:rPr>
              <a:t>贵妃道</a:t>
            </a:r>
            <a:r>
              <a:rPr lang="en-US" altLang="zh-CN">
                <a:latin typeface="Calibri" pitchFamily="34" charset="0"/>
              </a:rPr>
              <a:t>·</a:t>
            </a:r>
            <a:r>
              <a:rPr lang="zh-CN" altLang="en-US" b="1">
                <a:latin typeface="Calibri" pitchFamily="34" charset="0"/>
              </a:rPr>
              <a:t>五鼎</a:t>
            </a:r>
            <a:endParaRPr lang="en-US" altLang="zh-CN" b="1">
              <a:latin typeface="Calibri" pitchFamily="34" charset="0"/>
              <a:cs typeface="Times New Roman" pitchFamily="18" charset="0"/>
            </a:endParaRPr>
          </a:p>
          <a:p>
            <a:endParaRPr lang="en-US" altLang="zh-CN">
              <a:latin typeface="Calibri" pitchFamily="34" charset="0"/>
            </a:endParaRPr>
          </a:p>
          <a:p>
            <a:r>
              <a:rPr lang="zh-CN" altLang="en-US">
                <a:latin typeface="Calibri" pitchFamily="34" charset="0"/>
              </a:rPr>
              <a:t>贵妃道</a:t>
            </a:r>
            <a:r>
              <a:rPr lang="en-US" altLang="zh-CN" b="1">
                <a:latin typeface="Calibri" pitchFamily="34" charset="0"/>
              </a:rPr>
              <a:t>·</a:t>
            </a:r>
            <a:r>
              <a:rPr lang="zh-CN" altLang="en-US" b="1">
                <a:latin typeface="Calibri" pitchFamily="34" charset="0"/>
              </a:rPr>
              <a:t>八盏</a:t>
            </a:r>
            <a:endParaRPr lang="en-US" altLang="zh-CN" b="1">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05474" name="TextBox 4"/>
          <p:cNvSpPr txBox="1">
            <a:spLocks noChangeArrowheads="1"/>
          </p:cNvSpPr>
          <p:nvPr/>
        </p:nvSpPr>
        <p:spPr bwMode="auto">
          <a:xfrm>
            <a:off x="0" y="1357313"/>
            <a:ext cx="4429125" cy="461962"/>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贵妃道各产品体系的定价原则：</a:t>
            </a:r>
          </a:p>
        </p:txBody>
      </p:sp>
      <p:sp>
        <p:nvSpPr>
          <p:cNvPr id="7" name="矩形 6"/>
          <p:cNvSpPr>
            <a:spLocks noChangeArrowheads="1"/>
          </p:cNvSpPr>
          <p:nvPr/>
        </p:nvSpPr>
        <p:spPr bwMode="auto">
          <a:xfrm>
            <a:off x="642938" y="3000375"/>
            <a:ext cx="7786687" cy="923925"/>
          </a:xfrm>
          <a:prstGeom prst="rect">
            <a:avLst/>
          </a:prstGeom>
          <a:noFill/>
          <a:ln w="9525">
            <a:noFill/>
            <a:miter lim="800000"/>
            <a:headEnd/>
            <a:tailEnd/>
          </a:ln>
        </p:spPr>
        <p:txBody>
          <a:bodyPr>
            <a:spAutoFit/>
          </a:bodyPr>
          <a:lstStyle/>
          <a:p>
            <a:r>
              <a:rPr lang="zh-CN" altLang="en-US">
                <a:latin typeface="Calibri" pitchFamily="34" charset="0"/>
              </a:rPr>
              <a:t>品牌初创期应避免与已有强势品牌的正面冲突，优先选择市场价格空白；</a:t>
            </a:r>
            <a:endParaRPr lang="en-US" altLang="zh-CN">
              <a:latin typeface="Calibri" pitchFamily="34" charset="0"/>
            </a:endParaRPr>
          </a:p>
          <a:p>
            <a:endParaRPr lang="en-US" altLang="zh-CN">
              <a:latin typeface="Calibri" pitchFamily="34" charset="0"/>
            </a:endParaRPr>
          </a:p>
          <a:p>
            <a:r>
              <a:rPr lang="zh-CN" altLang="en-US">
                <a:latin typeface="Calibri" pitchFamily="34" charset="0"/>
              </a:rPr>
              <a:t>站稳脚跟后再行进取，与强势品牌抢夺市场同一价位的市场。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12641" name="Rectangle 1"/>
          <p:cNvSpPr>
            <a:spLocks noChangeArrowheads="1"/>
          </p:cNvSpPr>
          <p:nvPr/>
        </p:nvSpPr>
        <p:spPr bwMode="auto">
          <a:xfrm>
            <a:off x="857250" y="2357438"/>
            <a:ext cx="7072313" cy="2586037"/>
          </a:xfrm>
          <a:prstGeom prst="rect">
            <a:avLst/>
          </a:prstGeom>
          <a:noFill/>
          <a:ln w="9525">
            <a:noFill/>
            <a:miter lim="800000"/>
            <a:headEnd/>
            <a:tailEnd/>
          </a:ln>
        </p:spPr>
        <p:txBody>
          <a:bodyPr anchor="ctr">
            <a:spAutoFit/>
          </a:bodyPr>
          <a:lstStyle/>
          <a:p>
            <a:pPr eaLnBrk="0" hangingPunct="0">
              <a:buFontTx/>
              <a:buChar char="•"/>
              <a:tabLst>
                <a:tab pos="266700" algn="l"/>
              </a:tabLst>
            </a:pPr>
            <a:r>
              <a:rPr lang="zh-CN" altLang="en-US">
                <a:latin typeface="Calibri" pitchFamily="34" charset="0"/>
                <a:cs typeface="Times New Roman" pitchFamily="18" charset="0"/>
              </a:rPr>
              <a:t>自用市场，阿胶块的消费者有较高的忠诚度，而且阿胶块价格大多分布于</a:t>
            </a:r>
            <a:r>
              <a:rPr lang="en-US" altLang="zh-CN">
                <a:latin typeface="Calibri" pitchFamily="34" charset="0"/>
                <a:cs typeface="Times New Roman" pitchFamily="18" charset="0"/>
              </a:rPr>
              <a:t>500~1000</a:t>
            </a:r>
            <a:r>
              <a:rPr lang="zh-CN" altLang="en-US">
                <a:latin typeface="Calibri" pitchFamily="34" charset="0"/>
                <a:cs typeface="Times New Roman" pitchFamily="18" charset="0"/>
              </a:rPr>
              <a:t>元</a:t>
            </a:r>
            <a:r>
              <a:rPr lang="en-US" altLang="zh-CN">
                <a:latin typeface="Calibri" pitchFamily="34" charset="0"/>
                <a:cs typeface="Times New Roman" pitchFamily="18" charset="0"/>
              </a:rPr>
              <a:t>/500g</a:t>
            </a:r>
            <a:r>
              <a:rPr lang="zh-CN" altLang="en-US">
                <a:latin typeface="Calibri" pitchFamily="34" charset="0"/>
                <a:cs typeface="Times New Roman" pitchFamily="18" charset="0"/>
              </a:rPr>
              <a:t>，贵妃道暂时不进入该市场，待品牌培育的中期再开发产品线进入该市场。</a:t>
            </a:r>
            <a:endParaRPr lang="en-US" altLang="zh-CN">
              <a:latin typeface="Calibri" pitchFamily="34" charset="0"/>
              <a:cs typeface="Times New Roman" pitchFamily="18" charset="0"/>
            </a:endParaRPr>
          </a:p>
          <a:p>
            <a:pPr eaLnBrk="0" hangingPunct="0">
              <a:buFontTx/>
              <a:buChar char="•"/>
              <a:tabLst>
                <a:tab pos="266700" algn="l"/>
              </a:tabLst>
            </a:pPr>
            <a:endParaRPr lang="zh-CN" altLang="en-US"/>
          </a:p>
          <a:p>
            <a:pPr eaLnBrk="0" hangingPunct="0">
              <a:buFontTx/>
              <a:buChar char="•"/>
              <a:tabLst>
                <a:tab pos="266700" algn="l"/>
              </a:tabLst>
            </a:pPr>
            <a:r>
              <a:rPr lang="zh-CN" altLang="en-US">
                <a:latin typeface="Calibri" pitchFamily="34" charset="0"/>
                <a:cs typeface="Times New Roman" pitchFamily="18" charset="0"/>
              </a:rPr>
              <a:t>东阿与福牌，在</a:t>
            </a:r>
            <a:r>
              <a:rPr lang="en-US" altLang="zh-CN">
                <a:latin typeface="Calibri" pitchFamily="34" charset="0"/>
                <a:cs typeface="Times New Roman" pitchFamily="18" charset="0"/>
              </a:rPr>
              <a:t>200</a:t>
            </a:r>
            <a:r>
              <a:rPr lang="zh-CN" altLang="en-US">
                <a:latin typeface="Calibri" pitchFamily="34" charset="0"/>
                <a:cs typeface="Times New Roman" pitchFamily="18" charset="0"/>
              </a:rPr>
              <a:t>元以下的自用市场存在空白。</a:t>
            </a:r>
            <a:endParaRPr lang="en-US" altLang="zh-CN">
              <a:latin typeface="Calibri" pitchFamily="34" charset="0"/>
              <a:cs typeface="Times New Roman" pitchFamily="18" charset="0"/>
            </a:endParaRPr>
          </a:p>
          <a:p>
            <a:pPr eaLnBrk="0" hangingPunct="0">
              <a:buFontTx/>
              <a:buChar char="•"/>
              <a:tabLst>
                <a:tab pos="266700" algn="l"/>
              </a:tabLst>
            </a:pPr>
            <a:endParaRPr lang="zh-CN" altLang="en-US"/>
          </a:p>
          <a:p>
            <a:pPr eaLnBrk="0" hangingPunct="0">
              <a:tabLst>
                <a:tab pos="266700" algn="l"/>
              </a:tabLst>
            </a:pPr>
            <a:r>
              <a:rPr lang="zh-CN" altLang="en-US">
                <a:latin typeface="Calibri" pitchFamily="34" charset="0"/>
                <a:cs typeface="Times New Roman" pitchFamily="18" charset="0"/>
              </a:rPr>
              <a:t>综合以上两点建议贵妃道自用装的价格定位在</a:t>
            </a:r>
            <a:r>
              <a:rPr lang="en-US" altLang="zh-CN">
                <a:latin typeface="Calibri" pitchFamily="34" charset="0"/>
                <a:cs typeface="Times New Roman" pitchFamily="18" charset="0"/>
              </a:rPr>
              <a:t>200</a:t>
            </a:r>
            <a:r>
              <a:rPr lang="zh-CN" altLang="en-US">
                <a:latin typeface="Calibri" pitchFamily="34" charset="0"/>
                <a:cs typeface="Times New Roman" pitchFamily="18" charset="0"/>
              </a:rPr>
              <a:t>元</a:t>
            </a:r>
            <a:r>
              <a:rPr lang="en-US" altLang="zh-CN">
                <a:latin typeface="Calibri" pitchFamily="34" charset="0"/>
                <a:cs typeface="Times New Roman" pitchFamily="18" charset="0"/>
              </a:rPr>
              <a:t>/500g</a:t>
            </a:r>
            <a:r>
              <a:rPr lang="zh-CN" altLang="en-US">
                <a:latin typeface="Calibri" pitchFamily="34" charset="0"/>
                <a:cs typeface="Times New Roman" pitchFamily="18" charset="0"/>
              </a:rPr>
              <a:t>下方，以便填补这一价格的市场空白，以最快的速度占领市场，迅速的提高市场知名度。</a:t>
            </a:r>
            <a:endParaRPr lang="zh-CN" altLang="en-US"/>
          </a:p>
        </p:txBody>
      </p:sp>
      <p:sp>
        <p:nvSpPr>
          <p:cNvPr id="107523" name="矩形 6"/>
          <p:cNvSpPr>
            <a:spLocks noChangeArrowheads="1"/>
          </p:cNvSpPr>
          <p:nvPr/>
        </p:nvSpPr>
        <p:spPr bwMode="auto">
          <a:xfrm>
            <a:off x="142875" y="1143000"/>
            <a:ext cx="2954338" cy="461963"/>
          </a:xfrm>
          <a:prstGeom prst="rect">
            <a:avLst/>
          </a:prstGeom>
          <a:noFill/>
          <a:ln w="9525">
            <a:noFill/>
            <a:miter lim="800000"/>
            <a:headEnd/>
            <a:tailEnd/>
          </a:ln>
        </p:spPr>
        <p:txBody>
          <a:bodyPr wrap="none">
            <a:spAutoFit/>
          </a:bodyPr>
          <a:lstStyle/>
          <a:p>
            <a:pPr>
              <a:tabLst>
                <a:tab pos="266700" algn="l"/>
              </a:tabLst>
            </a:pPr>
            <a:r>
              <a:rPr lang="zh-CN" altLang="en-US" sz="2400">
                <a:solidFill>
                  <a:srgbClr val="808080"/>
                </a:solidFill>
                <a:latin typeface="华康俪金黑W8(P)"/>
                <a:ea typeface="华康俪金黑W8(P)"/>
                <a:cs typeface="华康俪金黑W8(P)"/>
              </a:rPr>
              <a:t>贵妃道自用装的定价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1">
                                            <p:txEl>
                                              <p:pRg st="0" end="0"/>
                                            </p:txEl>
                                          </p:spTgt>
                                        </p:tgtEl>
                                        <p:attrNameLst>
                                          <p:attrName>style.visibility</p:attrName>
                                        </p:attrNameLst>
                                      </p:cBhvr>
                                      <p:to>
                                        <p:strVal val="visible"/>
                                      </p:to>
                                    </p:set>
                                    <p:anim calcmode="lin" valueType="num">
                                      <p:cBhvr additive="base">
                                        <p:cTn id="7" dur="500" fill="hold"/>
                                        <p:tgtEl>
                                          <p:spTgt spid="1126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41">
                                            <p:txEl>
                                              <p:pRg st="2" end="2"/>
                                            </p:txEl>
                                          </p:spTgt>
                                        </p:tgtEl>
                                        <p:attrNameLst>
                                          <p:attrName>style.visibility</p:attrName>
                                        </p:attrNameLst>
                                      </p:cBhvr>
                                      <p:to>
                                        <p:strVal val="visible"/>
                                      </p:to>
                                    </p:set>
                                    <p:anim calcmode="lin" valueType="num">
                                      <p:cBhvr additive="base">
                                        <p:cTn id="13" dur="500" fill="hold"/>
                                        <p:tgtEl>
                                          <p:spTgt spid="11264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41">
                                            <p:txEl>
                                              <p:pRg st="4" end="4"/>
                                            </p:txEl>
                                          </p:spTgt>
                                        </p:tgtEl>
                                        <p:attrNameLst>
                                          <p:attrName>style.visibility</p:attrName>
                                        </p:attrNameLst>
                                      </p:cBhvr>
                                      <p:to>
                                        <p:strVal val="visible"/>
                                      </p:to>
                                    </p:set>
                                    <p:anim calcmode="lin" valueType="num">
                                      <p:cBhvr additive="base">
                                        <p:cTn id="19" dur="500" fill="hold"/>
                                        <p:tgtEl>
                                          <p:spTgt spid="11264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09570" name="Rectangle 1"/>
          <p:cNvSpPr>
            <a:spLocks noChangeArrowheads="1"/>
          </p:cNvSpPr>
          <p:nvPr/>
        </p:nvSpPr>
        <p:spPr bwMode="auto">
          <a:xfrm>
            <a:off x="714375" y="2428875"/>
            <a:ext cx="7072313" cy="369888"/>
          </a:xfrm>
          <a:prstGeom prst="rect">
            <a:avLst/>
          </a:prstGeom>
          <a:noFill/>
          <a:ln w="9525">
            <a:noFill/>
            <a:miter lim="800000"/>
            <a:headEnd/>
            <a:tailEnd/>
          </a:ln>
        </p:spPr>
        <p:txBody>
          <a:bodyPr anchor="ctr">
            <a:spAutoFit/>
          </a:bodyPr>
          <a:lstStyle/>
          <a:p>
            <a:pPr eaLnBrk="0" hangingPunct="0">
              <a:buFontTx/>
              <a:buChar char="•"/>
              <a:tabLst>
                <a:tab pos="266700" algn="l"/>
              </a:tabLst>
            </a:pPr>
            <a:endParaRPr lang="zh-CN" altLang="en-US"/>
          </a:p>
        </p:txBody>
      </p:sp>
      <p:sp>
        <p:nvSpPr>
          <p:cNvPr id="109571" name="矩形 6"/>
          <p:cNvSpPr>
            <a:spLocks noChangeArrowheads="1"/>
          </p:cNvSpPr>
          <p:nvPr/>
        </p:nvSpPr>
        <p:spPr bwMode="auto">
          <a:xfrm>
            <a:off x="285750" y="1285875"/>
            <a:ext cx="2954338" cy="461963"/>
          </a:xfrm>
          <a:prstGeom prst="rect">
            <a:avLst/>
          </a:prstGeom>
          <a:noFill/>
          <a:ln w="9525">
            <a:noFill/>
            <a:miter lim="800000"/>
            <a:headEnd/>
            <a:tailEnd/>
          </a:ln>
        </p:spPr>
        <p:txBody>
          <a:bodyPr wrap="none">
            <a:spAutoFit/>
          </a:bodyPr>
          <a:lstStyle/>
          <a:p>
            <a:pPr>
              <a:tabLst>
                <a:tab pos="266700" algn="l"/>
              </a:tabLst>
            </a:pPr>
            <a:r>
              <a:rPr lang="zh-CN" altLang="en-US" sz="2400">
                <a:solidFill>
                  <a:srgbClr val="808080"/>
                </a:solidFill>
                <a:latin typeface="华康俪金黑W8(P)"/>
                <a:ea typeface="华康俪金黑W8(P)"/>
                <a:cs typeface="华康俪金黑W8(P)"/>
              </a:rPr>
              <a:t>贵妃道礼盒装的定价</a:t>
            </a:r>
          </a:p>
        </p:txBody>
      </p:sp>
      <p:sp>
        <p:nvSpPr>
          <p:cNvPr id="114689" name="Rectangle 1"/>
          <p:cNvSpPr>
            <a:spLocks noChangeArrowheads="1"/>
          </p:cNvSpPr>
          <p:nvPr/>
        </p:nvSpPr>
        <p:spPr bwMode="auto">
          <a:xfrm>
            <a:off x="571500" y="2357438"/>
            <a:ext cx="7429500" cy="1754187"/>
          </a:xfrm>
          <a:prstGeom prst="rect">
            <a:avLst/>
          </a:prstGeom>
          <a:noFill/>
          <a:ln w="9525">
            <a:noFill/>
            <a:miter lim="800000"/>
            <a:headEnd/>
            <a:tailEnd/>
          </a:ln>
        </p:spPr>
        <p:txBody>
          <a:bodyPr anchor="ctr">
            <a:spAutoFit/>
          </a:bodyPr>
          <a:lstStyle/>
          <a:p>
            <a:pPr eaLnBrk="0" hangingPunct="0">
              <a:buFontTx/>
              <a:buChar char="•"/>
              <a:tabLst>
                <a:tab pos="266700" algn="l"/>
              </a:tabLst>
            </a:pPr>
            <a:r>
              <a:rPr lang="zh-CN" altLang="en-US">
                <a:latin typeface="Calibri" pitchFamily="34" charset="0"/>
                <a:cs typeface="Times New Roman" pitchFamily="18" charset="0"/>
              </a:rPr>
              <a:t>大品牌的礼盒装阿胶的定价比较分散，但高价位是共性。</a:t>
            </a:r>
            <a:endParaRPr lang="en-US" altLang="zh-CN">
              <a:latin typeface="Calibri" pitchFamily="34" charset="0"/>
              <a:cs typeface="Times New Roman" pitchFamily="18" charset="0"/>
            </a:endParaRPr>
          </a:p>
          <a:p>
            <a:pPr eaLnBrk="0" hangingPunct="0">
              <a:buFontTx/>
              <a:buChar char="•"/>
              <a:tabLst>
                <a:tab pos="266700" algn="l"/>
              </a:tabLst>
            </a:pPr>
            <a:endParaRPr lang="en-US" altLang="zh-CN">
              <a:latin typeface="Calibri" pitchFamily="34" charset="0"/>
              <a:cs typeface="Times New Roman" pitchFamily="18" charset="0"/>
            </a:endParaRPr>
          </a:p>
          <a:p>
            <a:pPr eaLnBrk="0" hangingPunct="0">
              <a:buFontTx/>
              <a:buChar char="•"/>
              <a:tabLst>
                <a:tab pos="266700" algn="l"/>
              </a:tabLst>
            </a:pPr>
            <a:r>
              <a:rPr lang="zh-CN" altLang="en-US">
                <a:latin typeface="Calibri" pitchFamily="34" charset="0"/>
                <a:cs typeface="Times New Roman" pitchFamily="18" charset="0"/>
              </a:rPr>
              <a:t>大品牌礼盒的产品线在</a:t>
            </a:r>
            <a:r>
              <a:rPr lang="en-US" altLang="zh-CN">
                <a:latin typeface="Calibri" pitchFamily="34" charset="0"/>
                <a:cs typeface="Times New Roman" pitchFamily="18" charset="0"/>
              </a:rPr>
              <a:t>170</a:t>
            </a:r>
            <a:r>
              <a:rPr lang="zh-CN" altLang="en-US">
                <a:latin typeface="Calibri" pitchFamily="34" charset="0"/>
                <a:cs typeface="Times New Roman" pitchFamily="18" charset="0"/>
              </a:rPr>
              <a:t>元下方和</a:t>
            </a:r>
            <a:r>
              <a:rPr lang="en-US" altLang="zh-CN">
                <a:latin typeface="Calibri" pitchFamily="34" charset="0"/>
                <a:cs typeface="Times New Roman" pitchFamily="18" charset="0"/>
              </a:rPr>
              <a:t>220~360</a:t>
            </a:r>
            <a:r>
              <a:rPr lang="zh-CN" altLang="en-US">
                <a:latin typeface="Calibri" pitchFamily="34" charset="0"/>
                <a:cs typeface="Times New Roman" pitchFamily="18" charset="0"/>
              </a:rPr>
              <a:t>元之间存在空白。</a:t>
            </a:r>
            <a:endParaRPr lang="en-US" altLang="zh-CN">
              <a:latin typeface="Calibri" pitchFamily="34" charset="0"/>
              <a:cs typeface="Times New Roman" pitchFamily="18" charset="0"/>
            </a:endParaRPr>
          </a:p>
          <a:p>
            <a:pPr eaLnBrk="0" hangingPunct="0">
              <a:buFontTx/>
              <a:buChar char="•"/>
              <a:tabLst>
                <a:tab pos="266700" algn="l"/>
              </a:tabLst>
            </a:pPr>
            <a:endParaRPr lang="zh-CN" altLang="en-US"/>
          </a:p>
          <a:p>
            <a:pPr eaLnBrk="0" hangingPunct="0">
              <a:buFontTx/>
              <a:buChar char="•"/>
              <a:tabLst>
                <a:tab pos="266700" algn="l"/>
              </a:tabLst>
            </a:pPr>
            <a:r>
              <a:rPr lang="zh-CN" altLang="en-US">
                <a:latin typeface="Calibri" pitchFamily="34" charset="0"/>
                <a:cs typeface="Times New Roman" pitchFamily="18" charset="0"/>
              </a:rPr>
              <a:t>小品牌的阿胶礼盒主要集中在</a:t>
            </a:r>
            <a:r>
              <a:rPr lang="en-US" altLang="zh-CN">
                <a:latin typeface="Calibri" pitchFamily="34" charset="0"/>
                <a:cs typeface="Times New Roman" pitchFamily="18" charset="0"/>
              </a:rPr>
              <a:t>100</a:t>
            </a:r>
            <a:r>
              <a:rPr lang="zh-CN" altLang="en-US">
                <a:latin typeface="Calibri" pitchFamily="34" charset="0"/>
                <a:cs typeface="Times New Roman" pitchFamily="18" charset="0"/>
              </a:rPr>
              <a:t>元以下的低价位竞争，而在</a:t>
            </a:r>
            <a:r>
              <a:rPr lang="en-US" altLang="zh-CN">
                <a:latin typeface="Calibri" pitchFamily="34" charset="0"/>
                <a:cs typeface="Times New Roman" pitchFamily="18" charset="0"/>
              </a:rPr>
              <a:t>100</a:t>
            </a:r>
            <a:r>
              <a:rPr lang="zh-CN" altLang="en-US">
                <a:latin typeface="Calibri" pitchFamily="34" charset="0"/>
                <a:cs typeface="Times New Roman" pitchFamily="18" charset="0"/>
              </a:rPr>
              <a:t>元上方鲜有涉及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89">
                                            <p:txEl>
                                              <p:pRg st="0" end="0"/>
                                            </p:txEl>
                                          </p:spTgt>
                                        </p:tgtEl>
                                        <p:attrNameLst>
                                          <p:attrName>style.visibility</p:attrName>
                                        </p:attrNameLst>
                                      </p:cBhvr>
                                      <p:to>
                                        <p:strVal val="visible"/>
                                      </p:to>
                                    </p:set>
                                    <p:anim calcmode="lin" valueType="num">
                                      <p:cBhvr additive="base">
                                        <p:cTn id="7" dur="500" fill="hold"/>
                                        <p:tgtEl>
                                          <p:spTgt spid="1146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689">
                                            <p:txEl>
                                              <p:pRg st="2" end="2"/>
                                            </p:txEl>
                                          </p:spTgt>
                                        </p:tgtEl>
                                        <p:attrNameLst>
                                          <p:attrName>style.visibility</p:attrName>
                                        </p:attrNameLst>
                                      </p:cBhvr>
                                      <p:to>
                                        <p:strVal val="visible"/>
                                      </p:to>
                                    </p:set>
                                    <p:anim calcmode="lin" valueType="num">
                                      <p:cBhvr additive="base">
                                        <p:cTn id="13" dur="500" fill="hold"/>
                                        <p:tgtEl>
                                          <p:spTgt spid="11468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689">
                                            <p:txEl>
                                              <p:pRg st="4" end="4"/>
                                            </p:txEl>
                                          </p:spTgt>
                                        </p:tgtEl>
                                        <p:attrNameLst>
                                          <p:attrName>style.visibility</p:attrName>
                                        </p:attrNameLst>
                                      </p:cBhvr>
                                      <p:to>
                                        <p:strVal val="visible"/>
                                      </p:to>
                                    </p:set>
                                    <p:anim calcmode="lin" valueType="num">
                                      <p:cBhvr additive="base">
                                        <p:cTn id="19" dur="500" fill="hold"/>
                                        <p:tgtEl>
                                          <p:spTgt spid="11468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11618" name="Rectangle 1"/>
          <p:cNvSpPr>
            <a:spLocks noChangeArrowheads="1"/>
          </p:cNvSpPr>
          <p:nvPr/>
        </p:nvSpPr>
        <p:spPr bwMode="auto">
          <a:xfrm>
            <a:off x="714375" y="2428875"/>
            <a:ext cx="7072313" cy="369888"/>
          </a:xfrm>
          <a:prstGeom prst="rect">
            <a:avLst/>
          </a:prstGeom>
          <a:noFill/>
          <a:ln w="9525">
            <a:noFill/>
            <a:miter lim="800000"/>
            <a:headEnd/>
            <a:tailEnd/>
          </a:ln>
        </p:spPr>
        <p:txBody>
          <a:bodyPr anchor="ctr">
            <a:spAutoFit/>
          </a:bodyPr>
          <a:lstStyle/>
          <a:p>
            <a:pPr eaLnBrk="0" hangingPunct="0">
              <a:buFontTx/>
              <a:buChar char="•"/>
              <a:tabLst>
                <a:tab pos="266700" algn="l"/>
              </a:tabLst>
            </a:pPr>
            <a:endParaRPr lang="zh-CN" altLang="en-US"/>
          </a:p>
        </p:txBody>
      </p:sp>
      <p:sp>
        <p:nvSpPr>
          <p:cNvPr id="111619" name="矩形 6"/>
          <p:cNvSpPr>
            <a:spLocks noChangeArrowheads="1"/>
          </p:cNvSpPr>
          <p:nvPr/>
        </p:nvSpPr>
        <p:spPr bwMode="auto">
          <a:xfrm>
            <a:off x="357188" y="1285875"/>
            <a:ext cx="2954337" cy="461963"/>
          </a:xfrm>
          <a:prstGeom prst="rect">
            <a:avLst/>
          </a:prstGeom>
          <a:noFill/>
          <a:ln w="9525">
            <a:noFill/>
            <a:miter lim="800000"/>
            <a:headEnd/>
            <a:tailEnd/>
          </a:ln>
        </p:spPr>
        <p:txBody>
          <a:bodyPr wrap="none">
            <a:spAutoFit/>
          </a:bodyPr>
          <a:lstStyle/>
          <a:p>
            <a:pPr>
              <a:tabLst>
                <a:tab pos="266700" algn="l"/>
              </a:tabLst>
            </a:pPr>
            <a:r>
              <a:rPr lang="zh-CN" altLang="en-US" sz="2400">
                <a:solidFill>
                  <a:srgbClr val="808080"/>
                </a:solidFill>
                <a:latin typeface="华康俪金黑W8(P)"/>
                <a:ea typeface="华康俪金黑W8(P)"/>
                <a:cs typeface="华康俪金黑W8(P)"/>
              </a:rPr>
              <a:t>贵妃道礼品装的定价</a:t>
            </a:r>
          </a:p>
        </p:txBody>
      </p:sp>
      <p:sp>
        <p:nvSpPr>
          <p:cNvPr id="114689" name="Rectangle 1"/>
          <p:cNvSpPr>
            <a:spLocks noChangeArrowheads="1"/>
          </p:cNvSpPr>
          <p:nvPr/>
        </p:nvSpPr>
        <p:spPr bwMode="auto">
          <a:xfrm>
            <a:off x="571500" y="1928813"/>
            <a:ext cx="8143875" cy="3140075"/>
          </a:xfrm>
          <a:prstGeom prst="rect">
            <a:avLst/>
          </a:prstGeom>
          <a:noFill/>
          <a:ln w="9525">
            <a:noFill/>
            <a:miter lim="800000"/>
            <a:headEnd/>
            <a:tailEnd/>
          </a:ln>
        </p:spPr>
        <p:txBody>
          <a:bodyPr anchor="ctr">
            <a:spAutoFit/>
          </a:bodyPr>
          <a:lstStyle/>
          <a:p>
            <a:pPr eaLnBrk="0" hangingPunct="0">
              <a:tabLst>
                <a:tab pos="266700" algn="l"/>
              </a:tabLst>
            </a:pPr>
            <a:endParaRPr lang="zh-CN" altLang="en-US"/>
          </a:p>
          <a:p>
            <a:pPr eaLnBrk="0" hangingPunct="0">
              <a:tabLst>
                <a:tab pos="266700" algn="l"/>
              </a:tabLst>
            </a:pPr>
            <a:r>
              <a:rPr lang="zh-CN" altLang="en-US">
                <a:latin typeface="Calibri" pitchFamily="34" charset="0"/>
                <a:cs typeface="Times New Roman" pitchFamily="18" charset="0"/>
              </a:rPr>
              <a:t>综合以上的价格分析，建议贵妃道即食阿胶礼盒装主要填补</a:t>
            </a:r>
            <a:r>
              <a:rPr lang="en-US" altLang="zh-CN">
                <a:latin typeface="Calibri" pitchFamily="34" charset="0"/>
                <a:cs typeface="Times New Roman" pitchFamily="18" charset="0"/>
              </a:rPr>
              <a:t>100~170</a:t>
            </a:r>
            <a:r>
              <a:rPr lang="zh-CN" altLang="en-US">
                <a:latin typeface="Calibri" pitchFamily="34" charset="0"/>
                <a:cs typeface="Times New Roman" pitchFamily="18" charset="0"/>
              </a:rPr>
              <a:t>元，</a:t>
            </a:r>
            <a:r>
              <a:rPr lang="en-US" altLang="zh-CN">
                <a:latin typeface="Calibri" pitchFamily="34" charset="0"/>
                <a:cs typeface="Times New Roman" pitchFamily="18" charset="0"/>
              </a:rPr>
              <a:t>220~360</a:t>
            </a:r>
            <a:r>
              <a:rPr lang="zh-CN" altLang="en-US">
                <a:latin typeface="Calibri" pitchFamily="34" charset="0"/>
                <a:cs typeface="Times New Roman" pitchFamily="18" charset="0"/>
              </a:rPr>
              <a:t>元之间的市场空白。</a:t>
            </a:r>
            <a:endParaRPr lang="en-US" altLang="zh-CN">
              <a:latin typeface="Calibri" pitchFamily="34" charset="0"/>
              <a:cs typeface="Times New Roman" pitchFamily="18" charset="0"/>
            </a:endParaRPr>
          </a:p>
          <a:p>
            <a:pPr eaLnBrk="0" hangingPunct="0">
              <a:tabLst>
                <a:tab pos="266700" algn="l"/>
              </a:tabLst>
            </a:pPr>
            <a:endParaRPr lang="en-US" altLang="zh-CN">
              <a:latin typeface="Calibri" pitchFamily="34" charset="0"/>
              <a:cs typeface="Times New Roman" pitchFamily="18" charset="0"/>
            </a:endParaRPr>
          </a:p>
          <a:p>
            <a:pPr eaLnBrk="0" hangingPunct="0">
              <a:tabLst>
                <a:tab pos="266700" algn="l"/>
              </a:tabLst>
            </a:pPr>
            <a:r>
              <a:rPr lang="zh-CN" altLang="en-US">
                <a:latin typeface="Calibri" pitchFamily="34" charset="0"/>
                <a:cs typeface="Times New Roman" pitchFamily="18" charset="0"/>
              </a:rPr>
              <a:t>这一价位空间，是送礼的黄金价格区。</a:t>
            </a:r>
            <a:endParaRPr lang="en-US" altLang="zh-CN">
              <a:latin typeface="Calibri" pitchFamily="34" charset="0"/>
              <a:cs typeface="Times New Roman" pitchFamily="18" charset="0"/>
            </a:endParaRPr>
          </a:p>
          <a:p>
            <a:pPr eaLnBrk="0" hangingPunct="0">
              <a:tabLst>
                <a:tab pos="266700" algn="l"/>
              </a:tabLst>
            </a:pPr>
            <a:endParaRPr lang="en-US" altLang="zh-CN">
              <a:latin typeface="Calibri" pitchFamily="34" charset="0"/>
              <a:cs typeface="Times New Roman" pitchFamily="18" charset="0"/>
            </a:endParaRPr>
          </a:p>
          <a:p>
            <a:pPr eaLnBrk="0" hangingPunct="0">
              <a:tabLst>
                <a:tab pos="266700" algn="l"/>
              </a:tabLst>
            </a:pPr>
            <a:r>
              <a:rPr lang="zh-CN" altLang="en-US">
                <a:latin typeface="Calibri" pitchFamily="34" charset="0"/>
                <a:cs typeface="Times New Roman" pitchFamily="18" charset="0"/>
              </a:rPr>
              <a:t>运用黄金分割定价法则，</a:t>
            </a:r>
            <a:endParaRPr lang="en-US" altLang="zh-CN">
              <a:latin typeface="Calibri" pitchFamily="34" charset="0"/>
              <a:cs typeface="Times New Roman" pitchFamily="18" charset="0"/>
            </a:endParaRPr>
          </a:p>
          <a:p>
            <a:pPr eaLnBrk="0" hangingPunct="0">
              <a:tabLst>
                <a:tab pos="266700" algn="l"/>
              </a:tabLst>
            </a:pPr>
            <a:r>
              <a:rPr lang="zh-CN" altLang="en-US">
                <a:latin typeface="Calibri" pitchFamily="34" charset="0"/>
                <a:cs typeface="Times New Roman" pitchFamily="18" charset="0"/>
              </a:rPr>
              <a:t>建议贵妃道占据如下价位空间：</a:t>
            </a:r>
            <a:endParaRPr lang="en-US" altLang="zh-CN">
              <a:latin typeface="Calibri" pitchFamily="34" charset="0"/>
              <a:cs typeface="Times New Roman" pitchFamily="18" charset="0"/>
            </a:endParaRPr>
          </a:p>
          <a:p>
            <a:pPr algn="ctr" eaLnBrk="0" hangingPunct="0">
              <a:tabLst>
                <a:tab pos="266700" algn="l"/>
              </a:tabLst>
            </a:pPr>
            <a:r>
              <a:rPr lang="en-US" altLang="zh-CN">
                <a:latin typeface="Calibri" pitchFamily="34" charset="0"/>
                <a:cs typeface="Times New Roman" pitchFamily="18" charset="0"/>
              </a:rPr>
              <a:t>127~143</a:t>
            </a:r>
            <a:r>
              <a:rPr lang="zh-CN" altLang="en-US">
                <a:latin typeface="Calibri" pitchFamily="34" charset="0"/>
                <a:cs typeface="Times New Roman" pitchFamily="18" charset="0"/>
              </a:rPr>
              <a:t>元</a:t>
            </a:r>
            <a:r>
              <a:rPr lang="en-US" altLang="zh-CN">
                <a:latin typeface="Calibri" pitchFamily="34" charset="0"/>
                <a:cs typeface="Times New Roman" pitchFamily="18" charset="0"/>
              </a:rPr>
              <a:t>(128)</a:t>
            </a:r>
          </a:p>
          <a:p>
            <a:pPr algn="ctr" eaLnBrk="0" hangingPunct="0">
              <a:tabLst>
                <a:tab pos="266700" algn="l"/>
              </a:tabLst>
            </a:pPr>
            <a:r>
              <a:rPr lang="en-US" altLang="zh-CN">
                <a:latin typeface="Calibri" pitchFamily="34" charset="0"/>
                <a:cs typeface="Times New Roman" pitchFamily="18" charset="0"/>
              </a:rPr>
              <a:t>273~306</a:t>
            </a:r>
            <a:r>
              <a:rPr lang="zh-CN" altLang="en-US">
                <a:latin typeface="Calibri" pitchFamily="34" charset="0"/>
                <a:cs typeface="Times New Roman" pitchFamily="18" charset="0"/>
              </a:rPr>
              <a:t>元</a:t>
            </a:r>
            <a:r>
              <a:rPr lang="en-US" altLang="zh-CN">
                <a:latin typeface="Calibri" pitchFamily="34" charset="0"/>
                <a:cs typeface="Times New Roman" pitchFamily="18" charset="0"/>
              </a:rPr>
              <a:t>(288)</a:t>
            </a:r>
          </a:p>
          <a:p>
            <a:pPr algn="ctr" eaLnBrk="0" hangingPunct="0">
              <a:tabLst>
                <a:tab pos="266700" algn="l"/>
              </a:tabLst>
            </a:pPr>
            <a:r>
              <a:rPr lang="en-US" altLang="zh-CN">
                <a:latin typeface="Calibri" pitchFamily="34" charset="0"/>
                <a:cs typeface="Times New Roman" pitchFamily="18" charset="0"/>
              </a:rPr>
              <a:t>315~332</a:t>
            </a:r>
            <a:r>
              <a:rPr lang="zh-CN" altLang="en-US">
                <a:latin typeface="Calibri" pitchFamily="34" charset="0"/>
                <a:cs typeface="Times New Roman" pitchFamily="18" charset="0"/>
              </a:rPr>
              <a:t>元</a:t>
            </a:r>
            <a:r>
              <a:rPr lang="en-US" altLang="zh-CN">
                <a:latin typeface="Calibri" pitchFamily="34" charset="0"/>
                <a:cs typeface="Times New Roman" pitchFamily="18" charset="0"/>
              </a:rPr>
              <a:t>(318)</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89">
                                            <p:txEl>
                                              <p:pRg st="1" end="1"/>
                                            </p:txEl>
                                          </p:spTgt>
                                        </p:tgtEl>
                                        <p:attrNameLst>
                                          <p:attrName>style.visibility</p:attrName>
                                        </p:attrNameLst>
                                      </p:cBhvr>
                                      <p:to>
                                        <p:strVal val="visible"/>
                                      </p:to>
                                    </p:set>
                                    <p:anim calcmode="lin" valueType="num">
                                      <p:cBhvr additive="base">
                                        <p:cTn id="7" dur="500" fill="hold"/>
                                        <p:tgtEl>
                                          <p:spTgt spid="11468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689">
                                            <p:txEl>
                                              <p:pRg st="3" end="3"/>
                                            </p:txEl>
                                          </p:spTgt>
                                        </p:tgtEl>
                                        <p:attrNameLst>
                                          <p:attrName>style.visibility</p:attrName>
                                        </p:attrNameLst>
                                      </p:cBhvr>
                                      <p:to>
                                        <p:strVal val="visible"/>
                                      </p:to>
                                    </p:set>
                                    <p:anim calcmode="lin" valueType="num">
                                      <p:cBhvr additive="base">
                                        <p:cTn id="13" dur="500" fill="hold"/>
                                        <p:tgtEl>
                                          <p:spTgt spid="11468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689">
                                            <p:txEl>
                                              <p:pRg st="5" end="5"/>
                                            </p:txEl>
                                          </p:spTgt>
                                        </p:tgtEl>
                                        <p:attrNameLst>
                                          <p:attrName>style.visibility</p:attrName>
                                        </p:attrNameLst>
                                      </p:cBhvr>
                                      <p:to>
                                        <p:strVal val="visible"/>
                                      </p:to>
                                    </p:set>
                                    <p:anim calcmode="lin" valueType="num">
                                      <p:cBhvr additive="base">
                                        <p:cTn id="19" dur="500" fill="hold"/>
                                        <p:tgtEl>
                                          <p:spTgt spid="11468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8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4689">
                                            <p:txEl>
                                              <p:pRg st="6" end="6"/>
                                            </p:txEl>
                                          </p:spTgt>
                                        </p:tgtEl>
                                        <p:attrNameLst>
                                          <p:attrName>style.visibility</p:attrName>
                                        </p:attrNameLst>
                                      </p:cBhvr>
                                      <p:to>
                                        <p:strVal val="visible"/>
                                      </p:to>
                                    </p:set>
                                    <p:anim calcmode="lin" valueType="num">
                                      <p:cBhvr additive="base">
                                        <p:cTn id="23" dur="500" fill="hold"/>
                                        <p:tgtEl>
                                          <p:spTgt spid="11468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68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4689">
                                            <p:txEl>
                                              <p:pRg st="7" end="7"/>
                                            </p:txEl>
                                          </p:spTgt>
                                        </p:tgtEl>
                                        <p:attrNameLst>
                                          <p:attrName>style.visibility</p:attrName>
                                        </p:attrNameLst>
                                      </p:cBhvr>
                                      <p:to>
                                        <p:strVal val="visible"/>
                                      </p:to>
                                    </p:set>
                                    <p:anim calcmode="lin" valueType="num">
                                      <p:cBhvr additive="base">
                                        <p:cTn id="27" dur="500" fill="hold"/>
                                        <p:tgtEl>
                                          <p:spTgt spid="11468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4689">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4689">
                                            <p:txEl>
                                              <p:pRg st="8" end="8"/>
                                            </p:txEl>
                                          </p:spTgt>
                                        </p:tgtEl>
                                        <p:attrNameLst>
                                          <p:attrName>style.visibility</p:attrName>
                                        </p:attrNameLst>
                                      </p:cBhvr>
                                      <p:to>
                                        <p:strVal val="visible"/>
                                      </p:to>
                                    </p:set>
                                    <p:anim calcmode="lin" valueType="num">
                                      <p:cBhvr additive="base">
                                        <p:cTn id="31" dur="500" fill="hold"/>
                                        <p:tgtEl>
                                          <p:spTgt spid="11468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89">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4689">
                                            <p:txEl>
                                              <p:pRg st="9" end="9"/>
                                            </p:txEl>
                                          </p:spTgt>
                                        </p:tgtEl>
                                        <p:attrNameLst>
                                          <p:attrName>style.visibility</p:attrName>
                                        </p:attrNameLst>
                                      </p:cBhvr>
                                      <p:to>
                                        <p:strVal val="visible"/>
                                      </p:to>
                                    </p:set>
                                    <p:anim calcmode="lin" valueType="num">
                                      <p:cBhvr additive="base">
                                        <p:cTn id="35" dur="500" fill="hold"/>
                                        <p:tgtEl>
                                          <p:spTgt spid="114689">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468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图片 46" descr="海川PPT-07.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6" name="TextBox 5"/>
          <p:cNvSpPr txBox="1">
            <a:spLocks noChangeArrowheads="1"/>
          </p:cNvSpPr>
          <p:nvPr/>
        </p:nvSpPr>
        <p:spPr bwMode="auto">
          <a:xfrm>
            <a:off x="571500" y="2357438"/>
            <a:ext cx="7000875" cy="3400425"/>
          </a:xfrm>
          <a:prstGeom prst="rect">
            <a:avLst/>
          </a:prstGeom>
          <a:noFill/>
          <a:ln w="9525">
            <a:solidFill>
              <a:schemeClr val="tx1"/>
            </a:solidFill>
            <a:miter lim="800000"/>
            <a:headEnd/>
            <a:tailEnd/>
          </a:ln>
        </p:spPr>
        <p:txBody>
          <a:bodyPr>
            <a:spAutoFit/>
          </a:bodyPr>
          <a:lstStyle/>
          <a:p>
            <a:pPr>
              <a:lnSpc>
                <a:spcPts val="3000"/>
              </a:lnSpc>
              <a:spcAft>
                <a:spcPts val="1200"/>
              </a:spcAft>
            </a:pPr>
            <a:r>
              <a:rPr lang="zh-CN" altLang="en-US">
                <a:latin typeface="Calibri" pitchFamily="34" charset="0"/>
              </a:rPr>
              <a:t>未来，产品将从产品品类、产品品项二维度延伸</a:t>
            </a:r>
            <a:r>
              <a:rPr lang="en-US" altLang="zh-CN">
                <a:latin typeface="Calibri" pitchFamily="34" charset="0"/>
              </a:rPr>
              <a:t>——</a:t>
            </a:r>
          </a:p>
          <a:p>
            <a:pPr>
              <a:lnSpc>
                <a:spcPts val="3000"/>
              </a:lnSpc>
              <a:spcAft>
                <a:spcPts val="1200"/>
              </a:spcAft>
            </a:pPr>
            <a:endParaRPr lang="en-US" altLang="zh-CN">
              <a:latin typeface="Calibri" pitchFamily="34" charset="0"/>
            </a:endParaRPr>
          </a:p>
          <a:p>
            <a:pPr>
              <a:lnSpc>
                <a:spcPts val="3000"/>
              </a:lnSpc>
              <a:spcAft>
                <a:spcPts val="1200"/>
              </a:spcAft>
            </a:pPr>
            <a:r>
              <a:rPr lang="zh-CN" altLang="en-US" b="1">
                <a:latin typeface="Calibri" pitchFamily="34" charset="0"/>
              </a:rPr>
              <a:t>产品品类：</a:t>
            </a:r>
            <a:r>
              <a:rPr lang="zh-CN" altLang="en-US">
                <a:latin typeface="Calibri" pitchFamily="34" charset="0"/>
              </a:rPr>
              <a:t>除贵妃道阿胶之外，未来可发展贵妃阿胶羹、贵妃枸杞膏、贵妃阿胶面膜等，成功打造“贵妃道”品牌，进行品类延伸；</a:t>
            </a:r>
            <a:endParaRPr lang="en-US" altLang="zh-CN">
              <a:latin typeface="Calibri" pitchFamily="34" charset="0"/>
            </a:endParaRPr>
          </a:p>
          <a:p>
            <a:pPr>
              <a:lnSpc>
                <a:spcPts val="3000"/>
              </a:lnSpc>
              <a:spcAft>
                <a:spcPts val="1200"/>
              </a:spcAft>
            </a:pPr>
            <a:endParaRPr lang="en-US" altLang="zh-CN">
              <a:latin typeface="Calibri" pitchFamily="34" charset="0"/>
            </a:endParaRPr>
          </a:p>
          <a:p>
            <a:pPr>
              <a:lnSpc>
                <a:spcPts val="3000"/>
              </a:lnSpc>
              <a:spcAft>
                <a:spcPts val="1200"/>
              </a:spcAft>
            </a:pPr>
            <a:r>
              <a:rPr lang="zh-CN" altLang="en-US" b="1">
                <a:latin typeface="Calibri" pitchFamily="34" charset="0"/>
              </a:rPr>
              <a:t>产品品项：</a:t>
            </a:r>
            <a:r>
              <a:rPr lang="zh-CN" altLang="en-US">
                <a:latin typeface="Calibri" pitchFamily="34" charset="0"/>
              </a:rPr>
              <a:t>渠道拓展后，针对即食阿胶，可开发专供美容店的、专供团购的、专供电视购物、旅游纪念品等不同渠道的产品品项。</a:t>
            </a:r>
            <a:endParaRPr lang="en-US" altLang="zh-CN">
              <a:latin typeface="Calibri" pitchFamily="34" charset="0"/>
            </a:endParaRPr>
          </a:p>
        </p:txBody>
      </p:sp>
      <p:sp>
        <p:nvSpPr>
          <p:cNvPr id="113667" name="矩形 3"/>
          <p:cNvSpPr>
            <a:spLocks noChangeArrowheads="1"/>
          </p:cNvSpPr>
          <p:nvPr/>
        </p:nvSpPr>
        <p:spPr bwMode="auto">
          <a:xfrm>
            <a:off x="285750" y="1357313"/>
            <a:ext cx="2338388" cy="431800"/>
          </a:xfrm>
          <a:prstGeom prst="rect">
            <a:avLst/>
          </a:prstGeom>
          <a:noFill/>
          <a:ln w="9525">
            <a:noFill/>
            <a:miter lim="800000"/>
            <a:headEnd/>
            <a:tailEnd/>
          </a:ln>
        </p:spPr>
        <p:txBody>
          <a:bodyPr wrap="none">
            <a:spAutoFit/>
          </a:bodyPr>
          <a:lstStyle/>
          <a:p>
            <a:pPr>
              <a:lnSpc>
                <a:spcPts val="3000"/>
              </a:lnSpc>
              <a:tabLst>
                <a:tab pos="266700" algn="l"/>
              </a:tabLst>
            </a:pPr>
            <a:r>
              <a:rPr lang="zh-CN" altLang="en-US" sz="2400">
                <a:solidFill>
                  <a:srgbClr val="808080"/>
                </a:solidFill>
                <a:latin typeface="华康俪金黑W8(P)"/>
                <a:ea typeface="华康俪金黑W8(P)"/>
                <a:cs typeface="华康俪金黑W8(P)"/>
              </a:rPr>
              <a:t>关于产品体系：</a:t>
            </a:r>
            <a:endParaRPr lang="en-US" altLang="zh-CN" sz="2400">
              <a:solidFill>
                <a:srgbClr val="808080"/>
              </a:solidFill>
              <a:latin typeface="华康俪金黑W8(P)"/>
              <a:ea typeface="华康俪金黑W8(P)"/>
              <a:cs typeface="华康俪金黑W8(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图片 1" descr="海川PPT-0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6715125" y="142875"/>
            <a:ext cx="107156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5" name="TextBox 4"/>
          <p:cNvSpPr txBox="1"/>
          <p:nvPr/>
        </p:nvSpPr>
        <p:spPr>
          <a:xfrm>
            <a:off x="214282" y="2214554"/>
            <a:ext cx="8643998" cy="923330"/>
          </a:xfrm>
          <a:prstGeom prst="rect">
            <a:avLst/>
          </a:prstGeom>
          <a:noFill/>
        </p:spPr>
        <p:txBody>
          <a:bodyPr>
            <a:spAutoFit/>
          </a:bodyPr>
          <a:lstStyle/>
          <a:p>
            <a:pPr algn="ctr" fontAlgn="auto">
              <a:spcBef>
                <a:spcPts val="0"/>
              </a:spcBef>
              <a:spcAft>
                <a:spcPts val="0"/>
              </a:spcAft>
              <a:defRPr/>
            </a:pPr>
            <a:r>
              <a:rPr lang="zh-CN" altLang="en-US"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品牌传播</a:t>
            </a:r>
            <a:endParaRPr lang="en-US" altLang="zh-CN"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
        <p:nvSpPr>
          <p:cNvPr id="6" name="TextBox 5"/>
          <p:cNvSpPr txBox="1"/>
          <p:nvPr/>
        </p:nvSpPr>
        <p:spPr>
          <a:xfrm>
            <a:off x="214282" y="3286124"/>
            <a:ext cx="8643998" cy="461665"/>
          </a:xfrm>
          <a:prstGeom prst="rect">
            <a:avLst/>
          </a:prstGeom>
          <a:noFill/>
        </p:spPr>
        <p:txBody>
          <a:bodyPr>
            <a:spAutoFit/>
          </a:bodyPr>
          <a:lstStyle/>
          <a:p>
            <a:pPr algn="ctr" fontAlgn="auto">
              <a:spcBef>
                <a:spcPts val="0"/>
              </a:spcBef>
              <a:spcAft>
                <a:spcPts val="0"/>
              </a:spcAft>
              <a:defRPr/>
            </a:pPr>
            <a:r>
              <a:rPr lang="zh-CN" altLang="en-US" sz="2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一个套产品确立后，产生销量的前提，是将它传播出去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图片 1" descr="海川PPT-0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6715125" y="142875"/>
            <a:ext cx="107156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4" name="表格 3"/>
          <p:cNvGraphicFramePr>
            <a:graphicFrameLocks noGrp="1"/>
          </p:cNvGraphicFramePr>
          <p:nvPr/>
        </p:nvGraphicFramePr>
        <p:xfrm>
          <a:off x="500063" y="1428750"/>
          <a:ext cx="8215312" cy="4602163"/>
        </p:xfrm>
        <a:graphic>
          <a:graphicData uri="http://schemas.openxmlformats.org/drawingml/2006/table">
            <a:tbl>
              <a:tblPr firstRow="1" bandRow="1">
                <a:tableStyleId>{5C22544A-7EE6-4342-B048-85BDC9FD1C3A}</a:tableStyleId>
              </a:tblPr>
              <a:tblGrid>
                <a:gridCol w="1643074"/>
                <a:gridCol w="1643074"/>
                <a:gridCol w="1643074"/>
                <a:gridCol w="1643074"/>
                <a:gridCol w="1643074"/>
              </a:tblGrid>
              <a:tr h="407677">
                <a:tc>
                  <a:txBody>
                    <a:bodyPr/>
                    <a:lstStyle/>
                    <a:p>
                      <a:pPr algn="ctr"/>
                      <a:r>
                        <a:rPr lang="en-US" altLang="zh-CN" dirty="0" smtClean="0"/>
                        <a:t>7</a:t>
                      </a:r>
                      <a:r>
                        <a:rPr lang="zh-CN" altLang="en-US" dirty="0" smtClean="0"/>
                        <a:t>月</a:t>
                      </a:r>
                      <a:endParaRPr lang="en-US" altLang="zh-CN" dirty="0" smtClean="0"/>
                    </a:p>
                    <a:p>
                      <a:pPr algn="ctr"/>
                      <a:r>
                        <a:rPr lang="zh-CN" altLang="en-US" dirty="0" smtClean="0"/>
                        <a:t>（传播准备期）</a:t>
                      </a:r>
                      <a:endParaRPr lang="zh-CN" altLang="en-US" dirty="0"/>
                    </a:p>
                  </a:txBody>
                  <a:tcPr>
                    <a:solidFill>
                      <a:schemeClr val="bg2">
                        <a:lumMod val="50000"/>
                      </a:schemeClr>
                    </a:solidFill>
                  </a:tcPr>
                </a:tc>
                <a:tc>
                  <a:txBody>
                    <a:bodyPr/>
                    <a:lstStyle/>
                    <a:p>
                      <a:pPr algn="ctr"/>
                      <a:r>
                        <a:rPr lang="en-US" altLang="zh-CN" dirty="0" smtClean="0"/>
                        <a:t>8</a:t>
                      </a:r>
                      <a:r>
                        <a:rPr lang="zh-CN" altLang="en-US" dirty="0" smtClean="0"/>
                        <a:t>月</a:t>
                      </a:r>
                      <a:endParaRPr lang="en-US" altLang="zh-CN" dirty="0" smtClean="0"/>
                    </a:p>
                    <a:p>
                      <a:pPr algn="ctr"/>
                      <a:r>
                        <a:rPr lang="zh-CN" altLang="en-US" dirty="0" smtClean="0"/>
                        <a:t>（市场培育期）</a:t>
                      </a:r>
                      <a:endParaRPr lang="zh-CN" altLang="en-US" dirty="0"/>
                    </a:p>
                  </a:txBody>
                  <a:tcPr>
                    <a:solidFill>
                      <a:schemeClr val="bg2">
                        <a:lumMod val="50000"/>
                      </a:schemeClr>
                    </a:solidFill>
                  </a:tcPr>
                </a:tc>
                <a:tc>
                  <a:txBody>
                    <a:bodyPr/>
                    <a:lstStyle/>
                    <a:p>
                      <a:pPr algn="ctr"/>
                      <a:r>
                        <a:rPr lang="en-US" altLang="zh-CN" dirty="0" smtClean="0"/>
                        <a:t>9—10</a:t>
                      </a:r>
                      <a:r>
                        <a:rPr lang="zh-CN" altLang="en-US" dirty="0" smtClean="0"/>
                        <a:t>月</a:t>
                      </a:r>
                      <a:endParaRPr lang="en-US" altLang="zh-CN" dirty="0" smtClean="0"/>
                    </a:p>
                    <a:p>
                      <a:pPr algn="ctr"/>
                      <a:r>
                        <a:rPr lang="zh-CN" altLang="en-US" dirty="0" smtClean="0"/>
                        <a:t>（市场推广期）</a:t>
                      </a:r>
                      <a:endParaRPr lang="zh-CN" altLang="en-US" dirty="0"/>
                    </a:p>
                  </a:txBody>
                  <a:tcPr>
                    <a:solidFill>
                      <a:schemeClr val="bg2">
                        <a:lumMod val="50000"/>
                      </a:schemeClr>
                    </a:solidFill>
                  </a:tcPr>
                </a:tc>
                <a:tc>
                  <a:txBody>
                    <a:bodyPr/>
                    <a:lstStyle/>
                    <a:p>
                      <a:pPr algn="ctr"/>
                      <a:r>
                        <a:rPr lang="en-US" altLang="zh-CN" dirty="0" smtClean="0"/>
                        <a:t>11—12</a:t>
                      </a:r>
                      <a:r>
                        <a:rPr lang="zh-CN" altLang="en-US" dirty="0" smtClean="0"/>
                        <a:t>月</a:t>
                      </a:r>
                      <a:endParaRPr lang="en-US" altLang="zh-CN" dirty="0" smtClean="0"/>
                    </a:p>
                    <a:p>
                      <a:pPr algn="ctr"/>
                      <a:r>
                        <a:rPr lang="zh-CN" altLang="en-US" dirty="0" smtClean="0"/>
                        <a:t>（热销传播期）</a:t>
                      </a:r>
                      <a:endParaRPr lang="zh-CN" altLang="en-US" dirty="0"/>
                    </a:p>
                  </a:txBody>
                  <a:tcPr>
                    <a:solidFill>
                      <a:schemeClr val="bg2">
                        <a:lumMod val="50000"/>
                      </a:schemeClr>
                    </a:solidFill>
                  </a:tcPr>
                </a:tc>
                <a:tc>
                  <a:txBody>
                    <a:bodyPr/>
                    <a:lstStyle/>
                    <a:p>
                      <a:pPr algn="ctr"/>
                      <a:r>
                        <a:rPr lang="en-US" altLang="zh-CN" dirty="0" smtClean="0"/>
                        <a:t>2013</a:t>
                      </a:r>
                      <a:r>
                        <a:rPr lang="zh-CN" altLang="en-US" dirty="0" smtClean="0"/>
                        <a:t>年</a:t>
                      </a:r>
                      <a:endParaRPr lang="en-US" altLang="zh-CN" dirty="0" smtClean="0"/>
                    </a:p>
                    <a:p>
                      <a:pPr algn="ctr"/>
                      <a:r>
                        <a:rPr lang="zh-CN" altLang="en-US" dirty="0" smtClean="0"/>
                        <a:t>（品牌维护期）</a:t>
                      </a:r>
                      <a:endParaRPr lang="zh-CN" altLang="en-US" dirty="0"/>
                    </a:p>
                  </a:txBody>
                  <a:tcPr>
                    <a:solidFill>
                      <a:schemeClr val="bg2">
                        <a:lumMod val="50000"/>
                      </a:schemeClr>
                    </a:solidFill>
                  </a:tcPr>
                </a:tc>
              </a:tr>
              <a:tr h="2875577">
                <a:tc>
                  <a:txBody>
                    <a:bodyPr/>
                    <a:lstStyle/>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产品包装设计</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折页设计、品牌内涵挖掘</a:t>
                      </a:r>
                      <a:endParaRPr lang="en-US" altLang="zh-CN" sz="1600" kern="1200" dirty="0" smtClean="0">
                        <a:solidFill>
                          <a:schemeClr val="dk1"/>
                        </a:solidFill>
                        <a:latin typeface="+mn-lt"/>
                        <a:ea typeface="+mn-ea"/>
                        <a:cs typeface="+mn-cs"/>
                      </a:endParaRPr>
                    </a:p>
                    <a:p>
                      <a:endParaRPr lang="en-US" altLang="zh-CN" dirty="0" smtClean="0"/>
                    </a:p>
                    <a:p>
                      <a:endParaRPr lang="zh-CN" altLang="en-US" dirty="0"/>
                    </a:p>
                  </a:txBody>
                  <a:tcPr>
                    <a:solidFill>
                      <a:schemeClr val="bg2">
                        <a:lumMod val="90000"/>
                      </a:schemeClr>
                    </a:solidFill>
                  </a:tcPr>
                </a:tc>
                <a:tc>
                  <a:txBody>
                    <a:bodyPr/>
                    <a:lstStyle/>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市场预热，宣传定义即食阿胶概念</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重点宣传阿胶的“贵妃”和“道”</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第一时间将贵妃道打入消费者心智</a:t>
                      </a:r>
                      <a:endParaRPr lang="en-US" altLang="zh-CN" sz="1600" kern="1200" dirty="0" smtClean="0">
                        <a:solidFill>
                          <a:schemeClr val="dk1"/>
                        </a:solidFill>
                        <a:latin typeface="+mn-lt"/>
                        <a:ea typeface="+mn-ea"/>
                        <a:cs typeface="+mn-cs"/>
                      </a:endParaRPr>
                    </a:p>
                  </a:txBody>
                  <a:tcPr>
                    <a:solidFill>
                      <a:schemeClr val="bg2">
                        <a:lumMod val="90000"/>
                      </a:schemeClr>
                    </a:solidFill>
                  </a:tcPr>
                </a:tc>
                <a:tc>
                  <a:txBody>
                    <a:bodyPr/>
                    <a:lstStyle/>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建立并传播品牌形象</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提高产品品质宣传，降低购买障碍</a:t>
                      </a:r>
                      <a:endParaRPr lang="en-US" altLang="zh-CN" sz="1600" kern="1200" dirty="0" smtClean="0">
                        <a:solidFill>
                          <a:schemeClr val="dk1"/>
                        </a:solidFill>
                        <a:latin typeface="+mn-lt"/>
                        <a:ea typeface="+mn-ea"/>
                        <a:cs typeface="+mn-cs"/>
                      </a:endParaRPr>
                    </a:p>
                  </a:txBody>
                  <a:tcPr>
                    <a:solidFill>
                      <a:schemeClr val="bg2">
                        <a:lumMod val="90000"/>
                      </a:schemeClr>
                    </a:solidFill>
                  </a:tcPr>
                </a:tc>
                <a:tc>
                  <a:txBody>
                    <a:bodyPr/>
                    <a:lstStyle/>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营造热销氛围</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终端造势</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报媒造势</a:t>
                      </a:r>
                    </a:p>
                  </a:txBody>
                  <a:tcPr>
                    <a:solidFill>
                      <a:schemeClr val="bg2">
                        <a:lumMod val="90000"/>
                      </a:schemeClr>
                    </a:solidFill>
                  </a:tcPr>
                </a:tc>
                <a:tc>
                  <a:txBody>
                    <a:bodyPr/>
                    <a:lstStyle/>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阶段性品牌传播</a:t>
                      </a:r>
                      <a:endParaRPr lang="en-US" altLang="zh-CN" sz="1600" kern="1200" dirty="0" smtClean="0">
                        <a:solidFill>
                          <a:schemeClr val="dk1"/>
                        </a:solidFill>
                        <a:latin typeface="+mn-lt"/>
                        <a:ea typeface="+mn-ea"/>
                        <a:cs typeface="+mn-cs"/>
                      </a:endParaRPr>
                    </a:p>
                    <a:p>
                      <a:pPr marL="0" algn="l" defTabSz="914400" rtl="0" eaLnBrk="1" latinLnBrk="0" hangingPunct="1">
                        <a:lnSpc>
                          <a:spcPct val="150000"/>
                        </a:lnSpc>
                        <a:spcAft>
                          <a:spcPts val="1200"/>
                        </a:spcAft>
                        <a:buFont typeface="Wingdings" pitchFamily="2" charset="2"/>
                        <a:buChar char="ü"/>
                      </a:pPr>
                      <a:r>
                        <a:rPr lang="zh-CN" altLang="en-US" sz="1600" kern="1200" dirty="0" smtClean="0">
                          <a:solidFill>
                            <a:schemeClr val="dk1"/>
                          </a:solidFill>
                          <a:latin typeface="+mn-lt"/>
                          <a:ea typeface="+mn-ea"/>
                          <a:cs typeface="+mn-cs"/>
                        </a:rPr>
                        <a:t>选择性事件营销</a:t>
                      </a:r>
                    </a:p>
                  </a:txBody>
                  <a:tcP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图片 1" descr="海川PPT-0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858125" y="142875"/>
            <a:ext cx="107156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4" name="图示 3"/>
          <p:cNvGraphicFramePr/>
          <p:nvPr/>
        </p:nvGraphicFramePr>
        <p:xfrm>
          <a:off x="285720" y="2214554"/>
          <a:ext cx="8429684"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7764" name="TextBox 4"/>
          <p:cNvSpPr txBox="1">
            <a:spLocks noChangeArrowheads="1"/>
          </p:cNvSpPr>
          <p:nvPr/>
        </p:nvSpPr>
        <p:spPr bwMode="auto">
          <a:xfrm>
            <a:off x="214313" y="1428750"/>
            <a:ext cx="6143625" cy="461963"/>
          </a:xfrm>
          <a:prstGeom prst="rect">
            <a:avLst/>
          </a:prstGeom>
          <a:noFill/>
          <a:ln w="9525">
            <a:noFill/>
            <a:miter lim="800000"/>
            <a:headEnd/>
            <a:tailEnd/>
          </a:ln>
        </p:spPr>
        <p:txBody>
          <a:bodyPr>
            <a:spAutoFit/>
          </a:bodyPr>
          <a:lstStyle/>
          <a:p>
            <a:r>
              <a:rPr lang="zh-CN" altLang="en-US" sz="2400">
                <a:solidFill>
                  <a:srgbClr val="808080"/>
                </a:solidFill>
                <a:latin typeface="华康俪金黑W8(P)"/>
                <a:ea typeface="华康俪金黑W8(P)"/>
                <a:cs typeface="华康俪金黑W8(P)"/>
              </a:rPr>
              <a:t>我们的渠道线</a:t>
            </a:r>
            <a:r>
              <a:rPr lang="en-US" altLang="zh-CN" sz="2400">
                <a:solidFill>
                  <a:srgbClr val="808080"/>
                </a:solidFill>
                <a:latin typeface="华康俪金黑W8(P)"/>
                <a:ea typeface="华康俪金黑W8(P)"/>
                <a:cs typeface="华康俪金黑W8(P)"/>
              </a:rPr>
              <a:t>——</a:t>
            </a:r>
            <a:endParaRPr lang="zh-CN" altLang="en-US" sz="2400">
              <a:solidFill>
                <a:srgbClr val="808080"/>
              </a:solidFill>
              <a:latin typeface="华康俪金黑W8(P)"/>
              <a:ea typeface="华康俪金黑W8(P)"/>
              <a:cs typeface="华康俪金黑W8(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0" descr="海川PPT-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3" name="图示 2"/>
          <p:cNvGraphicFramePr/>
          <p:nvPr/>
        </p:nvGraphicFramePr>
        <p:xfrm>
          <a:off x="1857356" y="1214422"/>
          <a:ext cx="5572164"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标题 1"/>
          <p:cNvSpPr txBox="1">
            <a:spLocks/>
          </p:cNvSpPr>
          <p:nvPr/>
        </p:nvSpPr>
        <p:spPr>
          <a:xfrm>
            <a:off x="0" y="214313"/>
            <a:ext cx="3929063" cy="582612"/>
          </a:xfrm>
          <a:prstGeom prst="rect">
            <a:avLst/>
          </a:prstGeom>
        </p:spPr>
        <p:txBody>
          <a:bodyPr/>
          <a:lstStyle/>
          <a:p>
            <a:pPr fontAlgn="auto">
              <a:spcAft>
                <a:spcPts val="0"/>
              </a:spcAft>
              <a:defRPr/>
            </a:pPr>
            <a:r>
              <a:rPr lang="zh-CN" altLang="en-US" sz="2400" dirty="0">
                <a:solidFill>
                  <a:srgbClr val="F5E2B7"/>
                </a:solidFill>
                <a:latin typeface="华康俪金黑W8(P)" pitchFamily="34" charset="-122"/>
                <a:ea typeface="华康俪金黑W8(P)" pitchFamily="34" charset="-122"/>
                <a:cs typeface="+mj-cs"/>
              </a:rPr>
              <a:t>海川阿胶五剑之智</a:t>
            </a:r>
            <a:r>
              <a:rPr lang="en-US" altLang="zh-CN" sz="2400" dirty="0">
                <a:solidFill>
                  <a:srgbClr val="F5E2B7"/>
                </a:solidFill>
                <a:latin typeface="华康俪金黑W8(P)" pitchFamily="34" charset="-122"/>
                <a:ea typeface="华康俪金黑W8(P)" pitchFamily="34" charset="-122"/>
                <a:cs typeface="+mj-cs"/>
              </a:rPr>
              <a:t>——</a:t>
            </a:r>
            <a:endParaRPr lang="zh-CN" altLang="en-US" sz="2400" dirty="0">
              <a:solidFill>
                <a:srgbClr val="F5E2B7"/>
              </a:solidFill>
              <a:latin typeface="华康俪金黑W8(P)" pitchFamily="34" charset="-122"/>
              <a:ea typeface="华康俪金黑W8(P)" pitchFamily="34" charset="-122"/>
              <a:cs typeface="+mj-cs"/>
            </a:endParaRPr>
          </a:p>
        </p:txBody>
      </p:sp>
      <p:sp>
        <p:nvSpPr>
          <p:cNvPr id="5" name="矩形 4"/>
          <p:cNvSpPr>
            <a:spLocks noChangeArrowheads="1"/>
          </p:cNvSpPr>
          <p:nvPr/>
        </p:nvSpPr>
        <p:spPr bwMode="auto">
          <a:xfrm>
            <a:off x="2857500" y="1285875"/>
            <a:ext cx="3857625" cy="523875"/>
          </a:xfrm>
          <a:prstGeom prst="rect">
            <a:avLst/>
          </a:prstGeom>
          <a:noFill/>
          <a:ln w="9525">
            <a:noFill/>
            <a:miter lim="800000"/>
            <a:headEnd/>
            <a:tailEnd/>
          </a:ln>
        </p:spPr>
        <p:txBody>
          <a:bodyPr>
            <a:spAutoFit/>
          </a:bodyPr>
          <a:lstStyle/>
          <a:p>
            <a:r>
              <a:rPr lang="zh-CN" altLang="en-US" sz="2800">
                <a:latin typeface="Calibri" pitchFamily="34" charset="0"/>
              </a:rPr>
              <a:t>找准好位置（市场调研）</a:t>
            </a:r>
          </a:p>
        </p:txBody>
      </p:sp>
      <p:sp>
        <p:nvSpPr>
          <p:cNvPr id="6" name="矩形 5"/>
          <p:cNvSpPr>
            <a:spLocks noChangeArrowheads="1"/>
          </p:cNvSpPr>
          <p:nvPr/>
        </p:nvSpPr>
        <p:spPr bwMode="auto">
          <a:xfrm>
            <a:off x="2857500" y="2214563"/>
            <a:ext cx="4494213" cy="523875"/>
          </a:xfrm>
          <a:prstGeom prst="rect">
            <a:avLst/>
          </a:prstGeom>
          <a:noFill/>
          <a:ln w="9525">
            <a:noFill/>
            <a:miter lim="800000"/>
            <a:headEnd/>
            <a:tailEnd/>
          </a:ln>
        </p:spPr>
        <p:txBody>
          <a:bodyPr wrap="none">
            <a:spAutoFit/>
          </a:bodyPr>
          <a:lstStyle/>
          <a:p>
            <a:r>
              <a:rPr lang="zh-CN" altLang="en-US" sz="2800">
                <a:latin typeface="Calibri" pitchFamily="34" charset="0"/>
              </a:rPr>
              <a:t>取个好名字（产品复合体）</a:t>
            </a:r>
          </a:p>
        </p:txBody>
      </p:sp>
      <p:sp>
        <p:nvSpPr>
          <p:cNvPr id="7" name="矩形 6"/>
          <p:cNvSpPr>
            <a:spLocks noChangeArrowheads="1"/>
          </p:cNvSpPr>
          <p:nvPr/>
        </p:nvSpPr>
        <p:spPr bwMode="auto">
          <a:xfrm>
            <a:off x="2928938" y="3071813"/>
            <a:ext cx="4133850" cy="523875"/>
          </a:xfrm>
          <a:prstGeom prst="rect">
            <a:avLst/>
          </a:prstGeom>
          <a:noFill/>
          <a:ln w="9525">
            <a:noFill/>
            <a:miter lim="800000"/>
            <a:headEnd/>
            <a:tailEnd/>
          </a:ln>
        </p:spPr>
        <p:txBody>
          <a:bodyPr wrap="none">
            <a:spAutoFit/>
          </a:bodyPr>
          <a:lstStyle/>
          <a:p>
            <a:r>
              <a:rPr lang="zh-CN" altLang="en-US" sz="2800">
                <a:latin typeface="Calibri" pitchFamily="34" charset="0"/>
              </a:rPr>
              <a:t>做套好产品（产品体系）</a:t>
            </a:r>
          </a:p>
        </p:txBody>
      </p:sp>
      <p:sp>
        <p:nvSpPr>
          <p:cNvPr id="8" name="矩形 7"/>
          <p:cNvSpPr>
            <a:spLocks noChangeArrowheads="1"/>
          </p:cNvSpPr>
          <p:nvPr/>
        </p:nvSpPr>
        <p:spPr bwMode="auto">
          <a:xfrm>
            <a:off x="3000375" y="4000500"/>
            <a:ext cx="4494213" cy="523875"/>
          </a:xfrm>
          <a:prstGeom prst="rect">
            <a:avLst/>
          </a:prstGeom>
          <a:noFill/>
          <a:ln w="9525">
            <a:noFill/>
            <a:miter lim="800000"/>
            <a:headEnd/>
            <a:tailEnd/>
          </a:ln>
        </p:spPr>
        <p:txBody>
          <a:bodyPr wrap="none">
            <a:spAutoFit/>
          </a:bodyPr>
          <a:lstStyle/>
          <a:p>
            <a:r>
              <a:rPr lang="zh-CN" altLang="en-US" sz="2800">
                <a:latin typeface="Calibri" pitchFamily="34" charset="0"/>
              </a:rPr>
              <a:t>给个购买理由（品牌传播）</a:t>
            </a:r>
          </a:p>
        </p:txBody>
      </p:sp>
      <p:sp>
        <p:nvSpPr>
          <p:cNvPr id="9" name="矩形 8"/>
          <p:cNvSpPr>
            <a:spLocks noChangeArrowheads="1"/>
          </p:cNvSpPr>
          <p:nvPr/>
        </p:nvSpPr>
        <p:spPr bwMode="auto">
          <a:xfrm>
            <a:off x="3000375" y="4857750"/>
            <a:ext cx="4133850" cy="523875"/>
          </a:xfrm>
          <a:prstGeom prst="rect">
            <a:avLst/>
          </a:prstGeom>
          <a:noFill/>
          <a:ln w="9525">
            <a:noFill/>
            <a:miter lim="800000"/>
            <a:headEnd/>
            <a:tailEnd/>
          </a:ln>
        </p:spPr>
        <p:txBody>
          <a:bodyPr wrap="none">
            <a:spAutoFit/>
          </a:bodyPr>
          <a:lstStyle/>
          <a:p>
            <a:r>
              <a:rPr lang="zh-CN" altLang="en-US" sz="2800">
                <a:latin typeface="Calibri" pitchFamily="34" charset="0"/>
              </a:rPr>
              <a:t>走条好路子（营销计划）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图片 1" descr="海川PPT-0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858125" y="142875"/>
            <a:ext cx="107156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6" name="TextBox 5"/>
          <p:cNvSpPr txBox="1">
            <a:spLocks noChangeArrowheads="1"/>
          </p:cNvSpPr>
          <p:nvPr/>
        </p:nvSpPr>
        <p:spPr bwMode="auto">
          <a:xfrm>
            <a:off x="428625" y="1714500"/>
            <a:ext cx="8143875" cy="3400425"/>
          </a:xfrm>
          <a:prstGeom prst="rect">
            <a:avLst/>
          </a:prstGeom>
          <a:noFill/>
          <a:ln w="9525">
            <a:noFill/>
            <a:miter lim="800000"/>
            <a:headEnd/>
            <a:tailEnd/>
          </a:ln>
        </p:spPr>
        <p:txBody>
          <a:bodyPr>
            <a:spAutoFit/>
          </a:bodyPr>
          <a:lstStyle/>
          <a:p>
            <a:pPr>
              <a:lnSpc>
                <a:spcPts val="3000"/>
              </a:lnSpc>
              <a:spcAft>
                <a:spcPts val="1200"/>
              </a:spcAft>
            </a:pPr>
            <a:r>
              <a:rPr lang="zh-CN" altLang="en-US" b="1">
                <a:latin typeface="Calibri" pitchFamily="34" charset="0"/>
              </a:rPr>
              <a:t>药店：</a:t>
            </a:r>
            <a:r>
              <a:rPr lang="zh-CN" altLang="en-US">
                <a:latin typeface="Calibri" pitchFamily="34" charset="0"/>
              </a:rPr>
              <a:t>做成阿胶自用市场的第三品牌，强调方便快捷、科学配方、补血养颜的功效诉求，切割块状阿胶的自用市场；</a:t>
            </a:r>
            <a:endParaRPr lang="en-US" altLang="zh-CN">
              <a:latin typeface="Calibri" pitchFamily="34" charset="0"/>
            </a:endParaRPr>
          </a:p>
          <a:p>
            <a:pPr>
              <a:lnSpc>
                <a:spcPts val="3000"/>
              </a:lnSpc>
              <a:spcAft>
                <a:spcPts val="1200"/>
              </a:spcAft>
            </a:pPr>
            <a:r>
              <a:rPr lang="zh-CN" altLang="en-US" b="1">
                <a:latin typeface="Calibri" pitchFamily="34" charset="0"/>
              </a:rPr>
              <a:t>商超：</a:t>
            </a:r>
            <a:r>
              <a:rPr lang="zh-CN" altLang="en-US">
                <a:latin typeface="Calibri" pitchFamily="34" charset="0"/>
              </a:rPr>
              <a:t>打造成紧随东阿的阿胶送礼第二品牌、即食阿胶送礼第一品牌，第一时间将即食的概念占据消费者心智；</a:t>
            </a:r>
            <a:endParaRPr lang="en-US" altLang="zh-CN">
              <a:latin typeface="Calibri" pitchFamily="34" charset="0"/>
            </a:endParaRPr>
          </a:p>
          <a:p>
            <a:pPr>
              <a:lnSpc>
                <a:spcPts val="3000"/>
              </a:lnSpc>
              <a:spcAft>
                <a:spcPts val="1200"/>
              </a:spcAft>
            </a:pPr>
            <a:r>
              <a:rPr lang="zh-CN" altLang="en-US" b="1">
                <a:latin typeface="Calibri" pitchFamily="34" charset="0"/>
              </a:rPr>
              <a:t>团购：</a:t>
            </a:r>
            <a:r>
              <a:rPr lang="zh-CN" altLang="en-US">
                <a:latin typeface="Calibri" pitchFamily="34" charset="0"/>
              </a:rPr>
              <a:t>团购是大批量销售的捷径，以过节福利、团购礼品等为契机，发展团购；</a:t>
            </a:r>
            <a:endParaRPr lang="en-US" altLang="zh-CN">
              <a:latin typeface="Calibri" pitchFamily="34" charset="0"/>
            </a:endParaRPr>
          </a:p>
          <a:p>
            <a:pPr>
              <a:lnSpc>
                <a:spcPts val="3000"/>
              </a:lnSpc>
              <a:spcAft>
                <a:spcPts val="1200"/>
              </a:spcAft>
            </a:pPr>
            <a:r>
              <a:rPr lang="zh-CN" altLang="en-US" b="1">
                <a:latin typeface="Calibri" pitchFamily="34" charset="0"/>
              </a:rPr>
              <a:t>电子商务：</a:t>
            </a:r>
            <a:r>
              <a:rPr lang="zh-CN" altLang="en-US">
                <a:latin typeface="Calibri" pitchFamily="34" charset="0"/>
              </a:rPr>
              <a:t>产品线全面之后，将所有产品系列开拓网络销售渠道；</a:t>
            </a:r>
            <a:endParaRPr lang="en-US" altLang="zh-CN">
              <a:latin typeface="Calibri" pitchFamily="34" charset="0"/>
            </a:endParaRPr>
          </a:p>
          <a:p>
            <a:pPr>
              <a:lnSpc>
                <a:spcPts val="3000"/>
              </a:lnSpc>
              <a:spcAft>
                <a:spcPts val="1200"/>
              </a:spcAft>
            </a:pPr>
            <a:r>
              <a:rPr lang="en-US" altLang="zh-CN">
                <a:latin typeface="Calibri" pitchFamily="34" charset="0"/>
              </a:rPr>
              <a:t>……</a:t>
            </a:r>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图片 3" descr="海川PPT-0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7858125" y="142875"/>
            <a:ext cx="107156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graphicFrame>
        <p:nvGraphicFramePr>
          <p:cNvPr id="2" name="图示 1"/>
          <p:cNvGraphicFramePr/>
          <p:nvPr/>
        </p:nvGraphicFramePr>
        <p:xfrm>
          <a:off x="1000100" y="1142984"/>
          <a:ext cx="7786742"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812" name="TextBox 2"/>
          <p:cNvSpPr txBox="1">
            <a:spLocks noChangeArrowheads="1"/>
          </p:cNvSpPr>
          <p:nvPr/>
        </p:nvSpPr>
        <p:spPr bwMode="auto">
          <a:xfrm>
            <a:off x="928688" y="428625"/>
            <a:ext cx="2500312" cy="369888"/>
          </a:xfrm>
          <a:prstGeom prst="rect">
            <a:avLst/>
          </a:prstGeom>
          <a:noFill/>
          <a:ln w="9525">
            <a:noFill/>
            <a:miter lim="800000"/>
            <a:headEnd/>
            <a:tailEnd/>
          </a:ln>
        </p:spPr>
        <p:txBody>
          <a:bodyPr>
            <a:spAutoFit/>
          </a:bodyPr>
          <a:lstStyle/>
          <a:p>
            <a:r>
              <a:rPr lang="zh-CN" altLang="en-US">
                <a:latin typeface="Calibri" pitchFamily="34" charset="0"/>
              </a:rPr>
              <a:t>工作内容细化</a:t>
            </a:r>
          </a:p>
        </p:txBody>
      </p:sp>
      <p:sp>
        <p:nvSpPr>
          <p:cNvPr id="119813" name="TextBox 5"/>
          <p:cNvSpPr txBox="1">
            <a:spLocks noChangeArrowheads="1"/>
          </p:cNvSpPr>
          <p:nvPr/>
        </p:nvSpPr>
        <p:spPr bwMode="auto">
          <a:xfrm>
            <a:off x="160338" y="1643063"/>
            <a:ext cx="554037" cy="3500437"/>
          </a:xfrm>
          <a:prstGeom prst="rect">
            <a:avLst/>
          </a:prstGeom>
          <a:noFill/>
          <a:ln w="9525">
            <a:noFill/>
            <a:miter lim="800000"/>
            <a:headEnd/>
            <a:tailEnd/>
          </a:ln>
        </p:spPr>
        <p:txBody>
          <a:bodyPr vert="eaVert">
            <a:spAutoFit/>
          </a:bodyPr>
          <a:lstStyle/>
          <a:p>
            <a:r>
              <a:rPr lang="zh-CN" altLang="en-US" sz="2400">
                <a:solidFill>
                  <a:srgbClr val="808080"/>
                </a:solidFill>
                <a:latin typeface="华康俪金黑W8(P)"/>
                <a:ea typeface="华康俪金黑W8(P)"/>
                <a:cs typeface="华康俪金黑W8(P)"/>
              </a:rPr>
              <a:t>工作内容细化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图片 4" descr="海川PPT-0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7858125" y="142875"/>
            <a:ext cx="1071563" cy="369888"/>
          </a:xfrm>
          <a:prstGeom prst="rect">
            <a:avLst/>
          </a:prstGeom>
          <a:noFill/>
          <a:ln w="38100">
            <a:solidFill>
              <a:srgbClr val="F5E2B7"/>
            </a:solidFill>
          </a:ln>
          <a:effectLst>
            <a:outerShdw blurRad="50800" dist="50800" dir="5400000" algn="ctr" rotWithShape="0">
              <a:srgbClr val="000000">
                <a:alpha val="0"/>
              </a:srgbClr>
            </a:outerShdw>
          </a:effectLst>
        </p:spPr>
        <p:txBody>
          <a:bodyPr>
            <a:spAutoFit/>
          </a:bodyPr>
          <a:lstStyle/>
          <a:p>
            <a:pPr fontAlgn="auto">
              <a:spcBef>
                <a:spcPts val="0"/>
              </a:spcBef>
              <a:spcAft>
                <a:spcPts val="0"/>
              </a:spcAft>
              <a:defRPr/>
            </a:pPr>
            <a:endParaRPr lang="zh-CN" altLang="en-US" dirty="0">
              <a:latin typeface="+mn-lt"/>
              <a:ea typeface="+mn-ea"/>
            </a:endParaRPr>
          </a:p>
        </p:txBody>
      </p:sp>
      <p:sp>
        <p:nvSpPr>
          <p:cNvPr id="120835" name="TextBox 6"/>
          <p:cNvSpPr txBox="1">
            <a:spLocks noChangeArrowheads="1"/>
          </p:cNvSpPr>
          <p:nvPr/>
        </p:nvSpPr>
        <p:spPr bwMode="auto">
          <a:xfrm>
            <a:off x="407988" y="1500188"/>
            <a:ext cx="554037" cy="4143375"/>
          </a:xfrm>
          <a:prstGeom prst="rect">
            <a:avLst/>
          </a:prstGeom>
          <a:noFill/>
          <a:ln w="9525">
            <a:noFill/>
            <a:miter lim="800000"/>
            <a:headEnd/>
            <a:tailEnd/>
          </a:ln>
        </p:spPr>
        <p:txBody>
          <a:bodyPr vert="eaVert">
            <a:spAutoFit/>
          </a:bodyPr>
          <a:lstStyle/>
          <a:p>
            <a:r>
              <a:rPr lang="zh-CN" altLang="en-US" sz="2400">
                <a:solidFill>
                  <a:srgbClr val="808080"/>
                </a:solidFill>
                <a:latin typeface="华康俪金黑W8(P)"/>
                <a:ea typeface="华康俪金黑W8(P)"/>
                <a:cs typeface="华康俪金黑W8(P)"/>
              </a:rPr>
              <a:t>近期工作推进</a:t>
            </a:r>
          </a:p>
        </p:txBody>
      </p:sp>
      <p:graphicFrame>
        <p:nvGraphicFramePr>
          <p:cNvPr id="8" name="Group 4"/>
          <p:cNvGraphicFramePr>
            <a:graphicFrameLocks noGrp="1"/>
          </p:cNvGraphicFramePr>
          <p:nvPr/>
        </p:nvGraphicFramePr>
        <p:xfrm>
          <a:off x="1071563" y="1214438"/>
          <a:ext cx="7286625" cy="4654550"/>
        </p:xfrm>
        <a:graphic>
          <a:graphicData uri="http://schemas.openxmlformats.org/drawingml/2006/table">
            <a:tbl>
              <a:tblPr/>
              <a:tblGrid>
                <a:gridCol w="1641475"/>
                <a:gridCol w="565150"/>
                <a:gridCol w="563563"/>
                <a:gridCol w="565150"/>
                <a:gridCol w="563562"/>
                <a:gridCol w="565150"/>
                <a:gridCol w="565150"/>
                <a:gridCol w="563563"/>
                <a:gridCol w="565150"/>
                <a:gridCol w="563562"/>
                <a:gridCol w="565150"/>
              </a:tblGrid>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6</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7</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8</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3</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4</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1</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2</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3</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4</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1</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2</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3</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4</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VI</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视觉系统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产品包装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产品体系确立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产品样册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媒体广告设计及投放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终端物料设计及印制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网站建设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产品知识培训及上市预热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促销、业务培训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产品渠道确定、谈判及协议签订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促销活动及控制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pitchFamily="34" charset="0"/>
                          <a:ea typeface="宋体" pitchFamily="2" charset="-122"/>
                        </a:rPr>
                        <a:t>渠道商铺货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rPr>
                        <a:t>9</a:t>
                      </a:r>
                      <a:r>
                        <a:rPr kumimoji="0" lang="zh-CN" altLang="en-US" sz="1200" b="0" i="0" u="none" strike="noStrike" cap="none" normalizeH="0" baseline="0" smtClean="0">
                          <a:ln>
                            <a:noFill/>
                          </a:ln>
                          <a:solidFill>
                            <a:schemeClr val="tx1"/>
                          </a:solidFill>
                          <a:effectLst/>
                          <a:latin typeface="Arial" pitchFamily="34" charset="0"/>
                          <a:ea typeface="宋体" pitchFamily="2" charset="-122"/>
                        </a:rPr>
                        <a:t>月销售计划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图片 1" descr="海川PPT-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3" descr="海川PPT-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357158" y="2428868"/>
            <a:ext cx="8358246" cy="1415772"/>
          </a:xfrm>
          <a:prstGeom prst="rect">
            <a:avLst/>
          </a:prstGeom>
          <a:noFill/>
        </p:spPr>
        <p:txBody>
          <a:bodyPr>
            <a:spAutoFit/>
          </a:bodyPr>
          <a:lstStyle/>
          <a:p>
            <a:pPr algn="ctr" fontAlgn="auto">
              <a:spcBef>
                <a:spcPts val="0"/>
              </a:spcBef>
              <a:spcAft>
                <a:spcPts val="0"/>
              </a:spcAft>
              <a:defRPr/>
            </a:pPr>
            <a:r>
              <a:rPr lang="zh-CN" altLang="en-US"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市场调研</a:t>
            </a:r>
            <a:endParaRPr lang="en-US" altLang="zh-CN" sz="54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a:p>
            <a:pPr fontAlgn="auto">
              <a:spcBef>
                <a:spcPts val="0"/>
              </a:spcBef>
              <a:spcAft>
                <a:spcPts val="0"/>
              </a:spcAft>
              <a:defRPr/>
            </a:pPr>
            <a:r>
              <a:rPr lang="zh-CN" altLang="en-US" sz="32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rPr>
              <a:t>发现并验证需求，从而找到科学、精准的定位</a:t>
            </a:r>
            <a:endParaRPr lang="zh-CN" altLang="en-US" sz="3200" dirty="0">
              <a:ln w="1905"/>
              <a:solidFill>
                <a:srgbClr val="808080"/>
              </a:solidFill>
              <a:effectLst>
                <a:innerShdw blurRad="69850" dist="43180" dir="5400000">
                  <a:srgbClr val="000000">
                    <a:alpha val="65000"/>
                  </a:srgbClr>
                </a:innerShdw>
              </a:effectLst>
              <a:latin typeface="华康俪金黑W8(P)" pitchFamily="34" charset="-122"/>
              <a:ea typeface="华康俪金黑W8(P)"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8430</Words>
  <Application>Microsoft Office PowerPoint</Application>
  <PresentationFormat>全屏显示(4:3)</PresentationFormat>
  <Paragraphs>994</Paragraphs>
  <Slides>83</Slides>
  <Notes>22</Notes>
  <HiddenSlides>0</HiddenSlides>
  <MMClips>0</MMClips>
  <ScaleCrop>false</ScaleCrop>
  <HeadingPairs>
    <vt:vector size="6" baseType="variant">
      <vt:variant>
        <vt:lpstr>已用的字体</vt:lpstr>
      </vt:variant>
      <vt:variant>
        <vt:i4>10</vt:i4>
      </vt:variant>
      <vt:variant>
        <vt:lpstr>演示文稿设计模板</vt:lpstr>
      </vt:variant>
      <vt:variant>
        <vt:i4>1</vt:i4>
      </vt:variant>
      <vt:variant>
        <vt:lpstr>幻灯片标题</vt:lpstr>
      </vt:variant>
      <vt:variant>
        <vt:i4>83</vt:i4>
      </vt:variant>
    </vt:vector>
  </HeadingPairs>
  <TitlesOfParts>
    <vt:vector size="94" baseType="lpstr">
      <vt:lpstr>Calibri</vt:lpstr>
      <vt:lpstr>宋体</vt:lpstr>
      <vt:lpstr>Arial</vt:lpstr>
      <vt:lpstr>华康俪金黑W8(P)</vt:lpstr>
      <vt:lpstr>Times New Roman</vt:lpstr>
      <vt:lpstr>Wingdings</vt:lpstr>
      <vt:lpstr>黑体</vt:lpstr>
      <vt:lpstr>Arial Black</vt:lpstr>
      <vt:lpstr>华文琥珀</vt:lpstr>
      <vt:lpstr>Verdana</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海川即食阿胶方案提报</dc:title>
  <cp:lastModifiedBy>微软用户</cp:lastModifiedBy>
  <cp:revision>171</cp:revision>
  <dcterms:modified xsi:type="dcterms:W3CDTF">2013-06-17T04:45:56Z</dcterms:modified>
</cp:coreProperties>
</file>