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3"/>
    <p:sldId id="257" r:id="rId4"/>
    <p:sldId id="302" r:id="rId5"/>
    <p:sldId id="261" r:id="rId6"/>
    <p:sldId id="263" r:id="rId7"/>
    <p:sldId id="262" r:id="rId8"/>
    <p:sldId id="295" r:id="rId9"/>
    <p:sldId id="260" r:id="rId10"/>
    <p:sldId id="259" r:id="rId11"/>
    <p:sldId id="275" r:id="rId13"/>
    <p:sldId id="264" r:id="rId14"/>
    <p:sldId id="266" r:id="rId15"/>
    <p:sldId id="265" r:id="rId16"/>
    <p:sldId id="271" r:id="rId17"/>
    <p:sldId id="286" r:id="rId18"/>
    <p:sldId id="296" r:id="rId19"/>
    <p:sldId id="268" r:id="rId20"/>
    <p:sldId id="272" r:id="rId21"/>
    <p:sldId id="291" r:id="rId22"/>
    <p:sldId id="269" r:id="rId23"/>
    <p:sldId id="273" r:id="rId24"/>
    <p:sldId id="304" r:id="rId25"/>
    <p:sldId id="274" r:id="rId26"/>
    <p:sldId id="276" r:id="rId27"/>
    <p:sldId id="277" r:id="rId28"/>
    <p:sldId id="278" r:id="rId29"/>
    <p:sldId id="279" r:id="rId30"/>
    <p:sldId id="281" r:id="rId31"/>
    <p:sldId id="292" r:id="rId32"/>
    <p:sldId id="282" r:id="rId33"/>
    <p:sldId id="283" r:id="rId34"/>
    <p:sldId id="284" r:id="rId35"/>
    <p:sldId id="285" r:id="rId36"/>
    <p:sldId id="287" r:id="rId37"/>
    <p:sldId id="288" r:id="rId38"/>
    <p:sldId id="303" r:id="rId39"/>
    <p:sldId id="297" r:id="rId40"/>
    <p:sldId id="289" r:id="rId41"/>
    <p:sldId id="301" r:id="rId42"/>
    <p:sldId id="298" r:id="rId43"/>
    <p:sldId id="299" r:id="rId44"/>
    <p:sldId id="258" r:id="rId4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B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691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B2282-7A2D-4A9D-A952-5BAE47A76F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4B406-EF0A-4F6F-A878-7EDFCE1BCC7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4B406-EF0A-4F6F-A878-7EDFCE1BCC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370295" y="430308"/>
            <a:ext cx="7086599" cy="10623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Bodoni MT Black" panose="02070A03080606020203" pitchFamily="18" charset="0"/>
              </a:rPr>
              <a:t>5S</a:t>
            </a:r>
            <a:r>
              <a:rPr lang="zh-CN" altLang="en-US" sz="3200" dirty="0">
                <a:latin typeface="Bodoni MT Black" panose="02070A03080606020203" pitchFamily="18" charset="0"/>
              </a:rPr>
              <a:t>感动服务</a:t>
            </a:r>
            <a:endParaRPr lang="en-US" altLang="zh-CN" sz="3200" dirty="0">
              <a:latin typeface="Bodoni MT Black" panose="02070A03080606020203" pitchFamily="18" charset="0"/>
            </a:endParaRPr>
          </a:p>
          <a:p>
            <a:pPr algn="ctr"/>
            <a:r>
              <a:rPr lang="zh-CN" altLang="en-US" sz="3200" dirty="0" smtClean="0">
                <a:latin typeface="Bodoni MT Black" panose="02070A03080606020203" pitchFamily="18" charset="0"/>
              </a:rPr>
              <a:t>前台接诊流程及礼仪规范</a:t>
            </a:r>
            <a:endParaRPr lang="zh-CN" altLang="en-US" sz="3200" dirty="0">
              <a:latin typeface="Bodoni MT Black" panose="02070A030806060202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 noChangeArrowheads="1"/>
          </p:cNvSpPr>
          <p:nvPr>
            <p:ph idx="1"/>
          </p:nvPr>
        </p:nvSpPr>
        <p:spPr bwMode="auto">
          <a:xfrm>
            <a:off x="2761121" y="147922"/>
            <a:ext cx="2725271" cy="662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indent="0" algn="ctr" eaLnBrk="1" fontAlgn="auto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None/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专注的目光：</a:t>
            </a:r>
            <a:r>
              <a:rPr lang="zh-CN" altLang="en-US" sz="2800" b="1" kern="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尊重</a:t>
            </a:r>
            <a:endParaRPr lang="zh-CN" altLang="en-US" sz="2800" b="1" kern="0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6518" y="1348348"/>
            <a:ext cx="5109874" cy="2292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在与人谈话时，大部分时间应看着对方，否则是不礼貌或不真诚；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正确的目光是自然地注视对方眉与鼻梁三角区，不能左顾右盼，也不能紧盯对方；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道别或握手时，则应该用目光注视着对方的眼睛。</a:t>
            </a:r>
            <a:endParaRPr lang="zh-CN" altLang="en-US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2993" y="4809846"/>
            <a:ext cx="9720263" cy="1173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眼睛是心灵的窗户</a:t>
            </a:r>
            <a:endParaRPr lang="en-US" altLang="zh-CN" sz="32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目光是否运用得当，直接会影响沟通的效果</a:t>
            </a:r>
            <a:endParaRPr lang="zh-CN" altLang="en-US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5889" y="1354193"/>
            <a:ext cx="4901672" cy="2999823"/>
          </a:xfrm>
          <a:prstGeom prst="roundRect">
            <a:avLst>
              <a:gd name="adj" fmla="val 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28575" cap="flat" cmpd="sng">
            <a:solidFill>
              <a:schemeClr val="bg1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67555" y="1059146"/>
            <a:ext cx="2402541" cy="446925"/>
          </a:xfrm>
        </p:spPr>
        <p:txBody>
          <a:bodyPr/>
          <a:lstStyle/>
          <a:p>
            <a:r>
              <a:rPr lang="zh-CN" altLang="en-US" dirty="0"/>
              <a:t>姿势</a:t>
            </a:r>
            <a:r>
              <a:rPr lang="en-US" altLang="zh-CN" dirty="0"/>
              <a:t>----</a:t>
            </a:r>
            <a:r>
              <a:rPr lang="zh-CN" altLang="en-US" dirty="0"/>
              <a:t>站姿</a:t>
            </a:r>
            <a:endParaRPr lang="zh-CN" altLang="en-US" dirty="0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683500" y="122801"/>
            <a:ext cx="4679950" cy="663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端正的站：站如</a:t>
            </a:r>
            <a:r>
              <a:rPr lang="zh-CN" altLang="en-US" sz="2800" b="1" kern="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松</a:t>
            </a:r>
            <a:endParaRPr lang="zh-CN" altLang="en-US" sz="2800" b="1" kern="0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9955" y="2086177"/>
            <a:ext cx="6096000" cy="19595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挺胸，抬头，收腹，目视前方，形成一种端正、挺拔、优美、典雅的</a:t>
            </a:r>
            <a:r>
              <a:rPr lang="zh-CN" altLang="en-US" b="1" kern="1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气质美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女士双臂自然下垂，或者交叠着放在小腹部，</a:t>
            </a:r>
            <a:r>
              <a:rPr lang="zh-CN" altLang="en-US" b="1" kern="1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左手在下，右手在上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男士两手也是自然下垂，或交叠放在身前或背于身后。</a:t>
            </a:r>
            <a:endParaRPr lang="zh-CN" altLang="en-US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212" y="817100"/>
            <a:ext cx="2609045" cy="546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38956" y="951570"/>
            <a:ext cx="2779059" cy="487269"/>
          </a:xfrm>
        </p:spPr>
        <p:txBody>
          <a:bodyPr/>
          <a:lstStyle/>
          <a:p>
            <a:r>
              <a:rPr lang="zh-CN" altLang="en-US" dirty="0"/>
              <a:t>姿势</a:t>
            </a:r>
            <a:r>
              <a:rPr lang="en-US" altLang="zh-CN" dirty="0"/>
              <a:t>----</a:t>
            </a:r>
            <a:r>
              <a:rPr lang="zh-CN" altLang="en-US" dirty="0"/>
              <a:t>坐姿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876530" y="201276"/>
            <a:ext cx="2646878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defRPr/>
            </a:pPr>
            <a:r>
              <a:rPr lang="zh-CN" alt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稳重的坐：坐如</a:t>
            </a:r>
            <a:r>
              <a:rPr lang="zh-CN" altLang="en-US" sz="2400" b="1" kern="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钟</a:t>
            </a:r>
            <a:endParaRPr lang="zh-CN" altLang="en-US" sz="2400" b="1" kern="0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4263" y="1563503"/>
            <a:ext cx="4705350" cy="2828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不满坐是</a:t>
            </a:r>
            <a:r>
              <a:rPr lang="zh-CN" altLang="en-US" b="1" kern="1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谦恭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女士的膝盖一定要并起来，脚可以放中间，也可以放在侧边；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男士膝盖可稍微分开，但不宜超过肩宽；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翘腿时，要注意收紧上面的腿，脚尖下压，绝不能以脚尖指向别人；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不要抖腿。</a:t>
            </a:r>
            <a:endParaRPr lang="zh-CN" altLang="en-US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717" y="1438839"/>
            <a:ext cx="3476835" cy="49012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19638" y="1032252"/>
            <a:ext cx="3505200" cy="460375"/>
          </a:xfrm>
        </p:spPr>
        <p:txBody>
          <a:bodyPr/>
          <a:lstStyle/>
          <a:p>
            <a:r>
              <a:rPr lang="zh-CN" altLang="en-US" dirty="0"/>
              <a:t>姿势</a:t>
            </a:r>
            <a:r>
              <a:rPr lang="en-US" altLang="zh-CN" dirty="0"/>
              <a:t>----</a:t>
            </a:r>
            <a:r>
              <a:rPr lang="zh-CN" altLang="en-US" dirty="0"/>
              <a:t>走路的姿势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903423" y="228167"/>
            <a:ext cx="2646878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defRPr/>
            </a:pPr>
            <a:r>
              <a:rPr lang="zh-CN" alt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优雅的走：行如</a:t>
            </a:r>
            <a:r>
              <a:rPr lang="zh-CN" altLang="en-US" sz="2400" b="1" kern="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</a:t>
            </a:r>
            <a:endParaRPr lang="zh-CN" altLang="en-US" sz="2400" b="1" kern="0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16271" y="2047594"/>
            <a:ext cx="6446844" cy="271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sz="2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男士要稳定、矫健；女士要轻盈、优雅；</a:t>
            </a:r>
            <a:endParaRPr lang="en-US" altLang="zh-CN" sz="2400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sz="2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两眼平视前方，低头一般也拣不着钱；</a:t>
            </a:r>
            <a:endParaRPr lang="en-US" altLang="zh-CN" sz="2400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sz="2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步履轻捷不要拖拉（脚后跟不要拖地）；</a:t>
            </a:r>
            <a:endParaRPr lang="en-US" altLang="zh-CN" sz="2400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sz="2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两臂在身体两侧自然摆动，有节奏感；</a:t>
            </a:r>
            <a:endParaRPr lang="en-US" altLang="zh-CN" sz="2400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sz="2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身体应当保持正直，不要过分摇摆。</a:t>
            </a:r>
            <a:endParaRPr lang="zh-CN" altLang="en-US" sz="2400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9"/>
          <p:cNvSpPr>
            <a:spLocks noChangeArrowheads="1"/>
          </p:cNvSpPr>
          <p:nvPr/>
        </p:nvSpPr>
        <p:spPr bwMode="auto">
          <a:xfrm>
            <a:off x="1326403" y="5504235"/>
            <a:ext cx="97202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走路的姿势最能体现一个人是否有信心</a:t>
            </a:r>
            <a:endParaRPr lang="zh-CN" altLang="en-US" sz="32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 noChangeArrowheads="1"/>
          </p:cNvSpPr>
          <p:nvPr>
            <p:ph idx="1"/>
          </p:nvPr>
        </p:nvSpPr>
        <p:spPr bwMode="auto">
          <a:xfrm>
            <a:off x="1241610" y="736418"/>
            <a:ext cx="3249706" cy="662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indent="0" algn="ctr" eaLnBrk="1" fontAlgn="auto" hangingPunct="1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None/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得体的蹲：</a:t>
            </a:r>
            <a:r>
              <a:rPr lang="zh-CN" altLang="en-US" sz="2800" b="1" kern="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不走光</a:t>
            </a:r>
            <a:endParaRPr lang="zh-CN" altLang="en-US" sz="2800" b="1" kern="0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内容占位符 1"/>
          <p:cNvSpPr txBox="1"/>
          <p:nvPr/>
        </p:nvSpPr>
        <p:spPr>
          <a:xfrm>
            <a:off x="138956" y="951570"/>
            <a:ext cx="2779059" cy="4872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姿势</a:t>
            </a:r>
            <a:r>
              <a:rPr lang="en-US" altLang="zh-CN" dirty="0"/>
              <a:t>----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996616" y="1281116"/>
            <a:ext cx="4705350" cy="8604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一脚前，一脚后，然后下蹲；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忌弯腰、翘臀或两脚平蹲</a:t>
            </a:r>
            <a:r>
              <a:rPr lang="zh-CN" altLang="en-US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（卫生间姿势）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6" y="1653991"/>
            <a:ext cx="3838754" cy="48649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Grp="1"/>
          </p:cNvSpPr>
          <p:nvPr>
            <p:ph idx="1"/>
          </p:nvPr>
        </p:nvSpPr>
        <p:spPr>
          <a:xfrm>
            <a:off x="537884" y="1180169"/>
            <a:ext cx="1786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语言沟通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78146" y="338794"/>
            <a:ext cx="2629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礼貌用语不离身</a:t>
            </a:r>
            <a:endParaRPr lang="zh-CN" altLang="en-US" sz="24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24105" y="959226"/>
            <a:ext cx="521176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良言一句三冬</a:t>
            </a:r>
            <a:r>
              <a:rPr lang="zh-CN" altLang="en-US" sz="36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暖</a:t>
            </a:r>
            <a:r>
              <a:rPr lang="zh-CN" altLang="en-US" sz="32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恶语伤人六月</a:t>
            </a:r>
            <a:r>
              <a:rPr lang="zh-CN" altLang="en-US" sz="3600" b="1" dirty="0">
                <a:solidFill>
                  <a:srgbClr val="007B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寒</a:t>
            </a:r>
            <a:endParaRPr lang="zh-CN" altLang="en-US" sz="3600" dirty="0">
              <a:solidFill>
                <a:srgbClr val="007BF6"/>
              </a:solidFill>
              <a:latin typeface="+mn-lt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24926" y="1991008"/>
            <a:ext cx="78401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zh-CN" sz="2800" b="1" kern="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请、您、请、您、您好、对不起、谢谢、再见</a:t>
            </a:r>
            <a:endParaRPr lang="zh-CN" altLang="en-US" sz="2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24110" y="2774766"/>
            <a:ext cx="423705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字不离口、</a:t>
            </a:r>
            <a:r>
              <a:rPr lang="zh-CN" altLang="en-US" sz="32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字随身走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13"/>
          <p:cNvGrpSpPr/>
          <p:nvPr/>
        </p:nvGrpSpPr>
        <p:grpSpPr bwMode="auto">
          <a:xfrm>
            <a:off x="2263032" y="4009464"/>
            <a:ext cx="6553200" cy="1876425"/>
            <a:chOff x="1187624" y="4433192"/>
            <a:chExt cx="6552728" cy="1876128"/>
          </a:xfrm>
        </p:grpSpPr>
        <p:grpSp>
          <p:nvGrpSpPr>
            <p:cNvPr id="9" name="组合 14"/>
            <p:cNvGrpSpPr/>
            <p:nvPr/>
          </p:nvGrpSpPr>
          <p:grpSpPr bwMode="auto">
            <a:xfrm>
              <a:off x="1187624" y="4433192"/>
              <a:ext cx="6552728" cy="435968"/>
              <a:chOff x="1187624" y="3713112"/>
              <a:chExt cx="6552728" cy="435968"/>
            </a:xfrm>
          </p:grpSpPr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187624" y="3713112"/>
                <a:ext cx="2736653" cy="431732"/>
              </a:xfrm>
              <a:custGeom>
                <a:avLst/>
                <a:gdLst/>
                <a:ahLst/>
                <a:cxnLst/>
                <a:rect l="l" t="t" r="r" b="b"/>
                <a:pathLst>
                  <a:path w="4732299" h="655200">
                    <a:moveTo>
                      <a:pt x="29842" y="0"/>
                    </a:moveTo>
                    <a:lnTo>
                      <a:pt x="4732299" y="0"/>
                    </a:lnTo>
                    <a:lnTo>
                      <a:pt x="4732299" y="655200"/>
                    </a:lnTo>
                    <a:lnTo>
                      <a:pt x="0" y="655200"/>
                    </a:lnTo>
                    <a:lnTo>
                      <a:pt x="0" y="651669"/>
                    </a:lnTo>
                    <a:lnTo>
                      <a:pt x="25384" y="651669"/>
                    </a:lnTo>
                    <a:lnTo>
                      <a:pt x="393662" y="32385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 cmpd="sng" algn="ctr">
                <a:solidFill>
                  <a:schemeClr val="bg1">
                    <a:lumMod val="85000"/>
                  </a:schemeClr>
                </a:solidFill>
                <a:prstDash val="solid"/>
              </a:ln>
              <a:effectLst/>
            </p:spPr>
            <p:txBody>
              <a:bodyPr rIns="90000" anchor="ctr"/>
              <a:lstStyle/>
              <a:p>
                <a:pPr algn="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kern="0" dirty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让您久等了</a:t>
                </a:r>
                <a:endParaRPr lang="zh-CN" altLang="en-US" sz="1600" kern="0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5003699" y="3717874"/>
                <a:ext cx="2736653" cy="431732"/>
              </a:xfrm>
              <a:custGeom>
                <a:avLst/>
                <a:gdLst/>
                <a:ahLst/>
                <a:cxnLst/>
                <a:rect l="l" t="t" r="r" b="b"/>
                <a:pathLst>
                  <a:path w="4732299" h="655200">
                    <a:moveTo>
                      <a:pt x="29842" y="0"/>
                    </a:moveTo>
                    <a:lnTo>
                      <a:pt x="4732299" y="0"/>
                    </a:lnTo>
                    <a:lnTo>
                      <a:pt x="4732299" y="655200"/>
                    </a:lnTo>
                    <a:lnTo>
                      <a:pt x="0" y="655200"/>
                    </a:lnTo>
                    <a:lnTo>
                      <a:pt x="0" y="651669"/>
                    </a:lnTo>
                    <a:lnTo>
                      <a:pt x="25384" y="651669"/>
                    </a:lnTo>
                    <a:lnTo>
                      <a:pt x="393662" y="32385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 cmpd="sng" algn="ctr">
                <a:solidFill>
                  <a:srgbClr val="D7D7D7"/>
                </a:solidFill>
                <a:prstDash val="solid"/>
              </a:ln>
              <a:effectLst/>
            </p:spPr>
            <p:txBody>
              <a:bodyPr rIns="90000" anchor="ctr"/>
              <a:lstStyle/>
              <a:p>
                <a:pPr algn="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kern="0" dirty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请问有什么可以帮您</a:t>
                </a:r>
                <a:endParaRPr lang="zh-CN" altLang="en-US" sz="1600" kern="0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组合 15"/>
            <p:cNvGrpSpPr/>
            <p:nvPr/>
          </p:nvGrpSpPr>
          <p:grpSpPr bwMode="auto">
            <a:xfrm>
              <a:off x="1187624" y="5153272"/>
              <a:ext cx="6552728" cy="435968"/>
              <a:chOff x="1187624" y="3713112"/>
              <a:chExt cx="6552728" cy="435968"/>
            </a:xfrm>
          </p:grpSpPr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1187624" y="3713643"/>
                <a:ext cx="2736653" cy="431732"/>
              </a:xfrm>
              <a:custGeom>
                <a:avLst/>
                <a:gdLst/>
                <a:ahLst/>
                <a:cxnLst/>
                <a:rect l="l" t="t" r="r" b="b"/>
                <a:pathLst>
                  <a:path w="4732299" h="655200">
                    <a:moveTo>
                      <a:pt x="29842" y="0"/>
                    </a:moveTo>
                    <a:lnTo>
                      <a:pt x="4732299" y="0"/>
                    </a:lnTo>
                    <a:lnTo>
                      <a:pt x="4732299" y="655200"/>
                    </a:lnTo>
                    <a:lnTo>
                      <a:pt x="0" y="655200"/>
                    </a:lnTo>
                    <a:lnTo>
                      <a:pt x="0" y="651669"/>
                    </a:lnTo>
                    <a:lnTo>
                      <a:pt x="25384" y="651669"/>
                    </a:lnTo>
                    <a:lnTo>
                      <a:pt x="393662" y="32385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 cmpd="sng" algn="ctr">
                <a:solidFill>
                  <a:srgbClr val="D7D7D7"/>
                </a:solidFill>
                <a:prstDash val="solid"/>
              </a:ln>
              <a:effectLst/>
            </p:spPr>
            <p:txBody>
              <a:bodyPr rIns="90000" anchor="ctr"/>
              <a:lstStyle/>
              <a:p>
                <a:pPr algn="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kern="0" dirty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很高兴为您服务</a:t>
                </a:r>
                <a:endParaRPr lang="zh-CN" altLang="en-US" sz="1600" kern="0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5003699" y="3716817"/>
                <a:ext cx="2736653" cy="431732"/>
              </a:xfrm>
              <a:custGeom>
                <a:avLst/>
                <a:gdLst/>
                <a:ahLst/>
                <a:cxnLst/>
                <a:rect l="l" t="t" r="r" b="b"/>
                <a:pathLst>
                  <a:path w="4732299" h="655200">
                    <a:moveTo>
                      <a:pt x="29842" y="0"/>
                    </a:moveTo>
                    <a:lnTo>
                      <a:pt x="4732299" y="0"/>
                    </a:lnTo>
                    <a:lnTo>
                      <a:pt x="4732299" y="655200"/>
                    </a:lnTo>
                    <a:lnTo>
                      <a:pt x="0" y="655200"/>
                    </a:lnTo>
                    <a:lnTo>
                      <a:pt x="0" y="651669"/>
                    </a:lnTo>
                    <a:lnTo>
                      <a:pt x="25384" y="651669"/>
                    </a:lnTo>
                    <a:lnTo>
                      <a:pt x="393662" y="32385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 cmpd="sng" algn="ctr">
                <a:solidFill>
                  <a:srgbClr val="D7D7D7"/>
                </a:solidFill>
                <a:prstDash val="solid"/>
              </a:ln>
              <a:effectLst/>
            </p:spPr>
            <p:txBody>
              <a:bodyPr rIns="90000" anchor="ctr"/>
              <a:lstStyle/>
              <a:p>
                <a:pPr algn="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kern="0" dirty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麻烦您稍等一下</a:t>
                </a:r>
                <a:endParaRPr lang="zh-CN" altLang="en-US" sz="1600" kern="0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组合 16"/>
            <p:cNvGrpSpPr/>
            <p:nvPr/>
          </p:nvGrpSpPr>
          <p:grpSpPr bwMode="auto">
            <a:xfrm>
              <a:off x="1187624" y="5873352"/>
              <a:ext cx="6552728" cy="435968"/>
              <a:chOff x="1187624" y="3713112"/>
              <a:chExt cx="6552728" cy="435968"/>
            </a:xfrm>
          </p:grpSpPr>
          <p:sp>
            <p:nvSpPr>
              <p:cNvPr id="12" name="Rectangle 5"/>
              <p:cNvSpPr>
                <a:spLocks noChangeArrowheads="1"/>
              </p:cNvSpPr>
              <p:nvPr/>
            </p:nvSpPr>
            <p:spPr bwMode="auto">
              <a:xfrm>
                <a:off x="1187624" y="3712587"/>
                <a:ext cx="2736653" cy="431732"/>
              </a:xfrm>
              <a:custGeom>
                <a:avLst/>
                <a:gdLst/>
                <a:ahLst/>
                <a:cxnLst/>
                <a:rect l="l" t="t" r="r" b="b"/>
                <a:pathLst>
                  <a:path w="4732299" h="655200">
                    <a:moveTo>
                      <a:pt x="29842" y="0"/>
                    </a:moveTo>
                    <a:lnTo>
                      <a:pt x="4732299" y="0"/>
                    </a:lnTo>
                    <a:lnTo>
                      <a:pt x="4732299" y="655200"/>
                    </a:lnTo>
                    <a:lnTo>
                      <a:pt x="0" y="655200"/>
                    </a:lnTo>
                    <a:lnTo>
                      <a:pt x="0" y="651669"/>
                    </a:lnTo>
                    <a:lnTo>
                      <a:pt x="25384" y="651669"/>
                    </a:lnTo>
                    <a:lnTo>
                      <a:pt x="393662" y="32385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 cmpd="sng" algn="ctr">
                <a:solidFill>
                  <a:srgbClr val="D7D7D7"/>
                </a:solidFill>
                <a:prstDash val="solid"/>
              </a:ln>
              <a:effectLst/>
            </p:spPr>
            <p:txBody>
              <a:bodyPr rIns="90000" anchor="ctr"/>
              <a:lstStyle/>
              <a:p>
                <a:pPr algn="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kern="0" dirty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您慢走，再见</a:t>
                </a:r>
                <a:endParaRPr lang="zh-CN" altLang="en-US" sz="1600" kern="0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5003699" y="3717348"/>
                <a:ext cx="2736653" cy="431732"/>
              </a:xfrm>
              <a:custGeom>
                <a:avLst/>
                <a:gdLst/>
                <a:ahLst/>
                <a:cxnLst/>
                <a:rect l="l" t="t" r="r" b="b"/>
                <a:pathLst>
                  <a:path w="4732299" h="655200">
                    <a:moveTo>
                      <a:pt x="29842" y="0"/>
                    </a:moveTo>
                    <a:lnTo>
                      <a:pt x="4732299" y="0"/>
                    </a:lnTo>
                    <a:lnTo>
                      <a:pt x="4732299" y="655200"/>
                    </a:lnTo>
                    <a:lnTo>
                      <a:pt x="0" y="655200"/>
                    </a:lnTo>
                    <a:lnTo>
                      <a:pt x="0" y="651669"/>
                    </a:lnTo>
                    <a:lnTo>
                      <a:pt x="25384" y="651669"/>
                    </a:lnTo>
                    <a:lnTo>
                      <a:pt x="393662" y="32385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 cmpd="sng" algn="ctr">
                <a:solidFill>
                  <a:srgbClr val="D7D7D7"/>
                </a:solidFill>
                <a:prstDash val="solid"/>
              </a:ln>
              <a:effectLst/>
            </p:spPr>
            <p:txBody>
              <a:bodyPr rIns="90000" anchor="ctr"/>
              <a:lstStyle/>
              <a:p>
                <a:pPr algn="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kern="0" dirty="0">
                    <a:solidFill>
                      <a:srgbClr val="4D4D4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非常抱歉</a:t>
                </a:r>
                <a:endParaRPr lang="zh-CN" altLang="en-US" sz="1600" kern="0" dirty="0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8040"/>
          </a:xfrm>
        </p:spPr>
        <p:txBody>
          <a:bodyPr/>
          <a:lstStyle/>
          <a:p>
            <a:r>
              <a:rPr lang="zh-CN" altLang="en-US" dirty="0"/>
              <a:t>了解顾客想要了解的问题，做统一答案。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）开业多久                  </a:t>
            </a:r>
            <a:r>
              <a:rPr lang="en-US" altLang="zh-CN" dirty="0"/>
              <a:t>2</a:t>
            </a:r>
            <a:r>
              <a:rPr lang="zh-CN" altLang="en-US" dirty="0"/>
              <a:t>）医保是否可以使用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）医生是哪里的         </a:t>
            </a:r>
            <a:r>
              <a:rPr lang="en-US" altLang="zh-CN" dirty="0"/>
              <a:t>4</a:t>
            </a:r>
            <a:r>
              <a:rPr lang="zh-CN" altLang="en-US" dirty="0"/>
              <a:t>）价钱</a:t>
            </a:r>
            <a:r>
              <a:rPr lang="zh-CN" altLang="en-US" dirty="0" smtClean="0"/>
              <a:t>怎样</a:t>
            </a:r>
            <a:endParaRPr lang="en-US" altLang="zh-CN" dirty="0" smtClean="0"/>
          </a:p>
          <a:p>
            <a:r>
              <a:rPr lang="en-US" altLang="zh-CN" dirty="0" smtClean="0"/>
              <a:t>5</a:t>
            </a:r>
            <a:r>
              <a:rPr lang="zh-CN" altLang="en-US" dirty="0" smtClean="0"/>
              <a:t>）医生工作年份有多久 </a:t>
            </a:r>
            <a:r>
              <a:rPr lang="en-US" altLang="zh-CN" dirty="0" smtClean="0"/>
              <a:t>6</a:t>
            </a:r>
            <a:r>
              <a:rPr lang="zh-CN" altLang="en-US" dirty="0" smtClean="0"/>
              <a:t>）医生的技术如何</a:t>
            </a: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0"/>
          <p:cNvSpPr>
            <a:spLocks noGrp="1"/>
          </p:cNvSpPr>
          <p:nvPr>
            <p:ph idx="1"/>
          </p:nvPr>
        </p:nvSpPr>
        <p:spPr>
          <a:xfrm>
            <a:off x="1927407" y="1018805"/>
            <a:ext cx="9058836" cy="82344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4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sz="4000" b="1" dirty="0" err="1"/>
              <a:t>初诊患者接诊流程及礼仪规范</a:t>
            </a:r>
            <a:br>
              <a:rPr sz="4000" dirty="0"/>
            </a:br>
            <a:endParaRPr sz="4000" dirty="0"/>
          </a:p>
        </p:txBody>
      </p:sp>
      <p:sp>
        <p:nvSpPr>
          <p:cNvPr id="4" name="椭圆 3"/>
          <p:cNvSpPr/>
          <p:nvPr/>
        </p:nvSpPr>
        <p:spPr>
          <a:xfrm>
            <a:off x="4518212" y="1815355"/>
            <a:ext cx="2312894" cy="874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/>
              <a:t>客户</a:t>
            </a:r>
            <a:endParaRPr lang="zh-CN" altLang="en-US" sz="3200" dirty="0"/>
          </a:p>
        </p:txBody>
      </p:sp>
      <p:sp>
        <p:nvSpPr>
          <p:cNvPr id="5" name="下箭头 4"/>
          <p:cNvSpPr/>
          <p:nvPr/>
        </p:nvSpPr>
        <p:spPr>
          <a:xfrm>
            <a:off x="5534811" y="2729756"/>
            <a:ext cx="274318" cy="564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524930" y="3361769"/>
            <a:ext cx="2319618" cy="80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/>
              <a:t>店长</a:t>
            </a:r>
            <a:r>
              <a:rPr lang="zh-CN" altLang="en-US" sz="1600" dirty="0"/>
              <a:t>有名片的务必收集</a:t>
            </a:r>
            <a:endParaRPr lang="zh-CN" altLang="en-US" sz="1600" dirty="0"/>
          </a:p>
        </p:txBody>
      </p:sp>
      <p:sp>
        <p:nvSpPr>
          <p:cNvPr id="7" name="下箭头 6"/>
          <p:cNvSpPr/>
          <p:nvPr/>
        </p:nvSpPr>
        <p:spPr>
          <a:xfrm>
            <a:off x="5552741" y="4253750"/>
            <a:ext cx="274318" cy="564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决策 7"/>
          <p:cNvSpPr/>
          <p:nvPr/>
        </p:nvSpPr>
        <p:spPr>
          <a:xfrm>
            <a:off x="4370300" y="4840949"/>
            <a:ext cx="2662517" cy="126401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前台客服填写资料进行分诊</a:t>
            </a:r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88578" y="951570"/>
            <a:ext cx="5199529" cy="594846"/>
          </a:xfrm>
        </p:spPr>
        <p:txBody>
          <a:bodyPr/>
          <a:lstStyle/>
          <a:p>
            <a:r>
              <a:rPr lang="zh-CN" altLang="en-US" dirty="0"/>
              <a:t>客服人员起立接诊的照片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6" y="1815353"/>
            <a:ext cx="3616250" cy="416858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32" y="1815353"/>
            <a:ext cx="3668157" cy="41215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945" y="1815353"/>
            <a:ext cx="2957600" cy="409267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703730" y="991911"/>
            <a:ext cx="5898776" cy="2558114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名片</a:t>
            </a:r>
            <a:r>
              <a:rPr lang="zh-CN" altLang="en-US" sz="2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：可以询问患者有无名片，如有则务必收集</a:t>
            </a:r>
            <a:endParaRPr lang="zh-CN" altLang="en-US" sz="24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名片的递交顺序：</a:t>
            </a:r>
            <a:r>
              <a:rPr lang="zh-CN" altLang="en-US" sz="24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由尊而卑，由近而远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递出：文字</a:t>
            </a:r>
            <a:r>
              <a:rPr lang="zh-CN" altLang="en-US" sz="24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向着对方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双手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拿出。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接受：</a:t>
            </a:r>
            <a:r>
              <a:rPr lang="zh-CN" altLang="en-US" sz="24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双手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去接，</a:t>
            </a:r>
            <a:r>
              <a:rPr lang="zh-CN" altLang="en-US" sz="24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马上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要看，如有疑惑，</a:t>
            </a:r>
            <a:r>
              <a:rPr lang="zh-CN" altLang="en-US" sz="24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马上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询问。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同时交换名片时，可以</a:t>
            </a:r>
            <a:r>
              <a:rPr lang="zh-CN" altLang="en-US" sz="24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右手递名片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左手接名片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名片的收存：衬衣口袋或西装内侧口袋，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不要放在裤袋里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5000"/>
              </a:lnSpc>
              <a:spcBef>
                <a:spcPts val="400"/>
              </a:spcBef>
              <a:buFont typeface="Wingdings" panose="05000000000000000000" pitchFamily="2" charset="2"/>
              <a:buChar char="n"/>
              <a:defRPr/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名片不宜涂改（如手机换号）。 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/>
          </a:p>
        </p:txBody>
      </p:sp>
      <p:pic>
        <p:nvPicPr>
          <p:cNvPr id="3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1697875"/>
            <a:ext cx="4875213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265527" y="0"/>
            <a:ext cx="764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45B3E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6000" dirty="0">
              <a:solidFill>
                <a:srgbClr val="45B3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1"/>
          <p:cNvSpPr>
            <a:spLocks noGrp="1"/>
          </p:cNvSpPr>
          <p:nvPr>
            <p:ph idx="1"/>
          </p:nvPr>
        </p:nvSpPr>
        <p:spPr>
          <a:xfrm>
            <a:off x="470647" y="1015663"/>
            <a:ext cx="10883153" cy="51613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                                                      </a:t>
            </a:r>
            <a:r>
              <a:rPr lang="zh-CN" altLang="en-US" sz="5400" b="1" dirty="0"/>
              <a:t>大纲</a:t>
            </a:r>
            <a:r>
              <a:rPr lang="en-US" altLang="zh-CN" sz="5400" b="1" dirty="0"/>
              <a:t> </a:t>
            </a:r>
            <a:r>
              <a:rPr lang="en-US" altLang="zh-CN" dirty="0"/>
              <a:t>                     </a:t>
            </a:r>
            <a:endParaRPr lang="en-US" altLang="zh-CN" dirty="0"/>
          </a:p>
          <a:p>
            <a:r>
              <a:rPr lang="zh-CN" altLang="en-US" sz="4000" dirty="0"/>
              <a:t>客户类型</a:t>
            </a:r>
            <a:endParaRPr lang="en-US" altLang="zh-CN" sz="4000" dirty="0"/>
          </a:p>
          <a:p>
            <a:r>
              <a:rPr lang="zh-CN" altLang="en-US" sz="4000" dirty="0"/>
              <a:t>专业客户形象的妆容及</a:t>
            </a:r>
            <a:r>
              <a:rPr lang="zh-CN" altLang="en-US" sz="4000" dirty="0" smtClean="0"/>
              <a:t>礼仪</a:t>
            </a:r>
            <a:endParaRPr lang="en-US" altLang="zh-CN" sz="4000" dirty="0"/>
          </a:p>
          <a:p>
            <a:r>
              <a:rPr lang="zh-CN" altLang="en-US" sz="4000" dirty="0"/>
              <a:t>初诊患者的接诊流程及服务礼仪</a:t>
            </a:r>
            <a:endParaRPr lang="en-US" altLang="zh-CN" sz="4000" dirty="0"/>
          </a:p>
          <a:p>
            <a:r>
              <a:rPr lang="zh-CN" altLang="en-US" sz="4000" dirty="0"/>
              <a:t>复诊患者的接诊流程及服务礼仪</a:t>
            </a:r>
            <a:endParaRPr lang="en-US" altLang="zh-CN" sz="4000" dirty="0"/>
          </a:p>
          <a:p>
            <a:r>
              <a:rPr lang="zh-CN" altLang="en-US" sz="4000" dirty="0"/>
              <a:t>治疗结束后的接待流程及服务</a:t>
            </a:r>
            <a:r>
              <a:rPr lang="zh-CN" altLang="en-US" sz="4000" dirty="0" smtClean="0"/>
              <a:t>礼仪</a:t>
            </a:r>
            <a:endParaRPr lang="en-US" altLang="zh-CN" sz="4000" dirty="0"/>
          </a:p>
          <a:p>
            <a:r>
              <a:rPr lang="zh-CN" altLang="en-US" sz="4000" dirty="0" smtClean="0"/>
              <a:t>环境管理</a:t>
            </a:r>
            <a:endParaRPr lang="zh-CN" altLang="en-US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6"/>
          <p:cNvSpPr>
            <a:spLocks noGrp="1"/>
          </p:cNvSpPr>
          <p:nvPr>
            <p:ph idx="1"/>
          </p:nvPr>
        </p:nvSpPr>
        <p:spPr>
          <a:xfrm>
            <a:off x="273426" y="1153275"/>
            <a:ext cx="10515600" cy="4351338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2800"/>
            </a:pPr>
            <a:r>
              <a:rPr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双手虎口相握，右手在上，手指并拢，放于腹前，双肘弯曲</a:t>
            </a:r>
            <a:r>
              <a:rPr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；</a:t>
            </a:r>
            <a:endParaRPr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defRPr sz="2800"/>
            </a:pPr>
            <a:endParaRPr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defRPr sz="2800"/>
            </a:pPr>
            <a:r>
              <a:rPr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面带微笑，鞠躬</a:t>
            </a:r>
            <a:r>
              <a:rPr dirty="0"/>
              <a:t>15</a:t>
            </a:r>
            <a:r>
              <a:rPr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度</a:t>
            </a:r>
            <a:r>
              <a:rPr dirty="0"/>
              <a:t>-30</a:t>
            </a:r>
            <a:r>
              <a:rPr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度，问候声音清晰、响亮、富有感情；</a:t>
            </a:r>
            <a:endParaRPr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Shape 100"/>
          <p:cNvSpPr txBox="1"/>
          <p:nvPr/>
        </p:nvSpPr>
        <p:spPr>
          <a:xfrm>
            <a:off x="214312" y="3133165"/>
            <a:ext cx="10476100" cy="30121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一早上班要了解、掌握当天预约情况，并随时关注最近（离当前时间最近）的预约情况；包括一些要求较高，比较挑剔的客户。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患者一进门，前台应所有人员立即起立问候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全体前台一起问候：早上好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下午好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晚上好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rgbClr val="3F3F3F"/>
                </a:solidFill>
              </a:defRPr>
            </a:pP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00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之前 早上好     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00-18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00 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下午好 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18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00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之后 晚上好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38955" y="1718049"/>
            <a:ext cx="10618691" cy="2195045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dirty="0"/>
              <a:t>如果客户不愿见医生，只是询问价格，需要进行有技巧的沟通和引导，记录好客户的主诉和最关心的点在哪里。</a:t>
            </a:r>
            <a:endParaRPr lang="en-US" altLang="zh-CN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dirty="0"/>
              <a:t>报价要遵循由低价开始，给客户一个可以接受的价格区间。如果沟通融洽，可以留下姓名和联系方式，收集好资料和客户的主诉需求交接给咨询师进行电话的回访。</a:t>
            </a:r>
            <a:endParaRPr lang="zh-CN" altLang="en-US" dirty="0"/>
          </a:p>
        </p:txBody>
      </p:sp>
      <p:sp>
        <p:nvSpPr>
          <p:cNvPr id="3" name="内容占位符 1"/>
          <p:cNvSpPr txBox="1"/>
          <p:nvPr/>
        </p:nvSpPr>
        <p:spPr>
          <a:xfrm>
            <a:off x="165850" y="1112934"/>
            <a:ext cx="5804644" cy="4872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  </a:t>
            </a:r>
            <a:r>
              <a:rPr lang="zh-CN" altLang="en-US" sz="3200" b="1" dirty="0"/>
              <a:t>察言观色掌握报价技巧</a:t>
            </a:r>
            <a:endParaRPr lang="zh-CN" altLang="en-US" sz="32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 </a:t>
            </a:r>
            <a:r>
              <a:rPr lang="zh-CN" altLang="en-US" dirty="0" smtClean="0"/>
              <a:t>、汇总一些客人经常问到的问题：</a:t>
            </a:r>
            <a:endParaRPr lang="en-US" altLang="zh-CN" dirty="0" smtClean="0"/>
          </a:p>
          <a:p>
            <a:r>
              <a:rPr lang="zh-CN" altLang="en-US" dirty="0" smtClean="0"/>
              <a:t>开业多久了？医保能不能用？医生都什么资历的（整理好给医生说一遍，看是否有补充）；价格贵不贵？都是什么材料的？痛不痛？器械是不是一次性的？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、等候的，用餐时离开的问题：附近的商场，附近的餐厅，地铁站车站，诊所附近的停车信息（有没有免费停车，车位，停车后步行要多久等）</a:t>
            </a:r>
            <a:endParaRPr lang="zh-CN" altLang="en-US" dirty="0"/>
          </a:p>
        </p:txBody>
      </p:sp>
      <p:sp>
        <p:nvSpPr>
          <p:cNvPr id="3" name="内容占位符 1"/>
          <p:cNvSpPr txBox="1"/>
          <p:nvPr/>
        </p:nvSpPr>
        <p:spPr>
          <a:xfrm>
            <a:off x="165850" y="1112934"/>
            <a:ext cx="5804644" cy="4872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  </a:t>
            </a:r>
            <a:r>
              <a:rPr lang="zh-CN" altLang="en-US" sz="3200" b="1" dirty="0" smtClean="0"/>
              <a:t>感动客人的细节</a:t>
            </a:r>
            <a:endParaRPr lang="zh-CN" altLang="en-US" sz="32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 txBox="1">
            <a:spLocks noGrp="1"/>
          </p:cNvSpPr>
          <p:nvPr>
            <p:ph idx="1"/>
          </p:nvPr>
        </p:nvSpPr>
        <p:spPr>
          <a:xfrm>
            <a:off x="192744" y="1018805"/>
            <a:ext cx="2442882" cy="5276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  </a:t>
            </a:r>
            <a:r>
              <a:rPr lang="zh-CN" altLang="en-US" sz="3200" b="1" dirty="0"/>
              <a:t>接诊话术：</a:t>
            </a:r>
            <a:endParaRPr lang="zh-CN" altLang="en-US" sz="3200" b="1" dirty="0"/>
          </a:p>
        </p:txBody>
      </p:sp>
      <p:sp>
        <p:nvSpPr>
          <p:cNvPr id="4" name="Shape 106"/>
          <p:cNvSpPr txBox="1"/>
          <p:nvPr/>
        </p:nvSpPr>
        <p:spPr>
          <a:xfrm>
            <a:off x="416857" y="1596839"/>
            <a:ext cx="6589713" cy="19288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625" indent="-301625" defTabSz="804545">
              <a:spcBef>
                <a:spcPts val="500"/>
              </a:spcBef>
              <a:buFont typeface="Arial" panose="020B0604020202020204" pitchFamily="34" charset="0"/>
              <a:buNone/>
              <a:defRPr sz="2110">
                <a:solidFill>
                  <a:srgbClr val="E36C09"/>
                </a:solidFill>
              </a:defRPr>
            </a:pPr>
            <a:r>
              <a:rPr lang="zh-CN" altLang="en-US" sz="2110" dirty="0">
                <a:solidFill>
                  <a:srgbClr val="E36C09"/>
                </a:solidFill>
              </a:rPr>
              <a:t>“</a:t>
            </a:r>
            <a:r>
              <a:rPr lang="zh-CN" altLang="en-US" sz="2110" dirty="0">
                <a:solidFill>
                  <a:srgbClr val="E36C0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先生</a:t>
            </a:r>
            <a:r>
              <a:rPr lang="en-US" altLang="zh-CN" sz="2110" dirty="0">
                <a:solidFill>
                  <a:srgbClr val="E36C09"/>
                </a:solidFill>
              </a:rPr>
              <a:t>/</a:t>
            </a:r>
            <a:r>
              <a:rPr lang="zh-CN" altLang="en-US" sz="2110" dirty="0">
                <a:solidFill>
                  <a:srgbClr val="E36C0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女士</a:t>
            </a:r>
            <a:r>
              <a:rPr lang="en-US" altLang="zh-CN" sz="2110" dirty="0">
                <a:solidFill>
                  <a:srgbClr val="E36C09"/>
                </a:solidFill>
              </a:rPr>
              <a:t>/</a:t>
            </a:r>
            <a:r>
              <a:rPr lang="zh-CN" altLang="en-US" sz="2110" dirty="0">
                <a:solidFill>
                  <a:srgbClr val="E36C0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小姐您好 ，请问您有预约吗？</a:t>
            </a:r>
            <a:r>
              <a:rPr lang="zh-CN" altLang="en-US" sz="2110" dirty="0">
                <a:solidFill>
                  <a:srgbClr val="E36C09"/>
                </a:solidFill>
              </a:rPr>
              <a:t>”</a:t>
            </a:r>
            <a:endParaRPr lang="zh-CN" altLang="en-US" sz="2110" dirty="0">
              <a:solidFill>
                <a:srgbClr val="E36C09"/>
              </a:solidFill>
            </a:endParaRPr>
          </a:p>
          <a:p>
            <a:pPr marL="301625" indent="-301625" defTabSz="804545">
              <a:spcBef>
                <a:spcPts val="500"/>
              </a:spcBef>
              <a:buFont typeface="Arial" panose="020B0604020202020204" pitchFamily="34" charset="0"/>
              <a:buNone/>
              <a:defRPr sz="2110"/>
            </a:pPr>
            <a:r>
              <a:rPr lang="zh-CN" altLang="en-US" sz="21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（根据预约表登记的信息和患者进行确认，引导患者到规定位置进行填表）</a:t>
            </a:r>
            <a:endParaRPr lang="zh-CN" altLang="en-US" sz="211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marL="301625" indent="-301625" defTabSz="804545">
              <a:spcBef>
                <a:spcPts val="500"/>
              </a:spcBef>
              <a:buFont typeface="Arial" panose="020B0604020202020204" pitchFamily="34" charset="0"/>
              <a:buNone/>
              <a:defRPr sz="2110">
                <a:solidFill>
                  <a:srgbClr val="E36C09"/>
                </a:solidFill>
              </a:defRPr>
            </a:pPr>
            <a:r>
              <a:rPr lang="zh-CN" altLang="en-US" sz="2110" dirty="0">
                <a:solidFill>
                  <a:srgbClr val="E36C09"/>
                </a:solidFill>
              </a:rPr>
              <a:t>“</a:t>
            </a:r>
            <a:r>
              <a:rPr lang="zh-CN" altLang="en-US" sz="2110" dirty="0">
                <a:solidFill>
                  <a:srgbClr val="E36C0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张先生，这边请（请沙发上坐），麻烦您先填写下病历表，谢谢</a:t>
            </a:r>
            <a:r>
              <a:rPr lang="zh-CN" altLang="en-US" sz="2110" dirty="0">
                <a:solidFill>
                  <a:srgbClr val="E36C09"/>
                </a:solidFill>
              </a:rPr>
              <a:t>”</a:t>
            </a:r>
            <a:endParaRPr lang="zh-CN" altLang="en-US" sz="2110" dirty="0">
              <a:solidFill>
                <a:srgbClr val="E36C09"/>
              </a:solidFill>
            </a:endParaRPr>
          </a:p>
        </p:txBody>
      </p:sp>
      <p:sp>
        <p:nvSpPr>
          <p:cNvPr id="5" name="Shape 108"/>
          <p:cNvSpPr/>
          <p:nvPr/>
        </p:nvSpPr>
        <p:spPr>
          <a:xfrm>
            <a:off x="662266" y="3275196"/>
            <a:ext cx="4929188" cy="241181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2400"/>
            </a:pPr>
            <a:endParaRPr dirty="0"/>
          </a:p>
          <a:p>
            <a:pPr>
              <a:defRPr sz="2400"/>
            </a:pPr>
            <a:r>
              <a:rPr sz="21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左</a:t>
            </a:r>
            <a:r>
              <a:rPr sz="21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sz="211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右手</a:t>
            </a:r>
            <a:r>
              <a:rPr sz="21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sz="211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五指并拢，指向位置</a:t>
            </a:r>
            <a:r>
              <a:rPr sz="21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；</a:t>
            </a:r>
            <a:endParaRPr sz="211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defRPr sz="2400"/>
            </a:pPr>
            <a:endParaRPr sz="211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defRPr sz="2400"/>
            </a:pPr>
            <a:r>
              <a:rPr sz="211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患者坐着填写表格的，前台应保持低于或平于患者视线的原则，与患者进行沟通</a:t>
            </a:r>
            <a:r>
              <a:rPr sz="21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；</a:t>
            </a:r>
            <a:endParaRPr sz="211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defRPr sz="2400"/>
            </a:pPr>
            <a:r>
              <a:rPr sz="211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尽量和患者保持同一方向，站在患者的左侧（前台没设位子的，可以面对患者</a:t>
            </a:r>
            <a:r>
              <a:rPr sz="211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）</a:t>
            </a:r>
            <a:endParaRPr sz="211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6"/>
          <p:cNvSpPr>
            <a:spLocks noGrp="1"/>
          </p:cNvSpPr>
          <p:nvPr>
            <p:ph idx="1"/>
          </p:nvPr>
        </p:nvSpPr>
        <p:spPr>
          <a:xfrm>
            <a:off x="475131" y="995081"/>
            <a:ext cx="5495363" cy="3247043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4000"/>
            </a:pPr>
            <a:endParaRPr dirty="0"/>
          </a:p>
          <a:p>
            <a:pPr>
              <a:defRPr sz="4000"/>
            </a:pPr>
            <a:r>
              <a:rPr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姿势</a:t>
            </a:r>
            <a:r>
              <a:rPr dirty="0" err="1"/>
              <a:t>A</a:t>
            </a:r>
            <a:r>
              <a:rPr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（对面</a:t>
            </a:r>
            <a:r>
              <a:rPr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）</a:t>
            </a:r>
            <a:endParaRPr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defRPr sz="4000"/>
            </a:pPr>
            <a:endParaRPr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defRPr sz="4000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可选择五指并拢，指向位置</a:t>
            </a:r>
            <a:endParaRPr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934" y="1049160"/>
            <a:ext cx="4797631" cy="566092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20"/>
          <p:cNvSpPr>
            <a:spLocks noGrp="1"/>
          </p:cNvSpPr>
          <p:nvPr>
            <p:ph idx="1"/>
          </p:nvPr>
        </p:nvSpPr>
        <p:spPr>
          <a:xfrm>
            <a:off x="488577" y="1586753"/>
            <a:ext cx="4742327" cy="1716367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3600"/>
            </a:pPr>
            <a:r>
              <a:rPr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姿势</a:t>
            </a:r>
            <a:r>
              <a:rPr dirty="0" err="1"/>
              <a:t>B</a:t>
            </a:r>
            <a:r>
              <a:rPr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（左侧</a:t>
            </a:r>
            <a:r>
              <a:rPr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）</a:t>
            </a:r>
            <a:endParaRPr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defRPr sz="3600"/>
            </a:pPr>
            <a:r>
              <a:rPr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靠外侧的手指点病例，帮助患者填写</a:t>
            </a:r>
            <a:r>
              <a:rPr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240" y="1072593"/>
            <a:ext cx="4199733" cy="548984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24"/>
          <p:cNvSpPr>
            <a:spLocks noGrp="1"/>
          </p:cNvSpPr>
          <p:nvPr>
            <p:ph idx="1"/>
          </p:nvPr>
        </p:nvSpPr>
        <p:spPr>
          <a:xfrm>
            <a:off x="354108" y="1314639"/>
            <a:ext cx="5468471" cy="2713563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3600"/>
            </a:pPr>
            <a:r>
              <a:rPr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姿势</a:t>
            </a:r>
            <a:r>
              <a:rPr dirty="0" err="1"/>
              <a:t>C</a:t>
            </a:r>
            <a:r>
              <a:rPr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：</a:t>
            </a:r>
            <a:endParaRPr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defRPr sz="3600"/>
            </a:pPr>
            <a:r>
              <a:rPr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可选择一腿半蹲，另一腿向后退半步，膝盖弯曲至另一腿的脚面（靠近患者的腿</a:t>
            </a:r>
            <a:r>
              <a:rPr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）</a:t>
            </a:r>
            <a:endParaRPr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503" y="1264832"/>
            <a:ext cx="4165697" cy="498885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27"/>
          <p:cNvSpPr>
            <a:spLocks noGrp="1"/>
          </p:cNvSpPr>
          <p:nvPr>
            <p:ph idx="1"/>
          </p:nvPr>
        </p:nvSpPr>
        <p:spPr>
          <a:xfrm>
            <a:off x="381002" y="1677708"/>
            <a:ext cx="10484224" cy="41179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15595" indent="-315595" defTabSz="841375">
              <a:buSzTx/>
              <a:buNone/>
              <a:defRPr sz="2945" b="1">
                <a:solidFill>
                  <a:srgbClr val="C00000"/>
                </a:solidFill>
              </a:defRPr>
            </a:pPr>
            <a:r>
              <a:rPr b="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指导填写病例的要点</a:t>
            </a:r>
            <a:r>
              <a:rPr b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：</a:t>
            </a:r>
            <a:endParaRPr b="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marL="315595" indent="-315595" defTabSz="841375">
              <a:spcBef>
                <a:spcPts val="600"/>
              </a:spcBef>
              <a:buSzTx/>
              <a:buNone/>
              <a:defRPr sz="2575"/>
            </a:pPr>
            <a:r>
              <a:rPr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人员允许的情况下，尽量指导患者填写表格；无人陪同时，要用余光随</a:t>
            </a:r>
            <a:endParaRPr 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marL="315595" indent="-315595" defTabSz="841375">
              <a:spcBef>
                <a:spcPts val="600"/>
              </a:spcBef>
              <a:buSzTx/>
              <a:buNone/>
              <a:defRPr sz="2575"/>
            </a:pPr>
            <a:endParaRPr 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marL="315595" indent="-315595" defTabSz="841375">
              <a:spcBef>
                <a:spcPts val="600"/>
              </a:spcBef>
              <a:buSzTx/>
              <a:buNone/>
              <a:defRPr sz="2575"/>
            </a:pPr>
            <a:r>
              <a:rPr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时关注患者的举动，注意到患者稍有迟疑就应该主动询问</a:t>
            </a:r>
            <a:r>
              <a:rPr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dirty="0">
                <a:solidFill>
                  <a:srgbClr val="E36C09"/>
                </a:solidFill>
              </a:rPr>
              <a:t>“</a:t>
            </a:r>
            <a:r>
              <a:rPr dirty="0" err="1">
                <a:solidFill>
                  <a:srgbClr val="E36C0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张先生</a:t>
            </a:r>
            <a:r>
              <a:rPr dirty="0">
                <a:solidFill>
                  <a:srgbClr val="E36C0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， </a:t>
            </a:r>
            <a:r>
              <a:rPr dirty="0" err="1">
                <a:solidFill>
                  <a:srgbClr val="E36C0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您好，请问有什么可以帮到您的</a:t>
            </a:r>
            <a:r>
              <a:rPr dirty="0">
                <a:solidFill>
                  <a:srgbClr val="E36C0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？</a:t>
            </a:r>
            <a:r>
              <a:rPr dirty="0">
                <a:solidFill>
                  <a:srgbClr val="E36C09"/>
                </a:solidFill>
              </a:rPr>
              <a:t>”</a:t>
            </a:r>
            <a:endParaRPr dirty="0">
              <a:solidFill>
                <a:srgbClr val="E36C09"/>
              </a:solidFill>
            </a:endParaRPr>
          </a:p>
          <a:p>
            <a:pPr marL="315595" indent="-315595" defTabSz="841375">
              <a:spcBef>
                <a:spcPts val="600"/>
              </a:spcBef>
              <a:buSzTx/>
              <a:buNone/>
              <a:defRPr sz="2575"/>
            </a:pPr>
            <a:endParaRPr 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marL="315595" indent="-315595" defTabSz="841375">
              <a:spcBef>
                <a:spcPts val="600"/>
              </a:spcBef>
              <a:buSzTx/>
              <a:buNone/>
              <a:defRPr sz="2575"/>
            </a:pPr>
            <a:r>
              <a:rPr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指导时指到哪里说到哪里，说完后等待患者的反应，不清楚的要及时解说；</a:t>
            </a:r>
            <a:r>
              <a:rPr b="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或者提前告诉患者应填写哪里</a:t>
            </a:r>
            <a:endParaRPr b="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marL="315595" indent="-315595" defTabSz="841375">
              <a:buSzTx/>
              <a:buNone/>
              <a:defRPr sz="2575"/>
            </a:pPr>
            <a:endParaRPr b="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marL="315595" indent="-315595" defTabSz="841375">
              <a:spcBef>
                <a:spcPts val="600"/>
              </a:spcBef>
              <a:buSzTx/>
              <a:buNone/>
              <a:defRPr sz="2575"/>
            </a:pPr>
            <a:r>
              <a:rPr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当患者填写完后，检查下哪些未填全的地方，再补齐</a:t>
            </a:r>
            <a:endParaRPr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37"/>
          <p:cNvSpPr>
            <a:spLocks noGrp="1"/>
          </p:cNvSpPr>
          <p:nvPr>
            <p:ph idx="1"/>
          </p:nvPr>
        </p:nvSpPr>
        <p:spPr>
          <a:xfrm>
            <a:off x="555813" y="1139828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15595" indent="-315595" defTabSz="841375">
              <a:spcBef>
                <a:spcPts val="600"/>
              </a:spcBef>
              <a:buNone/>
              <a:defRPr sz="2575"/>
            </a:pPr>
            <a:r>
              <a:rPr sz="2575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询问既往史时</a:t>
            </a:r>
            <a:r>
              <a:rPr sz="257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，</a:t>
            </a:r>
            <a:r>
              <a:rPr sz="257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sz="2575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您心脏、血压这些应该都健康的吧</a:t>
            </a:r>
            <a:r>
              <a:rPr sz="257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？</a:t>
            </a:r>
            <a:r>
              <a:rPr sz="257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sz="257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，</a:t>
            </a:r>
            <a:r>
              <a:rPr sz="2575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而不是</a:t>
            </a:r>
            <a:r>
              <a:rPr sz="257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endParaRPr lang="en-US" sz="2575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15595" indent="-315595" defTabSz="841375">
              <a:spcBef>
                <a:spcPts val="600"/>
              </a:spcBef>
              <a:buNone/>
              <a:defRPr sz="2575"/>
            </a:pPr>
            <a:r>
              <a:rPr sz="2575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您有心脏病吗？您有高血压吗</a:t>
            </a:r>
            <a:r>
              <a:rPr sz="257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？</a:t>
            </a:r>
            <a:r>
              <a:rPr sz="257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lang="en-US" sz="2575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15595" indent="-315595" defTabSz="841375">
              <a:spcBef>
                <a:spcPts val="600"/>
              </a:spcBef>
              <a:buNone/>
              <a:defRPr sz="2575"/>
            </a:pPr>
            <a:endParaRPr lang="en-US" sz="2575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15595" indent="-315595" defTabSz="841375">
              <a:spcBef>
                <a:spcPts val="600"/>
              </a:spcBef>
              <a:buNone/>
              <a:defRPr sz="2575"/>
            </a:pPr>
            <a:r>
              <a:rPr lang="zh-CN" altLang="en-US" sz="257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最后患者签字栏一定要客户亲自签字，尤其是家长带小孩的，</a:t>
            </a:r>
            <a:r>
              <a:rPr lang="en-US" altLang="zh-CN" sz="257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18</a:t>
            </a:r>
            <a:r>
              <a:rPr lang="zh-CN" altLang="en-US" sz="257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岁以下未成年人一定由监护人签字</a:t>
            </a:r>
            <a:endParaRPr lang="en-US" altLang="zh-CN" sz="2575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marL="315595" indent="-315595" defTabSz="841375">
              <a:spcBef>
                <a:spcPts val="600"/>
              </a:spcBef>
              <a:buNone/>
              <a:defRPr sz="2575"/>
            </a:pPr>
            <a:endParaRPr sz="2575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15595" indent="-315595" defTabSz="841375">
              <a:spcBef>
                <a:spcPts val="600"/>
              </a:spcBef>
              <a:buNone/>
              <a:defRPr sz="2575"/>
            </a:pPr>
            <a:r>
              <a:rPr lang="zh-CN" altLang="en-US" sz="257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如电话或年龄</a:t>
            </a:r>
            <a:r>
              <a:rPr sz="2575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患者不愿意告知的，也要说</a:t>
            </a:r>
            <a:r>
              <a:rPr sz="2575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sz="2575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没关系，谢谢您</a:t>
            </a:r>
            <a:r>
              <a:rPr sz="257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sz="2575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15595" indent="-315595" defTabSz="841375">
              <a:spcBef>
                <a:spcPts val="600"/>
              </a:spcBef>
              <a:buNone/>
              <a:defRPr sz="2575"/>
            </a:pPr>
            <a:endParaRPr lang="en-US" sz="2575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marL="315595" indent="-315595" defTabSz="841375">
              <a:spcBef>
                <a:spcPts val="600"/>
              </a:spcBef>
              <a:buNone/>
              <a:defRPr sz="2575"/>
            </a:pPr>
            <a:r>
              <a:rPr sz="2575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及时通知护士准备房间</a:t>
            </a:r>
            <a:endParaRPr sz="2575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marL="315595" indent="-315595" defTabSz="841375">
              <a:spcBef>
                <a:spcPts val="600"/>
              </a:spcBef>
              <a:buNone/>
              <a:defRPr sz="2575"/>
            </a:pPr>
            <a:endParaRPr lang="en-US" sz="2575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marL="315595" indent="-315595" defTabSz="841375">
              <a:spcBef>
                <a:spcPts val="600"/>
              </a:spcBef>
              <a:buNone/>
              <a:defRPr sz="2575"/>
            </a:pPr>
            <a:r>
              <a:rPr sz="257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告知患者初诊费</a:t>
            </a:r>
            <a:r>
              <a:rPr lang="en-US" sz="257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100</a:t>
            </a:r>
            <a:r>
              <a:rPr sz="257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元</a:t>
            </a:r>
            <a:endParaRPr sz="2575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972670" y="1825626"/>
            <a:ext cx="2590800" cy="621740"/>
          </a:xfrm>
        </p:spPr>
        <p:txBody>
          <a:bodyPr/>
          <a:lstStyle/>
          <a:p>
            <a:r>
              <a:rPr lang="zh-CN" altLang="en-US" sz="4400" dirty="0"/>
              <a:t>病例页</a:t>
            </a:r>
            <a:endParaRPr lang="zh-CN" altLang="en-US" sz="4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778" y="849086"/>
            <a:ext cx="4811506" cy="57103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工作环境 </a:t>
            </a:r>
            <a:r>
              <a:rPr lang="en-US" altLang="zh-CN" dirty="0"/>
              <a:t>5s</a:t>
            </a:r>
            <a:r>
              <a:rPr lang="zh-CN" altLang="en-US" dirty="0"/>
              <a:t>管理：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（源自</a:t>
            </a:r>
            <a:r>
              <a:rPr lang="en-US" altLang="zh-CN" dirty="0"/>
              <a:t>-</a:t>
            </a:r>
            <a:r>
              <a:rPr lang="zh-CN" altLang="en-US" dirty="0"/>
              <a:t>日本）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整理（</a:t>
            </a:r>
            <a:r>
              <a:rPr lang="en-US" altLang="zh-CN" dirty="0" err="1"/>
              <a:t>Seiri</a:t>
            </a:r>
            <a:r>
              <a:rPr lang="zh-CN" altLang="en-US" dirty="0"/>
              <a:t>）          </a:t>
            </a:r>
            <a:r>
              <a:rPr lang="en-US" altLang="zh-CN" dirty="0"/>
              <a:t> </a:t>
            </a:r>
            <a:r>
              <a:rPr lang="zh-CN" altLang="en-US" dirty="0"/>
              <a:t>整顿（</a:t>
            </a:r>
            <a:r>
              <a:rPr lang="en-US" altLang="zh-CN" dirty="0" err="1"/>
              <a:t>Seiton</a:t>
            </a:r>
            <a:r>
              <a:rPr lang="zh-CN" altLang="en-US" dirty="0"/>
              <a:t>）         清扫（</a:t>
            </a:r>
            <a:r>
              <a:rPr lang="en-US" altLang="zh-CN" dirty="0" err="1"/>
              <a:t>Seiso</a:t>
            </a:r>
            <a:r>
              <a:rPr lang="zh-CN" altLang="en-US" dirty="0"/>
              <a:t>）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清洁（</a:t>
            </a:r>
            <a:r>
              <a:rPr lang="en-US" altLang="zh-CN" dirty="0" err="1"/>
              <a:t>Seiketsu</a:t>
            </a:r>
            <a:r>
              <a:rPr lang="zh-CN" altLang="en-US" dirty="0"/>
              <a:t>）   素养（</a:t>
            </a:r>
            <a:r>
              <a:rPr lang="en-US" altLang="zh-CN" dirty="0" err="1"/>
              <a:t>Shitsuke</a:t>
            </a:r>
            <a:r>
              <a:rPr lang="zh-CN" altLang="en-US" dirty="0"/>
              <a:t>）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</p:nvPr>
        </p:nvSpPr>
        <p:spPr>
          <a:xfrm>
            <a:off x="515472" y="1072592"/>
            <a:ext cx="5723965" cy="514163"/>
          </a:xfrm>
        </p:spPr>
        <p:txBody>
          <a:bodyPr/>
          <a:lstStyle/>
          <a:p>
            <a:r>
              <a:rPr lang="zh-CN" altLang="en-US" dirty="0"/>
              <a:t>附上一张病例首页需要注意的点</a:t>
            </a:r>
            <a:endParaRPr lang="zh-CN" altLang="en-US" dirty="0"/>
          </a:p>
        </p:txBody>
      </p:sp>
      <p:sp>
        <p:nvSpPr>
          <p:cNvPr id="4" name="Shape 148"/>
          <p:cNvSpPr/>
          <p:nvPr/>
        </p:nvSpPr>
        <p:spPr>
          <a:xfrm>
            <a:off x="5809128" y="2810435"/>
            <a:ext cx="3724835" cy="138499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800"/>
            </a:pPr>
            <a:r>
              <a:rPr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手拿杯子下半部，诊所</a:t>
            </a:r>
            <a:r>
              <a:rPr dirty="0" err="1"/>
              <a:t>logo</a:t>
            </a:r>
            <a:r>
              <a:rPr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正对患者</a:t>
            </a:r>
            <a:endParaRPr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defRPr sz="2800"/>
            </a:pPr>
            <a:r>
              <a:rPr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杯子放置患者的右前方</a:t>
            </a:r>
            <a:endParaRPr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517" y="1586755"/>
            <a:ext cx="3901153" cy="516923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40"/>
          <p:cNvSpPr>
            <a:spLocks noGrp="1"/>
          </p:cNvSpPr>
          <p:nvPr>
            <p:ph idx="1"/>
          </p:nvPr>
        </p:nvSpPr>
        <p:spPr>
          <a:xfrm>
            <a:off x="488578" y="1193616"/>
            <a:ext cx="9435351" cy="214125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SzTx/>
              <a:buNone/>
            </a:pPr>
            <a:r>
              <a:rPr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填好后指引患者先到沙发上稍</a:t>
            </a:r>
            <a:endParaRPr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buSzTx/>
              <a:buNone/>
              <a:defRPr>
                <a:solidFill>
                  <a:srgbClr val="E36C09"/>
                </a:solidFill>
              </a:defRPr>
            </a:pPr>
            <a:r>
              <a:rPr dirty="0"/>
              <a:t>“</a:t>
            </a:r>
            <a:r>
              <a:rPr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张先生，请这边稍坐，我们登记一下资料，护士马上会带领您进诊室的</a:t>
            </a:r>
            <a:r>
              <a:rPr dirty="0"/>
              <a:t>”</a:t>
            </a:r>
            <a:endParaRPr dirty="0"/>
          </a:p>
          <a:p>
            <a:pPr>
              <a:buSzTx/>
              <a:buNone/>
              <a:defRPr sz="3000"/>
            </a:pPr>
            <a:r>
              <a:rPr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前台人员空着的，要马上给患者倒茶</a:t>
            </a:r>
            <a:r>
              <a:rPr dirty="0" err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注意事项</a:t>
            </a:r>
            <a:endParaRPr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Shape 141"/>
          <p:cNvSpPr/>
          <p:nvPr/>
        </p:nvSpPr>
        <p:spPr>
          <a:xfrm>
            <a:off x="510146" y="3684492"/>
            <a:ext cx="9548254" cy="224676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800"/>
            </a:pPr>
            <a:r>
              <a:rPr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离患者</a:t>
            </a:r>
            <a:r>
              <a:rPr dirty="0"/>
              <a:t>1</a:t>
            </a:r>
            <a:r>
              <a:rPr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步停住，双膝弯曲，上身前倾</a:t>
            </a:r>
            <a:r>
              <a:rPr dirty="0"/>
              <a:t>“</a:t>
            </a:r>
            <a:r>
              <a:rPr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张先生，打扰您了，请用茶</a:t>
            </a:r>
            <a:r>
              <a:rPr dirty="0"/>
              <a:t>”</a:t>
            </a:r>
            <a:endParaRPr dirty="0"/>
          </a:p>
          <a:p>
            <a:pPr>
              <a:defRPr sz="2800"/>
            </a:pPr>
            <a:r>
              <a:rPr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这时杯子请偏离头部，不要对着杯子说话</a:t>
            </a:r>
            <a:endParaRPr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defRPr sz="2800"/>
            </a:pPr>
            <a:r>
              <a:rPr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打招呼一是为了防止患者突然站起撞到你，打翻茶水，二是为了让患者先注意到你，不显得太突然</a:t>
            </a:r>
            <a:r>
              <a:rPr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；</a:t>
            </a:r>
            <a:endParaRPr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47"/>
          <p:cNvSpPr>
            <a:spLocks noGrp="1"/>
          </p:cNvSpPr>
          <p:nvPr>
            <p:ph idx="1"/>
          </p:nvPr>
        </p:nvSpPr>
        <p:spPr>
          <a:xfrm>
            <a:off x="838200" y="1825625"/>
            <a:ext cx="3585882" cy="1678408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400"/>
            </a:pP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茶水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分满，不超过诊所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logo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的上端为宜；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defRPr sz="2400"/>
            </a:pPr>
            <a:r>
              <a:rPr sz="24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水温适中，茶色适宜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；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defRPr sz="2400"/>
            </a:pP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杯以上要用托盘</a:t>
            </a:r>
            <a:r>
              <a:rPr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；</a:t>
            </a:r>
            <a:endParaRPr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Shape 148"/>
          <p:cNvSpPr/>
          <p:nvPr/>
        </p:nvSpPr>
        <p:spPr>
          <a:xfrm>
            <a:off x="1008526" y="3995453"/>
            <a:ext cx="3227298" cy="120032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800"/>
            </a:pPr>
            <a:r>
              <a:rPr sz="24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手拿杯子下半部，诊所</a:t>
            </a:r>
            <a:r>
              <a:rPr sz="24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logo</a:t>
            </a:r>
            <a:r>
              <a:rPr sz="24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正对患者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defRPr sz="2800"/>
            </a:pPr>
            <a:r>
              <a:rPr sz="24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杯子放置患者的右前方</a:t>
            </a:r>
            <a:endParaRPr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47" y="963857"/>
            <a:ext cx="4159589" cy="565209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5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9617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Calibri" panose="020F0502020204030204"/>
              </a:defRPr>
            </a:pPr>
            <a:r>
              <a:rPr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护士来拿病历时，前台要告知是哪位患者（轻声交接</a:t>
            </a:r>
            <a:r>
              <a:rPr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）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，切记不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defRPr>
                <a:latin typeface="+mj-lt"/>
                <a:ea typeface="+mj-ea"/>
                <a:cs typeface="+mj-cs"/>
                <a:sym typeface="Calibri" panose="020F0502020204030204"/>
              </a:defRPr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要用手指去指患者！</a:t>
            </a:r>
            <a:endParaRPr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Shape 153"/>
          <p:cNvSpPr/>
          <p:nvPr/>
        </p:nvSpPr>
        <p:spPr>
          <a:xfrm>
            <a:off x="1052229" y="3183586"/>
            <a:ext cx="9476818" cy="224676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2800"/>
            </a:pPr>
            <a:r>
              <a:rPr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护士带领患者经过前台时，前台要起立问候</a:t>
            </a:r>
            <a:r>
              <a:rPr dirty="0" err="1"/>
              <a:t>“</a:t>
            </a:r>
            <a:r>
              <a:rPr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让您久等了</a:t>
            </a:r>
            <a:r>
              <a:rPr dirty="0"/>
              <a:t>”</a:t>
            </a:r>
            <a:endParaRPr dirty="0"/>
          </a:p>
          <a:p>
            <a:pPr>
              <a:defRPr sz="2800"/>
            </a:pPr>
            <a:endParaRPr lang="en-US" altLang="zh-CN" dirty="0"/>
          </a:p>
          <a:p>
            <a:pPr>
              <a:defRPr sz="2800"/>
            </a:pPr>
            <a:r>
              <a:rPr lang="zh-CN" altLang="en-US" dirty="0"/>
              <a:t>如果患者等待超过</a:t>
            </a:r>
            <a:r>
              <a:rPr lang="en-US" altLang="zh-CN" dirty="0"/>
              <a:t>10</a:t>
            </a:r>
            <a:r>
              <a:rPr lang="zh-CN" altLang="en-US" dirty="0"/>
              <a:t>分钟，一定要说：抱歉，让您</a:t>
            </a:r>
            <a:endParaRPr dirty="0"/>
          </a:p>
          <a:p>
            <a:pPr>
              <a:defRPr sz="2800"/>
            </a:pPr>
            <a:endParaRPr 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defRPr sz="2800"/>
            </a:pPr>
            <a:r>
              <a:rPr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患者离开诊所</a:t>
            </a:r>
            <a:r>
              <a:rPr dirty="0" err="1"/>
              <a:t>“</a:t>
            </a:r>
            <a:r>
              <a:rPr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请慢走</a:t>
            </a:r>
            <a:r>
              <a:rPr dirty="0"/>
              <a:t>”</a:t>
            </a: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56"/>
          <p:cNvSpPr>
            <a:spLocks noGrp="1"/>
          </p:cNvSpPr>
          <p:nvPr>
            <p:ph idx="1"/>
          </p:nvPr>
        </p:nvSpPr>
        <p:spPr>
          <a:xfrm>
            <a:off x="1833277" y="1250578"/>
            <a:ext cx="7082119" cy="8471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sz="3600" b="1" dirty="0" err="1"/>
              <a:t>次诊患者接诊流程及礼仪规范</a:t>
            </a:r>
            <a:endParaRPr sz="3600" b="1" dirty="0"/>
          </a:p>
        </p:txBody>
      </p:sp>
      <p:sp>
        <p:nvSpPr>
          <p:cNvPr id="4" name="Shape 157"/>
          <p:cNvSpPr txBox="1"/>
          <p:nvPr/>
        </p:nvSpPr>
        <p:spPr>
          <a:xfrm>
            <a:off x="820269" y="2380127"/>
            <a:ext cx="8780930" cy="31600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次诊患者，最好能叫出患者的姓名，要能称呼姓氏；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直接引导患者到上沙发上稍坐，倒水；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及时通知护士；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给患者倒茶</a:t>
            </a:r>
            <a:r>
              <a:rPr lang="zh-CN" altLang="en-US" dirty="0">
                <a:solidFill>
                  <a:srgbClr val="E36C09"/>
                </a:solidFill>
              </a:rPr>
              <a:t>“</a:t>
            </a:r>
            <a:r>
              <a:rPr lang="zh-CN" altLang="en-US" dirty="0">
                <a:solidFill>
                  <a:srgbClr val="E36C0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李小姐，您稍等片刻，护士马上就准备好诊室了</a:t>
            </a:r>
            <a:r>
              <a:rPr lang="zh-CN" altLang="en-US" dirty="0">
                <a:solidFill>
                  <a:srgbClr val="E36C09"/>
                </a:solidFill>
              </a:rPr>
              <a:t>”</a:t>
            </a:r>
            <a:endParaRPr lang="zh-CN" altLang="en-US" dirty="0">
              <a:solidFill>
                <a:srgbClr val="E36C09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60"/>
          <p:cNvSpPr>
            <a:spLocks noGrp="1"/>
          </p:cNvSpPr>
          <p:nvPr>
            <p:ph idx="1"/>
          </p:nvPr>
        </p:nvSpPr>
        <p:spPr>
          <a:xfrm>
            <a:off x="1093693" y="1274298"/>
            <a:ext cx="8695765" cy="7024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dirty="0" err="1"/>
              <a:t>治疗结束后的接待流程及礼仪规范</a:t>
            </a:r>
            <a:endParaRPr dirty="0"/>
          </a:p>
        </p:txBody>
      </p:sp>
      <p:sp>
        <p:nvSpPr>
          <p:cNvPr id="4" name="Shape 161"/>
          <p:cNvSpPr txBox="1"/>
          <p:nvPr/>
        </p:nvSpPr>
        <p:spPr>
          <a:xfrm>
            <a:off x="833716" y="2043951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5595" indent="-315595" defTabSz="841375">
              <a:defRPr sz="2945"/>
            </a:pPr>
            <a:r>
              <a:rPr lang="zh-CN" altLang="en-US" sz="294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护士带领患者出来，要及时起立</a:t>
            </a:r>
            <a:r>
              <a:rPr lang="zh-CN" altLang="en-US" sz="2945" dirty="0">
                <a:solidFill>
                  <a:srgbClr val="E36C09"/>
                </a:solidFill>
              </a:rPr>
              <a:t>“</a:t>
            </a:r>
            <a:r>
              <a:rPr lang="zh-CN" altLang="en-US" sz="2945" dirty="0">
                <a:solidFill>
                  <a:srgbClr val="E36C0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您辛苦了</a:t>
            </a:r>
            <a:r>
              <a:rPr lang="zh-CN" altLang="en-US" sz="2945" dirty="0">
                <a:solidFill>
                  <a:srgbClr val="E36C09"/>
                </a:solidFill>
              </a:rPr>
              <a:t>”</a:t>
            </a:r>
            <a:r>
              <a:rPr lang="zh-CN" altLang="en-US" sz="294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以示慰问；</a:t>
            </a:r>
            <a:endParaRPr lang="zh-CN" altLang="en-US" sz="2945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marL="315595" indent="-315595" defTabSz="841375">
              <a:defRPr sz="2945"/>
            </a:pPr>
            <a:r>
              <a:rPr lang="zh-CN" altLang="en-US" sz="294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指引患者到结账的位置，或指引患者到沙发稍坐，等确认好结账、次诊预约等情况后再请患者上前结账；</a:t>
            </a:r>
            <a:endParaRPr lang="zh-CN" altLang="en-US" sz="2945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marL="315595" indent="-315595" defTabSz="841375">
              <a:defRPr sz="2945"/>
            </a:pPr>
            <a:r>
              <a:rPr lang="zh-CN" altLang="en-US" sz="294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要告知费用明细，原价、优惠金额、实收金额、会员卡余额；</a:t>
            </a:r>
            <a:endParaRPr lang="zh-CN" altLang="en-US" sz="2945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marL="315595" indent="-315595" defTabSz="841375">
              <a:defRPr sz="2945"/>
            </a:pPr>
            <a:r>
              <a:rPr lang="zh-CN" altLang="en-US" sz="294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接、送物品都要用双手</a:t>
            </a:r>
            <a:endParaRPr lang="en-US" altLang="zh-CN" sz="2945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marL="0" indent="0" defTabSz="841375">
              <a:buNone/>
              <a:defRPr sz="2945"/>
            </a:pPr>
            <a:r>
              <a:rPr lang="zh-CN" altLang="en-US" sz="2945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提醒客户随身物品记得带走</a:t>
            </a:r>
            <a:endParaRPr lang="zh-CN" altLang="en-US" sz="2945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38200" y="2094565"/>
            <a:ext cx="10515600" cy="4351338"/>
          </a:xfrm>
        </p:spPr>
        <p:txBody>
          <a:bodyPr/>
          <a:lstStyle/>
          <a:p>
            <a:r>
              <a:rPr lang="zh-CN" altLang="en-US" dirty="0" smtClean="0"/>
              <a:t>提醒客人冰袋的使用注意事项</a:t>
            </a:r>
            <a:endParaRPr lang="en-US" altLang="zh-CN" dirty="0" smtClean="0"/>
          </a:p>
          <a:p>
            <a:r>
              <a:rPr lang="zh-CN" altLang="en-US" dirty="0"/>
              <a:t>各</a:t>
            </a:r>
            <a:r>
              <a:rPr lang="zh-CN" altLang="en-US" dirty="0" smtClean="0"/>
              <a:t>类术后注意事项，主动提供纸质版本的给客户</a:t>
            </a:r>
            <a:endParaRPr lang="en-US" altLang="zh-CN" dirty="0" smtClean="0"/>
          </a:p>
          <a:p>
            <a:r>
              <a:rPr lang="zh-CN" altLang="en-US" dirty="0" smtClean="0"/>
              <a:t>主动邀请客人扫描牙医管家的二维码，给客户解释产品的功能</a:t>
            </a:r>
            <a:endParaRPr lang="en-US" altLang="zh-CN" dirty="0" smtClean="0"/>
          </a:p>
          <a:p>
            <a:r>
              <a:rPr lang="zh-CN" altLang="en-US" dirty="0" smtClean="0"/>
              <a:t>遇到以下几项治疗，需要主动确认下次预约：</a:t>
            </a:r>
            <a:endParaRPr lang="en-US" altLang="zh-CN" dirty="0" smtClean="0"/>
          </a:p>
          <a:p>
            <a:r>
              <a:rPr lang="zh-CN" altLang="en-US" dirty="0" smtClean="0"/>
              <a:t>拔牙后三个月，拆线，当天根充，种植二期，牙周治疗第二次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Shape 160"/>
          <p:cNvSpPr txBox="1"/>
          <p:nvPr/>
        </p:nvSpPr>
        <p:spPr>
          <a:xfrm>
            <a:off x="1053352" y="1153275"/>
            <a:ext cx="8695765" cy="7024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治疗结束后的接待流程及礼仪规范</a:t>
            </a:r>
            <a:endParaRPr lang="zh-CN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38200" y="2293405"/>
            <a:ext cx="10161233" cy="20184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600" dirty="0"/>
              <a:t>复诊预约</a:t>
            </a:r>
            <a:r>
              <a:rPr lang="en-US" altLang="zh-CN" sz="2600" dirty="0"/>
              <a:t>90%</a:t>
            </a:r>
            <a:r>
              <a:rPr lang="zh-CN" altLang="en-US" sz="2600" dirty="0"/>
              <a:t>安排在非周末时间和预约相对集中的时段，根据医嘱，在医生的时间段合理调配预约。如果客人坚持要求预约在繁忙时段，做好解释提前告知准时到达。切记不可随意更改已预约客人的治疗时间。</a:t>
            </a:r>
            <a:endParaRPr lang="zh-CN" altLang="en-US" sz="2600" dirty="0"/>
          </a:p>
        </p:txBody>
      </p:sp>
      <p:sp>
        <p:nvSpPr>
          <p:cNvPr id="3" name="Shape 156"/>
          <p:cNvSpPr txBox="1"/>
          <p:nvPr/>
        </p:nvSpPr>
        <p:spPr>
          <a:xfrm>
            <a:off x="2174155" y="1318593"/>
            <a:ext cx="7082119" cy="8471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1" dirty="0"/>
              <a:t>管理好客户，而非客户管理我们</a:t>
            </a:r>
            <a:endParaRPr lang="zh-CN" altLang="en-US" sz="36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64"/>
          <p:cNvSpPr>
            <a:spLocks noGrp="1"/>
          </p:cNvSpPr>
          <p:nvPr>
            <p:ph idx="1"/>
          </p:nvPr>
        </p:nvSpPr>
        <p:spPr>
          <a:xfrm>
            <a:off x="838200" y="1583579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08610" indent="-308610" defTabSz="822960">
              <a:spcBef>
                <a:spcPts val="600"/>
              </a:spcBef>
              <a:buChar char="•"/>
              <a:defRPr sz="2520"/>
            </a:pPr>
            <a:r>
              <a:rPr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预约次诊时，要提出</a:t>
            </a:r>
            <a:r>
              <a:rPr dirty="0"/>
              <a:t>2</a:t>
            </a:r>
            <a:r>
              <a:rPr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个时间来给患者选择</a:t>
            </a:r>
            <a:r>
              <a:rPr dirty="0">
                <a:solidFill>
                  <a:srgbClr val="E36C09"/>
                </a:solidFill>
              </a:rPr>
              <a:t>“</a:t>
            </a:r>
            <a:r>
              <a:rPr dirty="0">
                <a:solidFill>
                  <a:srgbClr val="E36C0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李小姐，下次预约您看下周的同一时间可以吗？或是下周三</a:t>
            </a:r>
            <a:r>
              <a:rPr dirty="0">
                <a:solidFill>
                  <a:srgbClr val="E36C09"/>
                </a:solidFill>
              </a:rPr>
              <a:t>4pm</a:t>
            </a:r>
            <a:r>
              <a:rPr dirty="0">
                <a:solidFill>
                  <a:srgbClr val="E36C0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？</a:t>
            </a:r>
            <a:r>
              <a:rPr dirty="0">
                <a:solidFill>
                  <a:srgbClr val="E36C09"/>
                </a:solidFill>
              </a:rPr>
              <a:t>”</a:t>
            </a:r>
            <a:endParaRPr lang="en-US" dirty="0">
              <a:solidFill>
                <a:srgbClr val="E36C09"/>
              </a:solidFill>
            </a:endParaRPr>
          </a:p>
          <a:p>
            <a:pPr marL="308610" indent="-308610" defTabSz="822960">
              <a:spcBef>
                <a:spcPts val="600"/>
              </a:spcBef>
              <a:buChar char="•"/>
              <a:defRPr sz="2520"/>
            </a:pPr>
            <a:endParaRPr dirty="0">
              <a:solidFill>
                <a:srgbClr val="E36C09"/>
              </a:solidFill>
            </a:endParaRPr>
          </a:p>
          <a:p>
            <a:pPr marL="308610" indent="-308610" defTabSz="822960">
              <a:spcBef>
                <a:spcPts val="600"/>
              </a:spcBef>
              <a:buChar char="•"/>
              <a:defRPr sz="2520"/>
            </a:pPr>
            <a:r>
              <a:rPr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如果</a:t>
            </a:r>
            <a:r>
              <a:rPr dirty="0">
                <a:solidFill>
                  <a:srgbClr val="E36C09"/>
                </a:solidFill>
              </a:rPr>
              <a:t>“</a:t>
            </a:r>
            <a:r>
              <a:rPr dirty="0" err="1">
                <a:solidFill>
                  <a:srgbClr val="E36C0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李小姐，请问您下次什么时候方便</a:t>
            </a:r>
            <a:r>
              <a:rPr dirty="0">
                <a:solidFill>
                  <a:srgbClr val="E36C0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？</a:t>
            </a:r>
            <a:r>
              <a:rPr dirty="0">
                <a:solidFill>
                  <a:srgbClr val="E36C09"/>
                </a:solidFill>
              </a:rPr>
              <a:t>”</a:t>
            </a:r>
            <a:r>
              <a:rPr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患者想一想，不能马上确定的话，很有可能就会变成</a:t>
            </a:r>
            <a:r>
              <a:rPr dirty="0" err="1">
                <a:solidFill>
                  <a:srgbClr val="E36C09"/>
                </a:solidFill>
              </a:rPr>
              <a:t>“</a:t>
            </a:r>
            <a:r>
              <a:rPr dirty="0" err="1">
                <a:solidFill>
                  <a:srgbClr val="E36C0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那我确定了再打电话给你们预约吧</a:t>
            </a:r>
            <a:r>
              <a:rPr dirty="0">
                <a:solidFill>
                  <a:srgbClr val="E36C09"/>
                </a:solidFill>
              </a:rPr>
              <a:t>”</a:t>
            </a:r>
            <a:endParaRPr lang="en-US" dirty="0">
              <a:solidFill>
                <a:srgbClr val="E36C09"/>
              </a:solidFill>
            </a:endParaRPr>
          </a:p>
          <a:p>
            <a:pPr marL="308610" indent="-308610" defTabSz="822960">
              <a:spcBef>
                <a:spcPts val="600"/>
              </a:spcBef>
              <a:buChar char="•"/>
              <a:defRPr sz="2520"/>
            </a:pPr>
            <a:endParaRPr dirty="0">
              <a:solidFill>
                <a:srgbClr val="E36C09"/>
              </a:solidFill>
            </a:endParaRPr>
          </a:p>
          <a:p>
            <a:pPr marL="308610" indent="-308610" defTabSz="822960">
              <a:spcBef>
                <a:spcPts val="600"/>
              </a:spcBef>
              <a:buChar char="•"/>
              <a:defRPr sz="2520"/>
            </a:pPr>
            <a:r>
              <a:rPr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初诊患者预约下次时间后，一定要</a:t>
            </a:r>
            <a:r>
              <a:rPr dirty="0">
                <a:solidFill>
                  <a:srgbClr val="E36C09"/>
                </a:solidFill>
              </a:rPr>
              <a:t>“</a:t>
            </a:r>
            <a:r>
              <a:rPr dirty="0">
                <a:solidFill>
                  <a:srgbClr val="E36C0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张先生，我们会在预约的前一天下午和您确认预约时间的，请问您是希望我们打电话和您确认，还是发短信提醒您呢？</a:t>
            </a:r>
            <a:r>
              <a:rPr dirty="0">
                <a:solidFill>
                  <a:srgbClr val="E36C09"/>
                </a:solidFill>
              </a:rPr>
              <a:t>”</a:t>
            </a:r>
            <a:r>
              <a:rPr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和患者确认</a:t>
            </a:r>
            <a:endParaRPr 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marL="308610" indent="-308610" defTabSz="822960">
              <a:spcBef>
                <a:spcPts val="600"/>
              </a:spcBef>
              <a:buChar char="•"/>
              <a:defRPr sz="2520"/>
            </a:pPr>
            <a:endParaRPr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pPr marL="308610" indent="-308610" defTabSz="822960">
              <a:spcBef>
                <a:spcPts val="600"/>
              </a:spcBef>
              <a:buChar char="•"/>
              <a:defRPr sz="2520"/>
            </a:pPr>
            <a:r>
              <a:rPr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请在</a:t>
            </a:r>
            <a:r>
              <a:rPr dirty="0" err="1"/>
              <a:t>CC</a:t>
            </a:r>
            <a:r>
              <a:rPr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卡和电脑里登记患者的特殊要求</a:t>
            </a:r>
            <a:r>
              <a:rPr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；</a:t>
            </a:r>
            <a:endParaRPr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63389" y="1825625"/>
            <a:ext cx="10515600" cy="4351338"/>
          </a:xfrm>
        </p:spPr>
        <p:txBody>
          <a:bodyPr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造就安全 舒适 明亮的工作环境，提升员工真善美的品质，从而塑造企业良好的形象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sz="2000" dirty="0"/>
              <a:t>整理</a:t>
            </a:r>
            <a:r>
              <a:rPr lang="en-US" altLang="zh-CN" sz="2000" dirty="0"/>
              <a:t>--</a:t>
            </a:r>
            <a:r>
              <a:rPr lang="zh-CN" altLang="en-US" sz="2000" dirty="0"/>
              <a:t>将用不着的任何东西都可移出现场</a:t>
            </a:r>
            <a:r>
              <a:rPr lang="zh-CN" altLang="en-US" sz="2000" dirty="0" smtClean="0"/>
              <a:t>。（前台桌面不能出现手机，工作人员喝水的杯子）</a:t>
            </a:r>
            <a:endParaRPr lang="en-US" altLang="zh-CN" sz="2000" dirty="0"/>
          </a:p>
          <a:p>
            <a:r>
              <a:rPr lang="zh-CN" altLang="en-US" sz="2000" dirty="0"/>
              <a:t>整顿</a:t>
            </a:r>
            <a:r>
              <a:rPr lang="en-US" altLang="zh-CN" sz="2000" dirty="0"/>
              <a:t>--</a:t>
            </a:r>
            <a:r>
              <a:rPr lang="zh-CN" altLang="en-US" sz="2000" dirty="0"/>
              <a:t>需要的东西按照方法摆放整齐，依照使用习惯进行摆放定 位。</a:t>
            </a:r>
            <a:endParaRPr lang="en-US" altLang="zh-CN" sz="2000" dirty="0"/>
          </a:p>
          <a:p>
            <a:r>
              <a:rPr lang="zh-CN" altLang="en-US" sz="2000" dirty="0"/>
              <a:t>清扫</a:t>
            </a:r>
            <a:r>
              <a:rPr lang="en-US" altLang="zh-CN" sz="2000" dirty="0"/>
              <a:t>--</a:t>
            </a:r>
            <a:r>
              <a:rPr lang="zh-CN" altLang="en-US" sz="2000" dirty="0"/>
              <a:t>清除工作区域的脏污。</a:t>
            </a:r>
            <a:endParaRPr lang="en-US" altLang="zh-CN" sz="2000" dirty="0"/>
          </a:p>
          <a:p>
            <a:r>
              <a:rPr lang="zh-CN" altLang="en-US" sz="2000" dirty="0"/>
              <a:t>清洁</a:t>
            </a:r>
            <a:r>
              <a:rPr lang="en-US" altLang="zh-CN" sz="2000" dirty="0"/>
              <a:t>--</a:t>
            </a:r>
            <a:r>
              <a:rPr lang="zh-CN" altLang="en-US" sz="2000" dirty="0"/>
              <a:t>将以上</a:t>
            </a:r>
            <a:r>
              <a:rPr lang="en-US" altLang="zh-CN" sz="2000" dirty="0"/>
              <a:t>3s</a:t>
            </a:r>
            <a:r>
              <a:rPr lang="zh-CN" altLang="en-US" sz="2000" dirty="0"/>
              <a:t>实施的做法制度化，规范化，维持成果。</a:t>
            </a:r>
            <a:endParaRPr lang="en-US" altLang="zh-CN" sz="2000" dirty="0"/>
          </a:p>
          <a:p>
            <a:r>
              <a:rPr lang="zh-CN" altLang="en-US" sz="2000" dirty="0"/>
              <a:t>素养</a:t>
            </a:r>
            <a:r>
              <a:rPr lang="en-US" altLang="zh-CN" sz="2000" dirty="0"/>
              <a:t>—</a:t>
            </a:r>
            <a:r>
              <a:rPr lang="zh-CN" altLang="en-US" sz="2000" dirty="0"/>
              <a:t>培养文明礼貌习惯，按规定行事，养成良好的工作习惯</a:t>
            </a:r>
            <a:r>
              <a:rPr lang="zh-CN" altLang="en-US" dirty="0"/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47077" y="1654600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sz="2400" dirty="0" smtClean="0"/>
              <a:t>客户</a:t>
            </a:r>
            <a:r>
              <a:rPr lang="zh-CN" altLang="en-US" sz="2400" dirty="0"/>
              <a:t>的分类：</a:t>
            </a:r>
            <a:endParaRPr lang="zh-CN" altLang="en-US" sz="2400" dirty="0"/>
          </a:p>
          <a:p>
            <a:r>
              <a:rPr lang="en-US" altLang="zh-CN" sz="2400" dirty="0"/>
              <a:t>A </a:t>
            </a:r>
            <a:r>
              <a:rPr lang="zh-CN" altLang="en-US" sz="2400" dirty="0"/>
              <a:t>类客户</a:t>
            </a:r>
            <a:r>
              <a:rPr lang="en-US" altLang="zh-CN" sz="2400" dirty="0"/>
              <a:t>-----</a:t>
            </a:r>
            <a:r>
              <a:rPr lang="zh-CN" altLang="en-US" sz="2400" dirty="0"/>
              <a:t>穿着讲究，有良好的经济能力，并明确需求和意向</a:t>
            </a:r>
            <a:endParaRPr lang="zh-CN" altLang="en-US" sz="2400" dirty="0"/>
          </a:p>
          <a:p>
            <a:r>
              <a:rPr lang="en-US" altLang="zh-CN" sz="2400" dirty="0"/>
              <a:t>B </a:t>
            </a:r>
            <a:r>
              <a:rPr lang="zh-CN" altLang="en-US" sz="2400" dirty="0"/>
              <a:t>类客户</a:t>
            </a:r>
            <a:r>
              <a:rPr lang="en-US" altLang="zh-CN" sz="2400" dirty="0"/>
              <a:t>-----</a:t>
            </a:r>
            <a:r>
              <a:rPr lang="zh-CN" altLang="en-US" sz="2400" dirty="0"/>
              <a:t>有需求有经济能力，咨询询价阶段</a:t>
            </a:r>
            <a:endParaRPr lang="zh-CN" altLang="en-US" sz="2400" dirty="0"/>
          </a:p>
          <a:p>
            <a:r>
              <a:rPr lang="en-US" altLang="zh-CN" sz="2400" dirty="0"/>
              <a:t>C </a:t>
            </a:r>
            <a:r>
              <a:rPr lang="zh-CN" altLang="en-US" sz="2400" dirty="0"/>
              <a:t>类客户</a:t>
            </a:r>
            <a:r>
              <a:rPr lang="en-US" altLang="zh-CN" sz="2400" dirty="0"/>
              <a:t>-----</a:t>
            </a:r>
            <a:r>
              <a:rPr lang="zh-CN" altLang="en-US" sz="2400" dirty="0"/>
              <a:t>有需求，但经济能力一般</a:t>
            </a:r>
            <a:endParaRPr lang="zh-CN" altLang="en-US" sz="2400" dirty="0"/>
          </a:p>
          <a:p>
            <a:r>
              <a:rPr lang="en-US" altLang="zh-CN" sz="2400" dirty="0"/>
              <a:t>D </a:t>
            </a:r>
            <a:r>
              <a:rPr lang="zh-CN" altLang="en-US" sz="2400" dirty="0"/>
              <a:t>类客户</a:t>
            </a:r>
            <a:r>
              <a:rPr lang="en-US" altLang="zh-CN" sz="2400" dirty="0"/>
              <a:t>-----</a:t>
            </a:r>
            <a:r>
              <a:rPr lang="zh-CN" altLang="en-US" sz="2400" dirty="0"/>
              <a:t>自身没有需求，帮亲友咨询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294" y="3612952"/>
            <a:ext cx="2734995" cy="217870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61359" y="322729"/>
            <a:ext cx="267596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/>
              <a:t>客户类型</a:t>
            </a:r>
            <a:endParaRPr lang="zh-CN" altLang="en-US" sz="3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8683" y="-189284"/>
            <a:ext cx="2901280" cy="5402083"/>
          </a:xfr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29849" y="1712551"/>
            <a:ext cx="3381231" cy="605212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5" y="949336"/>
            <a:ext cx="3905955" cy="5588330"/>
          </a:xfr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565" y="877358"/>
            <a:ext cx="3857625" cy="573228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38200" y="1183341"/>
            <a:ext cx="10515600" cy="4993622"/>
          </a:xfrm>
        </p:spPr>
        <p:txBody>
          <a:bodyPr/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仪容（发肤容貌）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华康俪金黑W8(P)" pitchFamily="34" charset="-122"/>
              <a:ea typeface="华康俪金黑W8(P)" pitchFamily="34" charset="-122"/>
            </a:endParaRPr>
          </a:p>
          <a:p>
            <a:endParaRPr lang="zh-CN" altLang="en-US" dirty="0"/>
          </a:p>
        </p:txBody>
      </p:sp>
      <p:pic>
        <p:nvPicPr>
          <p:cNvPr id="3" name="Picture 2" descr="F:\360云盘\02-个人资料\！PPT图片及版面资源\05-PPT精选插图\03-小图类\04-图标\300C201E8A39454038A269D42593E3F5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577137" y="1838511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360云盘\02-个人资料\！PPT图片及版面资源\05-PPT精选插图\03-小图类\04-图标\09A87C32D9DA152F2676F1C43D9F739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8256" y="1838511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7364504" y="4266787"/>
            <a:ext cx="4482354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）发型发式要求：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ct val="15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前发不遮眉，侧发不掩耳，后发不及领。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）面部修饰：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ct val="15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剔须修面（</a:t>
            </a:r>
            <a:r>
              <a:rPr lang="zh-CN" altLang="en-US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每日必须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保持清洁。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4428" y="3916180"/>
            <a:ext cx="6096000" cy="22529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）发型发式：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ct val="15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得体，美观大方、符合身份、前刘海不遮眼；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ct val="15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不佩戴华丽的头饰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）面部修饰：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ct val="15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清新淡妆，以肉眼能见到为主，不涂颜色夸张的口红，不涂烟熏妆等，给人亲切职业的感觉</a:t>
            </a:r>
            <a:endParaRPr lang="zh-CN" altLang="en-US" dirty="0"/>
          </a:p>
        </p:txBody>
      </p:sp>
      <p:sp>
        <p:nvSpPr>
          <p:cNvPr id="7" name="Shape 50"/>
          <p:cNvSpPr txBox="1"/>
          <p:nvPr/>
        </p:nvSpPr>
        <p:spPr>
          <a:xfrm>
            <a:off x="3864836" y="833719"/>
            <a:ext cx="5171582" cy="9064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5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600" dirty="0" smtClean="0"/>
              <a:t>专业客服形象</a:t>
            </a:r>
            <a:endParaRPr lang="zh-CN" altLang="en-US" sz="4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Grp="1"/>
          </p:cNvSpPr>
          <p:nvPr>
            <p:ph idx="1"/>
          </p:nvPr>
        </p:nvSpPr>
        <p:spPr>
          <a:xfrm>
            <a:off x="582613" y="1386843"/>
            <a:ext cx="2859834" cy="99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  <a:latin typeface="华康俪金黑W8(P)" pitchFamily="34" charset="-122"/>
                <a:ea typeface="华康俪金黑W8(P)" pitchFamily="34" charset="-122"/>
              </a:rPr>
              <a:t> </a:t>
            </a:r>
            <a:r>
              <a:rPr lang="zh-CN" altLang="en-US" b="1" dirty="0">
                <a:solidFill>
                  <a:srgbClr val="002060"/>
                </a:solidFill>
                <a:latin typeface="华康俪金黑W8(P)" pitchFamily="34" charset="-122"/>
                <a:ea typeface="华康俪金黑W8(P)" pitchFamily="34" charset="-122"/>
              </a:rPr>
              <a:t>何为礼仪</a:t>
            </a:r>
            <a:endParaRPr lang="en-US" altLang="zh-CN" b="1" dirty="0">
              <a:solidFill>
                <a:srgbClr val="002060"/>
              </a:solidFill>
              <a:latin typeface="华康俪金黑W8(P)" pitchFamily="34" charset="-122"/>
              <a:ea typeface="华康俪金黑W8(P)" pitchFamily="34" charset="-122"/>
            </a:endParaRPr>
          </a:p>
          <a:p>
            <a:r>
              <a:rPr lang="zh-CN" altLang="en-US" b="1" dirty="0">
                <a:solidFill>
                  <a:srgbClr val="002060"/>
                </a:solidFill>
                <a:latin typeface="华康俪金黑W8(P)" pitchFamily="34" charset="-122"/>
                <a:ea typeface="华康俪金黑W8(P)" pitchFamily="34" charset="-122"/>
              </a:rPr>
              <a:t> 为何要学礼仪</a:t>
            </a:r>
            <a:endParaRPr lang="en-US" altLang="zh-CN" b="1" dirty="0">
              <a:solidFill>
                <a:srgbClr val="002060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87049" y="1447514"/>
            <a:ext cx="2308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尊重他人的一种观念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86500" y="1447514"/>
            <a:ext cx="2308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表达这种观念的形式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54054" y="4293200"/>
            <a:ext cx="480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</a:t>
            </a:r>
            <a:r>
              <a:rPr lang="zh-CN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本质就是：</a:t>
            </a:r>
            <a:r>
              <a:rPr lang="zh-CN" altLang="zh-CN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尊重</a:t>
            </a:r>
            <a:r>
              <a:rPr lang="zh-CN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就是与人为善，待人以诚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4858" y="5194151"/>
            <a:ext cx="98796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礼仪源于我们在人际交往中最易让人接受的做法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85687" y="3374771"/>
            <a:ext cx="7897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不遵守商务礼仪，往往会让人见笑，甚至会造成非常严重的后果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602307" y="1953420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礼仪是一个人的安身立命之本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1924" y="299430"/>
            <a:ext cx="12061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华康俪金黑W8(P)" pitchFamily="34" charset="-122"/>
                <a:ea typeface="华康俪金黑W8(P)" pitchFamily="34" charset="-122"/>
              </a:rPr>
              <a:t>礼仪</a:t>
            </a:r>
            <a:endParaRPr lang="en-US" altLang="zh-CN" sz="2800" b="1" dirty="0">
              <a:solidFill>
                <a:srgbClr val="002060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84885" y="2760242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懂礼仪，充满自信，胸有成竹，处变不惊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889889" y="271327"/>
            <a:ext cx="3550972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zh-CN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中国自古就是礼仪之邦</a:t>
            </a:r>
            <a:endParaRPr lang="en-US" altLang="zh-CN" sz="2400" b="1" kern="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38200" y="1484619"/>
            <a:ext cx="10515600" cy="4351338"/>
          </a:xfrm>
        </p:spPr>
        <p:txBody>
          <a:bodyPr/>
          <a:lstStyle/>
          <a:p>
            <a:r>
              <a:rPr lang="zh-CN" altLang="en-US" sz="2200" dirty="0"/>
              <a:t>称呼 ：客人、女士、先生（不可称呼病人，患者，病号）</a:t>
            </a:r>
            <a:endParaRPr lang="en-US" altLang="zh-CN" sz="2200" dirty="0"/>
          </a:p>
          <a:p>
            <a:r>
              <a:rPr lang="zh-CN" altLang="en-US" sz="2200" dirty="0"/>
              <a:t>当客人诊所门口看医生简历或驻足停留时，工作人员应主动上前询问是否需要咨询或讲解。</a:t>
            </a:r>
            <a:endParaRPr lang="en-US" altLang="zh-CN" sz="2200" dirty="0"/>
          </a:p>
          <a:p>
            <a:r>
              <a:rPr lang="zh-CN" altLang="en-US" sz="2200" dirty="0"/>
              <a:t>给就诊客人主动提上热毛巾</a:t>
            </a:r>
            <a:endParaRPr lang="en-US" altLang="zh-CN" sz="2200" dirty="0"/>
          </a:p>
          <a:p>
            <a:r>
              <a:rPr lang="zh-CN" altLang="en-US" sz="2200" dirty="0"/>
              <a:t>看诊客户如有同行的，客服人员主动上前，进行宣教或者询问是否有需要帮助的地方：如提供</a:t>
            </a:r>
            <a:r>
              <a:rPr lang="en-US" altLang="zh-CN" sz="2200" dirty="0"/>
              <a:t>WIFI</a:t>
            </a:r>
            <a:r>
              <a:rPr lang="zh-CN" altLang="en-US" sz="2200" dirty="0"/>
              <a:t>密码，充电线，是否还需要喝茶之类。</a:t>
            </a:r>
            <a:endParaRPr lang="en-US" altLang="zh-CN" sz="2200" dirty="0"/>
          </a:p>
          <a:p>
            <a:r>
              <a:rPr lang="zh-CN" altLang="en-US" sz="2200" dirty="0"/>
              <a:t>休息区域可以根据实时情况播放相对应的实况转播：如奥运会国际时事之类。</a:t>
            </a:r>
            <a:endParaRPr lang="en-US" altLang="zh-CN" sz="2200" dirty="0"/>
          </a:p>
          <a:p>
            <a:r>
              <a:rPr lang="zh-CN" altLang="en-US" sz="2200" dirty="0"/>
              <a:t>诊区的宣传册可以主动提供客户带走。</a:t>
            </a:r>
            <a:endParaRPr lang="en-US" altLang="zh-CN" sz="2200" dirty="0"/>
          </a:p>
          <a:p>
            <a:r>
              <a:rPr lang="zh-CN" altLang="en-US" sz="2200" dirty="0"/>
              <a:t>主动给带孩子的客户制作手工气球玩偶</a:t>
            </a:r>
            <a:r>
              <a:rPr lang="zh-CN" altLang="en-US" dirty="0"/>
              <a:t>，</a:t>
            </a:r>
            <a:r>
              <a:rPr lang="zh-CN" altLang="en-US" sz="2200" dirty="0"/>
              <a:t>雨雪天主动提供借伞服务，主动询问客人是否需要叫车服务。</a:t>
            </a:r>
            <a:endParaRPr lang="en-US" altLang="zh-CN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妆容（正面，侧面，发式）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71272"/>
            <a:ext cx="2957232" cy="39429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890" y="2471272"/>
            <a:ext cx="2991971" cy="39892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19" y="2440642"/>
            <a:ext cx="3037915" cy="40505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48237" y="111293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拿一支不太粗的笔或筷子，用牙齿轻轻横咬住它，对着镜子记住这时面部和嘴部的形状，这个口形就是合适的</a:t>
            </a:r>
            <a:r>
              <a:rPr lang="zh-CN" altLang="en-US" sz="2000" b="1" dirty="0"/>
              <a:t>“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微笑</a:t>
            </a:r>
            <a:r>
              <a:rPr lang="zh-CN" altLang="en-US" sz="2000" b="1" dirty="0"/>
              <a:t>”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。当然，这还只是</a:t>
            </a:r>
            <a:r>
              <a:rPr lang="zh-CN" altLang="en-US" sz="2000" b="1" dirty="0"/>
              <a:t>“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初级</a:t>
            </a:r>
            <a:r>
              <a:rPr lang="zh-CN" altLang="en-US" sz="2000" b="1" dirty="0"/>
              <a:t>”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的微笑。 </a:t>
            </a:r>
            <a:b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</a:br>
            <a:b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</a:b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　　</a:t>
            </a:r>
            <a:r>
              <a:rPr lang="zh-CN" altLang="en-US" sz="2000" b="1" dirty="0"/>
              <a:t>“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高级</a:t>
            </a:r>
            <a:r>
              <a:rPr lang="zh-CN" altLang="en-US" sz="2000" b="1" dirty="0"/>
              <a:t>”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微笑，这种微笑应该是发自内心的，不只是嘴咧开，而是用纸挡住鼻子以下的面部时，还可以看到眼睛中含着笑。 </a:t>
            </a:r>
            <a:b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</a:br>
            <a:b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</a:b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　　经常进行快乐的回忆，并努力将自己的工作维持在最愉快的状态</a:t>
            </a:r>
            <a:endParaRPr lang="zh-CN" altLang="en-US" sz="2000" dirty="0"/>
          </a:p>
        </p:txBody>
      </p:sp>
      <p:pic>
        <p:nvPicPr>
          <p:cNvPr id="3" name="image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72904" y="2684781"/>
            <a:ext cx="2952937" cy="346780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267131" y="330488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/>
              <a:t>练习微笑</a:t>
            </a:r>
            <a:endParaRPr lang="zh-CN" altLang="en-US" sz="2400" b="1" dirty="0"/>
          </a:p>
        </p:txBody>
      </p:sp>
      <p:sp>
        <p:nvSpPr>
          <p:cNvPr id="5" name="Shape 60"/>
          <p:cNvSpPr/>
          <p:nvPr/>
        </p:nvSpPr>
        <p:spPr>
          <a:xfrm>
            <a:off x="3008963" y="4046967"/>
            <a:ext cx="3849035" cy="707886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/>
          <a:p>
            <a:pPr>
              <a:defRPr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rPr sz="4000" dirty="0" err="1">
                <a:solidFill>
                  <a:srgbClr val="C00000"/>
                </a:solidFill>
              </a:rPr>
              <a:t>咬筷子+忆快乐</a:t>
            </a:r>
            <a:endParaRPr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4203</Words>
  <Application>WPS 演示</Application>
  <PresentationFormat>自定义</PresentationFormat>
  <Paragraphs>314</Paragraphs>
  <Slides>42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4" baseType="lpstr">
      <vt:lpstr>Arial</vt:lpstr>
      <vt:lpstr>宋体</vt:lpstr>
      <vt:lpstr>Wingdings</vt:lpstr>
      <vt:lpstr>Bodoni MT Black</vt:lpstr>
      <vt:lpstr>微软雅黑</vt:lpstr>
      <vt:lpstr>华康俪金黑W8(P)</vt:lpstr>
      <vt:lpstr>黑体</vt:lpstr>
      <vt:lpstr>Times New Roman</vt:lpstr>
      <vt:lpstr>Arial Unicode MS</vt:lpstr>
      <vt:lpstr>Calibri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</dc:creator>
  <cp:lastModifiedBy>李想</cp:lastModifiedBy>
  <cp:revision>125</cp:revision>
  <dcterms:created xsi:type="dcterms:W3CDTF">2016-10-09T10:38:00Z</dcterms:created>
  <dcterms:modified xsi:type="dcterms:W3CDTF">2021-08-22T07:13:32Z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0EB0B8E0BE9F4AD28A4D04119F3B40D0</vt:lpwstr>
  </property>
  <property fmtid="{D5CDD505-2E9C-101B-9397-08002B2CF9AE}" pid="3" name="KSOProductBuildVer">
    <vt:lpwstr>2052-11.1.0.10700</vt:lpwstr>
  </property>
</Properties>
</file>