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3" r:id="rId10"/>
    <p:sldId id="265" r:id="rId11"/>
    <p:sldId id="277" r:id="rId12"/>
    <p:sldId id="278" r:id="rId13"/>
    <p:sldId id="279" r:id="rId14"/>
    <p:sldId id="272" r:id="rId15"/>
    <p:sldId id="273" r:id="rId16"/>
    <p:sldId id="275" r:id="rId17"/>
    <p:sldId id="276" r:id="rId18"/>
    <p:sldId id="284" r:id="rId19"/>
  </p:sldIdLst>
  <p:sldSz cx="12192000" cy="6858000" type="screen4x3"/>
  <p:notesSz cx="7103745" cy="10234295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gs" Target="tags/tag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9C70D-B7C8-466D-B87C-22D855EF72C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045BA-9AC9-4435-A9A0-D822685BA71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2219325"/>
            <a:ext cx="10515600" cy="1655445"/>
          </a:xfrm>
        </p:spPr>
        <p:txBody>
          <a:bodyPr/>
          <a:p>
            <a:pPr algn="ctr"/>
            <a:r>
              <a:rPr lang="zh-CN" altLang="en-US" sz="6600" b="1">
                <a:solidFill>
                  <a:srgbClr val="FFFF00"/>
                </a:solidFill>
              </a:rPr>
              <a:t>口腔门诊病历书写规范</a:t>
            </a:r>
            <a:endParaRPr lang="zh-CN" altLang="en-US" sz="6600" b="1">
              <a:solidFill>
                <a:srgbClr val="FFFF00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04520" y="1102995"/>
            <a:ext cx="10477500" cy="42595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defTabSz="508000">
              <a:spcBef>
                <a:spcPts val="31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7.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颌面部淋巴结的检查：环形组、纵行组、关于描述（边界、压痛、大小、质地、表面、活动度）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defTabSz="508000">
              <a:spcBef>
                <a:spcPts val="31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8.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颞下颌关节：开口型、张口度、运动轨迹、压痛。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defTabSz="508000">
              <a:spcBef>
                <a:spcPts val="31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9.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咬合检查：</a:t>
            </a: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16/26/36/46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位置、中线、前牙覆牙合覆盖、电子咬合力测试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defTabSz="508000">
              <a:spcBef>
                <a:spcPts val="31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10.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颌骨检查：颌弓的形态支架、畸形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endParaRPr lang="zh-CN" altLang="en-US" sz="2800">
              <a:latin typeface="+mn-ea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155065" y="1623695"/>
            <a:ext cx="9881235" cy="23317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90805" indent="-90805" defTabSz="536575">
              <a:spcBef>
                <a:spcPts val="3300"/>
              </a:spcBef>
              <a:buSzPct val="50000"/>
              <a:buBlip>
                <a:blip r:embed="rId2"/>
              </a:buBlip>
            </a:pPr>
            <a:r>
              <a:rPr lang="zh-CN" altLang="en-US" sz="3600" b="1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实验室及其他辅助检查</a:t>
            </a:r>
            <a:endParaRPr lang="zh-CN" altLang="en-US" sz="3600" b="1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marL="90805" indent="-90805" defTabSz="536575">
              <a:spcBef>
                <a:spcPts val="33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1.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实验室：血常规、出凝血、肝肾功、血糖、传染病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marL="90805" indent="-90805" defTabSz="536575">
              <a:spcBef>
                <a:spcPts val="33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2.X-Ray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：牙片、全景片、</a:t>
            </a: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CBCT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、咬牙合片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648335" y="1283970"/>
            <a:ext cx="10608945" cy="4724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66675" indent="-66675" defTabSz="501650">
              <a:spcBef>
                <a:spcPts val="3000"/>
              </a:spcBef>
            </a:pPr>
            <a:r>
              <a:rPr lang="zh-CN" sz="3600" b="1">
                <a:solidFill>
                  <a:srgbClr val="FFFF00"/>
                </a:solidFill>
                <a:ea typeface="宋体" panose="02010600030101010101" pitchFamily="2" charset="-122"/>
              </a:rPr>
              <a:t>七、诊断</a:t>
            </a:r>
            <a:endParaRPr lang="zh-CN" sz="3600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66675" indent="-66675" defTabSz="501650">
              <a:spcBef>
                <a:spcPts val="30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1.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分行列出主要的、急性的、与本次症状有关的在先；次要的、慢性的、他科的在后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marL="66675" indent="-66675" defTabSz="501650">
              <a:spcBef>
                <a:spcPts val="30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2.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没有待诊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marL="66675" indent="-66675" defTabSz="501650">
              <a:spcBef>
                <a:spcPts val="30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3.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不明确的可在诊断后面加问号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marL="66675" indent="-66675" defTabSz="501650">
              <a:spcBef>
                <a:spcPts val="30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4.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没有资质的医师、上级医师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indent="0"/>
            <a:endParaRPr lang="zh-CN" altLang="en-US" sz="2800" b="0">
              <a:latin typeface="+mn-ea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876935" y="393065"/>
            <a:ext cx="10963275" cy="61874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rgbClr val="FFFF00"/>
                </a:solidFill>
                <a:ea typeface="宋体" panose="02010600030101010101" pitchFamily="2" charset="-122"/>
              </a:rPr>
              <a:t>八、处置</a:t>
            </a:r>
            <a:endParaRPr lang="zh-CN" sz="3600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1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、治疗设计 简明设计方案。</a:t>
            </a:r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 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前提是取得患者或其监护人的同意。治疗设计合理，必要时附以图示。</a:t>
            </a:r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 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正畸科治疗设计应详细记录患者或患儿家长要求、治疗目的；活动矫正器设计图示、日期、签名。</a:t>
            </a:r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 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专科病历中详细记录治疗设计。</a:t>
            </a:r>
            <a:endParaRPr lang="zh-CN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2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、临床技术操作详细记录治疗过程、治疗操作、用药及手术、（记录根管数目、部位、长度、牙髓状态及冠髓情况）。</a:t>
            </a:r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 </a:t>
            </a:r>
            <a:endParaRPr lang="en-US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按照质量控制指标完成治疗过程。</a:t>
            </a:r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 </a:t>
            </a:r>
            <a:endParaRPr lang="en-US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疑难病治疗超过疗程，应及时请上级医师会诊并详细记录，必要时由会诊医师填写会诊意见。</a:t>
            </a:r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 </a:t>
            </a:r>
            <a:endParaRPr lang="en-US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主诉牙预约或阶段治疗结束后定出复诊日期。</a:t>
            </a:r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 </a:t>
            </a:r>
            <a:endParaRPr lang="en-US" sz="2800" b="0">
              <a:solidFill>
                <a:srgbClr val="FFFF00"/>
              </a:solidFill>
              <a:latin typeface="宋体" panose="02010600030101010101" pitchFamily="2" charset="-122"/>
            </a:endParaRPr>
          </a:p>
          <a:p>
            <a:endParaRPr lang="en-US" altLang="en-US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803275" y="1595120"/>
            <a:ext cx="10154285" cy="1920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 b="1">
                <a:solidFill>
                  <a:srgbClr val="FFFF00"/>
                </a:solidFill>
                <a:latin typeface="Hiragino Sans GB" charset="0"/>
                <a:cs typeface="Hiragino Sans GB" charset="0"/>
                <a:sym typeface="Hiragino Sans GB" charset="0"/>
              </a:rPr>
              <a:t>九、术后医嘱</a:t>
            </a:r>
            <a:endParaRPr lang="zh-CN" altLang="en-US" sz="3600" b="1">
              <a:solidFill>
                <a:srgbClr val="FFFF00"/>
              </a:solidFill>
              <a:latin typeface="Hiragino Sans GB" charset="0"/>
              <a:cs typeface="Hiragino Sans GB" charset="0"/>
              <a:sym typeface="Hiragino Sans GB" charset="0"/>
            </a:endParaRPr>
          </a:p>
          <a:p>
            <a:r>
              <a:rPr lang="zh-CN" altLang="en-US" sz="2800">
                <a:solidFill>
                  <a:srgbClr val="FFFF00"/>
                </a:solidFill>
                <a:latin typeface="Hiragino Sans GB" charset="0"/>
                <a:cs typeface="Hiragino Sans GB" charset="0"/>
                <a:sym typeface="Hiragino Sans GB" charset="0"/>
              </a:rPr>
              <a:t>注意事项；术后给药：品名、剂量、频次、方法；复诊的时间；出现意外的应对；关于书面交代；医师的联系方式、医师的签名及时间</a:t>
            </a:r>
            <a:endParaRPr lang="zh-CN" altLang="en-US" sz="2800">
              <a:solidFill>
                <a:srgbClr val="FFFF00"/>
              </a:solidFill>
              <a:latin typeface="Hiragino Sans GB" charset="0"/>
              <a:cs typeface="Hiragino Sans GB" charset="0"/>
              <a:sym typeface="Hiragino Sans GB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054100" y="1670050"/>
            <a:ext cx="9577705" cy="1920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rgbClr val="FFFF00"/>
                </a:solidFill>
                <a:ea typeface="宋体" panose="02010600030101010101" pitchFamily="2" charset="-122"/>
              </a:rPr>
              <a:t>十、签名、盖名章</a:t>
            </a:r>
            <a:endParaRPr lang="zh-CN" sz="3600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1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、经治医师、指导医师签全名，签名字迹清晰。在签名上盖名章。</a:t>
            </a:r>
            <a:endParaRPr lang="zh-CN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</a:rPr>
              <a:t>2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、复诊与初诊病历书写要求相同。</a:t>
            </a:r>
            <a:endParaRPr lang="zh-CN" altLang="en-US" sz="2800" b="0">
              <a:solidFill>
                <a:srgbClr val="FFFF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3867150" y="2320925"/>
            <a:ext cx="3992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6000"/>
              <a:t>谢谢大家！</a:t>
            </a:r>
            <a:endParaRPr lang="zh-CN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81685" y="381635"/>
            <a:ext cx="10515600" cy="5813425"/>
          </a:xfrm>
        </p:spPr>
        <p:txBody>
          <a:bodyPr>
            <a:normAutofit lnSpcReduction="10000"/>
          </a:bodyPr>
          <a:p>
            <a:pPr algn="l"/>
            <a:r>
              <a:rPr lang="en-US" altLang="zh-CN">
                <a:solidFill>
                  <a:srgbClr val="FFFF00"/>
                </a:solidFill>
              </a:rPr>
              <a:t>                        </a:t>
            </a:r>
            <a:r>
              <a:rPr lang="en-US" altLang="zh-CN" sz="4800" b="1">
                <a:solidFill>
                  <a:srgbClr val="FFFF00"/>
                </a:solidFill>
              </a:rPr>
              <a:t>          </a:t>
            </a:r>
            <a:r>
              <a:rPr lang="zh-CN" altLang="en-US" sz="4800" b="1">
                <a:solidFill>
                  <a:srgbClr val="FFFF00"/>
                </a:solidFill>
              </a:rPr>
              <a:t>病历书写项目</a:t>
            </a:r>
            <a:endParaRPr lang="zh-CN" altLang="en-US" sz="4800" b="1">
              <a:solidFill>
                <a:srgbClr val="FFFF00"/>
              </a:solidFill>
            </a:endParaRPr>
          </a:p>
          <a:p>
            <a:pPr algn="l"/>
            <a:r>
              <a:rPr lang="zh-CN" altLang="en-US">
                <a:solidFill>
                  <a:srgbClr val="FFFF00"/>
                </a:solidFill>
              </a:rPr>
              <a:t>1、病历书写总要求 </a:t>
            </a:r>
            <a:endParaRPr lang="zh-CN" altLang="en-US">
              <a:solidFill>
                <a:srgbClr val="FFFF00"/>
              </a:solidFill>
            </a:endParaRPr>
          </a:p>
          <a:p>
            <a:pPr algn="l"/>
            <a:r>
              <a:rPr lang="zh-CN" altLang="en-US">
                <a:solidFill>
                  <a:srgbClr val="FFFF00"/>
                </a:solidFill>
              </a:rPr>
              <a:t>2、病历首页 </a:t>
            </a:r>
            <a:endParaRPr lang="zh-CN" altLang="en-US">
              <a:solidFill>
                <a:srgbClr val="FFFF00"/>
              </a:solidFill>
            </a:endParaRPr>
          </a:p>
          <a:p>
            <a:pPr algn="l"/>
            <a:r>
              <a:rPr lang="zh-CN" altLang="en-US">
                <a:solidFill>
                  <a:srgbClr val="FFFF00"/>
                </a:solidFill>
              </a:rPr>
              <a:t>3、主诉</a:t>
            </a:r>
            <a:endParaRPr lang="zh-CN" altLang="en-US">
              <a:solidFill>
                <a:srgbClr val="FFFF00"/>
              </a:solidFill>
            </a:endParaRPr>
          </a:p>
          <a:p>
            <a:pPr algn="l"/>
            <a:r>
              <a:rPr lang="zh-CN" altLang="en-US">
                <a:solidFill>
                  <a:srgbClr val="FFFF00"/>
                </a:solidFill>
              </a:rPr>
              <a:t>4、现病史</a:t>
            </a:r>
            <a:endParaRPr lang="zh-CN" altLang="en-US">
              <a:solidFill>
                <a:srgbClr val="FFFF00"/>
              </a:solidFill>
            </a:endParaRPr>
          </a:p>
          <a:p>
            <a:pPr algn="l"/>
            <a:r>
              <a:rPr lang="zh-CN" altLang="en-US">
                <a:solidFill>
                  <a:srgbClr val="FFFF00"/>
                </a:solidFill>
              </a:rPr>
              <a:t>5、既往史、个人史、月经史、家族史 </a:t>
            </a:r>
            <a:endParaRPr lang="zh-CN" altLang="en-US">
              <a:solidFill>
                <a:srgbClr val="FFFF00"/>
              </a:solidFill>
            </a:endParaRPr>
          </a:p>
          <a:p>
            <a:pPr algn="l"/>
            <a:r>
              <a:rPr lang="zh-CN" altLang="en-US">
                <a:solidFill>
                  <a:srgbClr val="FFFF00"/>
                </a:solidFill>
              </a:rPr>
              <a:t>6、检查</a:t>
            </a:r>
            <a:endParaRPr lang="zh-CN" altLang="en-US">
              <a:solidFill>
                <a:srgbClr val="FFFF00"/>
              </a:solidFill>
            </a:endParaRPr>
          </a:p>
          <a:p>
            <a:pPr algn="l"/>
            <a:r>
              <a:rPr lang="zh-CN" altLang="en-US">
                <a:solidFill>
                  <a:srgbClr val="FFFF00"/>
                </a:solidFill>
              </a:rPr>
              <a:t>7、诊断 </a:t>
            </a:r>
            <a:endParaRPr lang="zh-CN" altLang="en-US">
              <a:solidFill>
                <a:srgbClr val="FFFF00"/>
              </a:solidFill>
            </a:endParaRPr>
          </a:p>
          <a:p>
            <a:pPr algn="l"/>
            <a:r>
              <a:rPr lang="en-US" altLang="zh-CN">
                <a:solidFill>
                  <a:srgbClr val="FFFF00"/>
                </a:solidFill>
              </a:rPr>
              <a:t>8</a:t>
            </a:r>
            <a:r>
              <a:rPr lang="zh-CN" altLang="en-US">
                <a:solidFill>
                  <a:srgbClr val="FFFF00"/>
                </a:solidFill>
              </a:rPr>
              <a:t>、治疗计划</a:t>
            </a:r>
            <a:endParaRPr lang="zh-CN" altLang="en-US">
              <a:solidFill>
                <a:srgbClr val="FFFF00"/>
              </a:solidFill>
            </a:endParaRPr>
          </a:p>
          <a:p>
            <a:pPr algn="l"/>
            <a:r>
              <a:rPr lang="en-US" altLang="zh-CN">
                <a:solidFill>
                  <a:srgbClr val="FFFF00"/>
                </a:solidFill>
              </a:rPr>
              <a:t>9</a:t>
            </a:r>
            <a:r>
              <a:rPr lang="zh-CN" altLang="en-US">
                <a:solidFill>
                  <a:srgbClr val="FFFF00"/>
                </a:solidFill>
              </a:rPr>
              <a:t>、处理 </a:t>
            </a:r>
            <a:endParaRPr lang="zh-CN" altLang="en-US">
              <a:solidFill>
                <a:srgbClr val="FFFF00"/>
              </a:solidFill>
            </a:endParaRPr>
          </a:p>
          <a:p>
            <a:pPr algn="l"/>
            <a:r>
              <a:rPr lang="en-US" altLang="zh-CN">
                <a:solidFill>
                  <a:srgbClr val="FFFF00"/>
                </a:solidFill>
              </a:rPr>
              <a:t>10</a:t>
            </a:r>
            <a:r>
              <a:rPr lang="zh-CN" altLang="en-US">
                <a:solidFill>
                  <a:srgbClr val="FFFF00"/>
                </a:solidFill>
              </a:rPr>
              <a:t>、医嘱</a:t>
            </a:r>
            <a:endParaRPr lang="zh-CN" altLang="en-US">
              <a:solidFill>
                <a:srgbClr val="FFFF00"/>
              </a:solidFill>
            </a:endParaRPr>
          </a:p>
          <a:p>
            <a:pPr algn="l"/>
            <a:r>
              <a:rPr lang="en-US" altLang="zh-CN">
                <a:solidFill>
                  <a:srgbClr val="FFFF00"/>
                </a:solidFill>
              </a:rPr>
              <a:t>11</a:t>
            </a:r>
            <a:r>
              <a:rPr lang="zh-CN" altLang="en-US">
                <a:solidFill>
                  <a:srgbClr val="FFFF00"/>
                </a:solidFill>
              </a:rPr>
              <a:t>、签名、盖章</a:t>
            </a:r>
            <a:endParaRPr lang="zh-CN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725170"/>
            <a:ext cx="10515600" cy="5636260"/>
          </a:xfrm>
        </p:spPr>
        <p:txBody>
          <a:bodyPr>
            <a:noAutofit/>
          </a:bodyPr>
          <a:p>
            <a:pPr algn="l"/>
            <a:br>
              <a:rPr lang="zh-CN" altLang="en-US" sz="3600" b="1">
                <a:solidFill>
                  <a:srgbClr val="FFFF00"/>
                </a:solidFill>
              </a:rPr>
            </a:br>
            <a:br>
              <a:rPr lang="zh-CN" altLang="en-US" sz="3600" b="1">
                <a:solidFill>
                  <a:srgbClr val="FFFF00"/>
                </a:solidFill>
              </a:rPr>
            </a:br>
            <a:br>
              <a:rPr lang="zh-CN" altLang="en-US" sz="3600" b="1">
                <a:solidFill>
                  <a:srgbClr val="FFFF00"/>
                </a:solidFill>
              </a:rPr>
            </a:br>
            <a:br>
              <a:rPr lang="zh-CN" altLang="en-US" sz="3600" b="1">
                <a:solidFill>
                  <a:srgbClr val="FFFF00"/>
                </a:solidFill>
              </a:rPr>
            </a:br>
            <a:br>
              <a:rPr lang="zh-CN" altLang="en-US" sz="3600" b="1">
                <a:solidFill>
                  <a:srgbClr val="FFFF00"/>
                </a:solidFill>
              </a:rPr>
            </a:br>
            <a:br>
              <a:rPr lang="zh-CN" altLang="en-US" sz="3600" b="1">
                <a:solidFill>
                  <a:srgbClr val="FFFF00"/>
                </a:solidFill>
              </a:rPr>
            </a:br>
            <a:r>
              <a:rPr lang="zh-CN" altLang="en-US" sz="3600" b="1">
                <a:solidFill>
                  <a:srgbClr val="FFFF00"/>
                </a:solidFill>
              </a:rPr>
              <a:t>一、病历书写总要求</a:t>
            </a:r>
            <a:br>
              <a:rPr lang="zh-CN" altLang="en-US" sz="2800">
                <a:solidFill>
                  <a:srgbClr val="FFFF00"/>
                </a:solidFill>
              </a:rPr>
            </a:br>
            <a:br>
              <a:rPr lang="zh-CN" altLang="en-US" sz="2800">
                <a:solidFill>
                  <a:srgbClr val="FFFF00"/>
                </a:solidFill>
              </a:rPr>
            </a:br>
            <a:br>
              <a:rPr lang="zh-CN" altLang="en-US" sz="2800">
                <a:solidFill>
                  <a:srgbClr val="FFFF00"/>
                </a:solidFill>
              </a:rPr>
            </a:br>
            <a:r>
              <a:rPr lang="zh-CN" altLang="en-US" sz="2800">
                <a:solidFill>
                  <a:srgbClr val="FFFF00"/>
                </a:solidFill>
              </a:rPr>
              <a:t>1、在病历印刷边框线内、使用蓝或黑色钢笔或圆珠笔书写；字体工整、能够辨认，无自创字，错别字；更正笔误用双线划在错字上，原字迹可辨认； 审查修改病历,应注明修改日期,修改人员签名，保持原记录清楚可辨。 </a:t>
            </a:r>
            <a:br>
              <a:rPr lang="zh-CN" altLang="en-US" sz="2800">
                <a:solidFill>
                  <a:srgbClr val="FFFF00"/>
                </a:solidFill>
              </a:rPr>
            </a:br>
            <a:r>
              <a:rPr lang="zh-CN" altLang="en-US" sz="2800">
                <a:solidFill>
                  <a:srgbClr val="FFFF00"/>
                </a:solidFill>
              </a:rPr>
              <a:t>2、语言通顺，术语正确，绘图标记正确。 </a:t>
            </a:r>
            <a:br>
              <a:rPr lang="zh-CN" altLang="en-US" sz="2800">
                <a:solidFill>
                  <a:srgbClr val="FFFF00"/>
                </a:solidFill>
              </a:rPr>
            </a:br>
            <a:r>
              <a:rPr lang="zh-CN" altLang="en-US" sz="2800">
                <a:solidFill>
                  <a:srgbClr val="FFFF00"/>
                </a:solidFill>
              </a:rPr>
              <a:t>3、增加附页应在页眉处记明姓名、页码。 </a:t>
            </a:r>
            <a:br>
              <a:rPr lang="zh-CN" altLang="en-US" sz="2800">
                <a:solidFill>
                  <a:srgbClr val="FFFF00"/>
                </a:solidFill>
              </a:rPr>
            </a:br>
            <a:r>
              <a:rPr lang="zh-CN" altLang="en-US" sz="2800">
                <a:solidFill>
                  <a:srgbClr val="FFFF00"/>
                </a:solidFill>
              </a:rPr>
              <a:t>4、主诉牙（主诉病）首诊按初诊书写病历。复诊指主诉牙（主诉病）的继续治疗。 </a:t>
            </a:r>
            <a:br>
              <a:rPr lang="zh-CN" altLang="en-US" sz="2800">
                <a:solidFill>
                  <a:srgbClr val="FFFF00"/>
                </a:solidFill>
              </a:rPr>
            </a:br>
            <a:r>
              <a:rPr lang="zh-CN" altLang="en-US" sz="2800">
                <a:solidFill>
                  <a:srgbClr val="FFFF00"/>
                </a:solidFill>
              </a:rPr>
              <a:t>5、发现病历误、漏时应于篇尾补记并说明情况，禁止在误、漏原位处修改。</a:t>
            </a:r>
            <a:endParaRPr lang="zh-CN" altLang="en-US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1707515"/>
            <a:ext cx="10515600" cy="26784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Autofit/>
          </a:bodyPr>
          <a:p>
            <a:pPr algn="l"/>
            <a:r>
              <a:rPr lang="zh-CN" altLang="en-US" sz="3600" b="1">
                <a:solidFill>
                  <a:srgbClr val="FFFF00"/>
                </a:solidFill>
              </a:rPr>
              <a:t>二、病历首页的书写</a:t>
            </a:r>
            <a:endParaRPr lang="zh-CN" altLang="en-US" sz="3600" b="1">
              <a:solidFill>
                <a:srgbClr val="FFFF00"/>
              </a:solidFill>
            </a:endParaRPr>
          </a:p>
          <a:p>
            <a:pPr algn="l"/>
            <a:endParaRPr lang="zh-CN" altLang="en-US" sz="3600" b="1">
              <a:solidFill>
                <a:srgbClr val="FFFF00"/>
              </a:solidFill>
            </a:endParaRPr>
          </a:p>
          <a:p>
            <a:pPr algn="l"/>
            <a:r>
              <a:rPr lang="zh-CN" altLang="en-US" sz="2800">
                <a:solidFill>
                  <a:srgbClr val="FFFF00"/>
                </a:solidFill>
              </a:rPr>
              <a:t>1、记载姓名、性别、年龄、电话、通信地址、日期、病理号。 </a:t>
            </a:r>
            <a:endParaRPr lang="zh-CN" altLang="en-US" sz="2800">
              <a:solidFill>
                <a:srgbClr val="FFFF00"/>
              </a:solidFill>
            </a:endParaRPr>
          </a:p>
          <a:p>
            <a:pPr algn="l"/>
            <a:endParaRPr lang="zh-CN" altLang="en-US" sz="2800">
              <a:solidFill>
                <a:srgbClr val="FFFF00"/>
              </a:solidFill>
            </a:endParaRPr>
          </a:p>
          <a:p>
            <a:pPr algn="l"/>
            <a:r>
              <a:rPr lang="zh-CN" altLang="en-US" sz="2800">
                <a:solidFill>
                  <a:srgbClr val="FFFF00"/>
                </a:solidFill>
              </a:rPr>
              <a:t>2、药物过敏史注明过敏药物或记为“否认”</a:t>
            </a:r>
            <a:r>
              <a:rPr lang="zh-CN" altLang="en-US">
                <a:solidFill>
                  <a:srgbClr val="FFFF00"/>
                </a:solidFill>
              </a:rPr>
              <a:t>。</a:t>
            </a:r>
            <a:endParaRPr lang="zh-CN" alt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584835" y="1036955"/>
            <a:ext cx="1102296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rgbClr val="FFFF00"/>
                </a:solidFill>
                <a:ea typeface="宋体" panose="02010600030101010101" pitchFamily="2" charset="-122"/>
              </a:rPr>
              <a:t>三、主诉</a:t>
            </a:r>
            <a:endParaRPr lang="zh-CN" sz="3600" b="1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endParaRPr lang="en-US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、主诉是指促使患者就诊的主要症状（或体征）及持续时间。主诉应围绕主要症状描述，文字力求简明扼要，具体高度概括性，一般不超过</a:t>
            </a:r>
            <a:r>
              <a:rPr lang="en-US" sz="2800" b="0">
                <a:solidFill>
                  <a:srgbClr val="FFFF00"/>
                </a:solidFill>
                <a:latin typeface="Times New Roman" panose="02020603050405020304" charset="0"/>
                <a:ea typeface="宋体" panose="02010600030101010101" pitchFamily="2" charset="-122"/>
              </a:rPr>
              <a:t>20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个字。（部位、症状、时间）</a:t>
            </a:r>
            <a:endParaRPr lang="zh-CN" sz="2800" b="0">
              <a:solidFill>
                <a:srgbClr val="FFFF00"/>
              </a:solidFill>
              <a:ea typeface="宋体" panose="02010600030101010101" pitchFamily="2" charset="-122"/>
            </a:endParaRPr>
          </a:p>
          <a:p>
            <a:pPr indent="0"/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、主诉一般使用症状学名词，不能用诊断或检查结果代替症状。但随着医疗保健事业的发展，有的患者在健康检查时发现了异常，而此时患者确实无临床症状，也可以用异常的检查结果作为主诉。</a:t>
            </a:r>
            <a:endParaRPr lang="zh-CN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、主诉症状多于</a:t>
            </a:r>
            <a:r>
              <a:rPr lang="en-US" sz="2800" b="0">
                <a:solidFill>
                  <a:srgbClr val="FFFF00"/>
                </a:solidFill>
                <a:latin typeface="Times New Roman" panose="02020603050405020304" charset="0"/>
                <a:ea typeface="宋体" panose="02010600030101010101" pitchFamily="2" charset="-122"/>
              </a:rPr>
              <a:t>1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项时，应按发生时间的先后顺序列出，但一般不超过</a:t>
            </a:r>
            <a:r>
              <a:rPr lang="en-US" sz="2800" b="0">
                <a:solidFill>
                  <a:srgbClr val="FFFF00"/>
                </a:solidFill>
                <a:latin typeface="Times New Roman" panose="02020603050405020304" charset="0"/>
                <a:ea typeface="宋体" panose="02010600030101010101" pitchFamily="2" charset="-122"/>
              </a:rPr>
              <a:t>3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个。</a:t>
            </a:r>
            <a:endParaRPr lang="zh-CN" altLang="en-US" sz="2800" b="0">
              <a:solidFill>
                <a:srgbClr val="FFFF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771525" y="1135380"/>
            <a:ext cx="10490200" cy="4215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04800" indent="-304800"/>
            <a:r>
              <a:rPr lang="zh-CN" sz="3600" b="1">
                <a:solidFill>
                  <a:srgbClr val="FFFF00"/>
                </a:solidFill>
                <a:ea typeface="宋体" panose="02010600030101010101" pitchFamily="2" charset="-122"/>
              </a:rPr>
              <a:t>四、</a:t>
            </a:r>
            <a:r>
              <a:rPr lang="en-US" sz="3600" b="1">
                <a:solidFill>
                  <a:srgbClr val="FFFF00"/>
                </a:solidFill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r>
              <a:rPr lang="zh-CN" sz="3600" b="1">
                <a:solidFill>
                  <a:srgbClr val="FFFF00"/>
                </a:solidFill>
                <a:ea typeface="宋体" panose="02010600030101010101" pitchFamily="2" charset="-122"/>
              </a:rPr>
              <a:t>现病史</a:t>
            </a:r>
            <a:endParaRPr lang="zh-CN" sz="3600" b="1">
              <a:solidFill>
                <a:srgbClr val="FFFF00"/>
              </a:solidFill>
              <a:ea typeface="宋体" panose="02010600030101010101" pitchFamily="2" charset="-122"/>
            </a:endParaRPr>
          </a:p>
          <a:p>
            <a:pPr marL="304800" indent="-304800"/>
            <a:endParaRPr lang="zh-CN" sz="3600" b="1">
              <a:solidFill>
                <a:srgbClr val="FFFF00"/>
              </a:solidFill>
              <a:ea typeface="宋体" panose="02010600030101010101" pitchFamily="2" charset="-122"/>
            </a:endParaRPr>
          </a:p>
          <a:p>
            <a:pPr marL="304800" indent="-304800"/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（一）、书写内容：</a:t>
            </a:r>
            <a:endParaRPr lang="zh-CN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04800" indent="-304800"/>
            <a:endParaRPr lang="zh-CN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04800" indent="-304800"/>
            <a:r>
              <a:rPr lang="en-US" sz="2800" b="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现病史是指患者疾病（主述牙）的发生、发展（演变）、治疗等方面的详细情况，应按时间顺序写。内容包括发病（情况），主要症状特点及其变化情况，伴随症状，发病后的诊疗情况及结果，以及现在情况怎么样。</a:t>
            </a:r>
            <a:endParaRPr lang="zh-CN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b="0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000760" y="1402715"/>
            <a:ext cx="10957560" cy="3230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rgbClr val="FFFF00"/>
                </a:solidFill>
                <a:ea typeface="宋体" panose="02010600030101010101" pitchFamily="2" charset="-122"/>
              </a:rPr>
              <a:t>五、既往史</a:t>
            </a:r>
            <a:endParaRPr lang="zh-CN" sz="3600" b="1">
              <a:solidFill>
                <a:srgbClr val="FFFF00"/>
              </a:solidFill>
              <a:ea typeface="宋体" panose="02010600030101010101" pitchFamily="2" charset="-122"/>
            </a:endParaRPr>
          </a:p>
          <a:p>
            <a:pPr indent="0"/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（一）书写内容：既往史是记录患者在之前的健康状况和疾病情况。内容包括一般健康状况，疾病史、传染病史、预防接种史、手术外伤史、输血史、药物（食物）过敏史等。完整病历（大病历）还包括系统回顾，（二）注意事项：</a:t>
            </a:r>
            <a:endParaRPr lang="zh-CN" sz="2800" b="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药物食物过敏史应写明过敏源的名称、发生的时间、程度。</a:t>
            </a:r>
            <a:endParaRPr lang="zh-CN" altLang="en-US" sz="2800" b="0">
              <a:solidFill>
                <a:srgbClr val="FFFF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797560" y="1291590"/>
            <a:ext cx="10627360" cy="1920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600" b="1">
                <a:solidFill>
                  <a:srgbClr val="FFFF00"/>
                </a:solidFill>
                <a:ea typeface="宋体" panose="02010600030101010101" pitchFamily="2" charset="-122"/>
              </a:rPr>
              <a:t>家族史</a:t>
            </a:r>
            <a:endParaRPr lang="zh-CN" sz="3600" b="1">
              <a:solidFill>
                <a:srgbClr val="FFFF00"/>
              </a:solidFill>
              <a:ea typeface="宋体" panose="02010600030101010101" pitchFamily="2" charset="-122"/>
            </a:endParaRPr>
          </a:p>
          <a:p>
            <a:pPr indent="0"/>
            <a:r>
              <a:rPr lang="zh-CN" sz="2800" b="0">
                <a:solidFill>
                  <a:srgbClr val="FFFF00"/>
                </a:solidFill>
                <a:ea typeface="宋体" panose="02010600030101010101" pitchFamily="2" charset="-122"/>
              </a:rPr>
              <a:t>包括父母、兄弟姐妹、配偶和子女健康状况。有无传染性疾病、遗传病以及与患者相关类似的疾病；如已死亡要说明死亡原因和时间。必要时要追问老祖父母、外祖父母、舅父表兄等健康状况。</a:t>
            </a:r>
            <a:endParaRPr lang="zh-CN" altLang="en-US" sz="2800" b="0">
              <a:solidFill>
                <a:srgbClr val="FFFF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05155" y="135890"/>
            <a:ext cx="10982325" cy="8010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defTabSz="484505">
              <a:spcBef>
                <a:spcPts val="2900"/>
              </a:spcBef>
              <a:buSzPct val="50000"/>
              <a:buNone/>
            </a:pPr>
            <a:endParaRPr lang="zh-CN" altLang="en-US" sz="3600" b="1">
              <a:solidFill>
                <a:srgbClr val="FFFF00"/>
              </a:solidFill>
              <a:latin typeface="Hiragino Sans GB" charset="0"/>
              <a:cs typeface="Hiragino Sans GB" charset="0"/>
              <a:sym typeface="Hiragino Sans GB" charset="0"/>
            </a:endParaRPr>
          </a:p>
          <a:p>
            <a:pPr indent="0" defTabSz="484505">
              <a:lnSpc>
                <a:spcPct val="30000"/>
              </a:lnSpc>
              <a:spcBef>
                <a:spcPts val="2900"/>
              </a:spcBef>
              <a:buSzPct val="50000"/>
              <a:buNone/>
            </a:pPr>
            <a:r>
              <a:rPr lang="zh-CN" altLang="en-US" sz="3600" b="1">
                <a:solidFill>
                  <a:srgbClr val="FFFF00"/>
                </a:solidFill>
                <a:latin typeface="Hiragino Sans GB" charset="0"/>
                <a:cs typeface="Hiragino Sans GB" charset="0"/>
                <a:sym typeface="Hiragino Sans GB" charset="0"/>
              </a:rPr>
              <a:t>六、检查</a:t>
            </a:r>
            <a:endParaRPr lang="zh-CN" altLang="en-US" sz="3600" b="1">
              <a:solidFill>
                <a:srgbClr val="FFFF00"/>
              </a:solidFill>
              <a:latin typeface="Hiragino Sans GB" charset="0"/>
              <a:cs typeface="Hiragino Sans GB" charset="0"/>
              <a:sym typeface="Hiragino Sans GB" charset="0"/>
            </a:endParaRPr>
          </a:p>
          <a:p>
            <a:pPr indent="0" defTabSz="484505">
              <a:lnSpc>
                <a:spcPct val="0"/>
              </a:lnSpc>
              <a:spcBef>
                <a:spcPts val="2900"/>
              </a:spcBef>
              <a:buSzPct val="50000"/>
              <a:buNone/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1.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有全身情况的要记录（基本生命体征）：体温、血压、心率、呼吸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marL="65405" indent="-65405" defTabSz="484505">
              <a:spcBef>
                <a:spcPts val="29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2.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牙列式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marL="65405" indent="-65405" defTabSz="484505">
              <a:spcBef>
                <a:spcPts val="29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3.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牙周情况：红肿、增生、萎缩、探诊出血、结石、病理性牙周袋、患牙松动度等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defTabSz="495300">
              <a:spcBef>
                <a:spcPts val="30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4.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牙体情况：牙体缺损和外伤（硬组织疾病），肉眼观牙髓情况：利用设备和特殊检查（温度、电活力、叩击）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defTabSz="495300">
              <a:spcBef>
                <a:spcPts val="30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5.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黏膜情况：基本病理改变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defTabSz="495300">
              <a:spcBef>
                <a:spcPts val="3000"/>
              </a:spcBef>
            </a:pPr>
            <a:r>
              <a:rPr lang="en-US" altLang="zh-CN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6.</a:t>
            </a:r>
            <a:r>
              <a:rPr lang="zh-CN" altLang="en-US" sz="2800">
                <a:solidFill>
                  <a:srgbClr val="FFFF00"/>
                </a:solidFill>
                <a:latin typeface="+mn-ea"/>
                <a:cs typeface="+mn-ea"/>
                <a:sym typeface="Hiragino Sans GB" charset="0"/>
              </a:rPr>
              <a:t>腺体的检查：表面扪诊、双合诊、挤压导管分泌物</a:t>
            </a: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defTabSz="495300">
              <a:spcBef>
                <a:spcPts val="3000"/>
              </a:spcBef>
            </a:pPr>
            <a:endParaRPr lang="zh-CN" altLang="en-US" sz="2800">
              <a:solidFill>
                <a:srgbClr val="FFFF00"/>
              </a:solidFill>
              <a:latin typeface="+mn-ea"/>
              <a:cs typeface="+mn-ea"/>
              <a:sym typeface="Hiragino Sans GB" charset="0"/>
            </a:endParaRPr>
          </a:p>
          <a:p>
            <a:pPr marL="65405" indent="-65405" defTabSz="484505">
              <a:spcBef>
                <a:spcPts val="2900"/>
              </a:spcBef>
            </a:pP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ags/tag1.xml><?xml version="1.0" encoding="utf-8"?>
<p:tagLst xmlns:p="http://schemas.openxmlformats.org/presentationml/2006/main">
  <p:tag name="KSO_WM_SLIDE_MODEL_TYPE" val="cover"/>
</p:tagLst>
</file>

<file path=ppt/tags/tag2.xml><?xml version="1.0" encoding="utf-8"?>
<p:tagLst xmlns:p="http://schemas.openxmlformats.org/presentationml/2006/main">
  <p:tag name="COMMONDATA" val="eyJoZGlkIjoiMWY2ODk2YWU5MDg2ZDRmNWNiMzUwY2MwMDI1OGNlNDMifQ=="/>
</p:tagLst>
</file>

<file path=ppt/theme/theme1.xml><?xml version="1.0" encoding="utf-8"?>
<a:theme xmlns:a="http://schemas.openxmlformats.org/drawingml/2006/main" name="2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1749</Words>
  <Application>WPS 演示</Application>
  <PresentationFormat>宽屏</PresentationFormat>
  <Paragraphs>91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Hiragino Sans GB</vt:lpstr>
      <vt:lpstr>Segoe Print</vt:lpstr>
      <vt:lpstr>微软雅黑</vt:lpstr>
      <vt:lpstr>Franklin Gothic Medium</vt:lpstr>
      <vt:lpstr>Calibri</vt:lpstr>
      <vt:lpstr>Arial Unicode MS</vt:lpstr>
      <vt:lpstr>2_空白设计模板</vt:lpstr>
      <vt:lpstr>PowerPoint 演示文稿</vt:lpstr>
      <vt:lpstr>PowerPoint 演示文稿</vt:lpstr>
      <vt:lpstr>      一、病历书写总要求   1、在病历印刷边框线内、使用蓝或黑色钢笔或圆珠笔书写；字体工整、能够辨认，无自创字，错别字；更正笔误用双线划在错字上，原字迹可辨认； 审查修改病历,应注明修改日期,修改人员签名，保持原记录清楚可辨。  2、语言通顺，术语正确，绘图标记正确。  3、增加附页应在页眉处记明姓名、页码。  4、主诉牙（主诉病）首诊按初诊书写病历。复诊指主诉牙（主诉病）的继续治疗。  5、发现病历误、漏时应于篇尾补记并说明情况，禁止在误、漏原位处修改。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1900-01-01T00:00:00Z</dcterms:created>
  <dcterms:modified xsi:type="dcterms:W3CDTF">2022-09-14T09:21:00Z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2052-11.1.0.12156</vt:lpwstr>
  </property>
  <property fmtid="{D5CDD505-2E9C-101B-9397-08002B2CF9AE}" pid="3" name="ICV">
    <vt:lpwstr>3E8979D9245F49F2B70A4FACE9BD1E7C</vt:lpwstr>
  </property>
</Properties>
</file>