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1" r:id="rId10"/>
    <p:sldId id="262" r:id="rId11"/>
    <p:sldId id="269" r:id="rId12"/>
    <p:sldId id="263" r:id="rId13"/>
    <p:sldId id="270" r:id="rId14"/>
    <p:sldId id="264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口腔颌面部间隙感染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----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病例讨论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63888" y="4437112"/>
            <a:ext cx="48013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牡丹江医学院口腔系孙昊量</a:t>
            </a:r>
            <a:endParaRPr lang="zh-CN" altLang="en-US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患者：吴</a:t>
            </a:r>
            <a:r>
              <a:rPr lang="en-US" dirty="0" smtClean="0"/>
              <a:t>XX  </a:t>
            </a:r>
            <a:r>
              <a:rPr lang="zh-CN" altLang="en-US" dirty="0" smtClean="0"/>
              <a:t>男</a:t>
            </a:r>
            <a:r>
              <a:rPr lang="en-US" dirty="0" smtClean="0"/>
              <a:t>  </a:t>
            </a:r>
            <a:r>
              <a:rPr lang="en-US" dirty="0" smtClean="0"/>
              <a:t>3</a:t>
            </a:r>
            <a:r>
              <a:rPr lang="zh-CN" altLang="en-US" dirty="0" smtClean="0"/>
              <a:t>岁</a:t>
            </a:r>
          </a:p>
          <a:p>
            <a:r>
              <a:rPr lang="zh-CN" altLang="en-US" dirty="0" smtClean="0"/>
              <a:t>主诉</a:t>
            </a:r>
            <a:r>
              <a:rPr lang="zh-CN" altLang="en-US" dirty="0" smtClean="0"/>
              <a:t>：右侧</a:t>
            </a:r>
            <a:r>
              <a:rPr lang="zh-CN" altLang="en-US" dirty="0" smtClean="0"/>
              <a:t>下颌区肿胀，哭闹，不肯进食</a:t>
            </a:r>
            <a:r>
              <a:rPr lang="en-US" dirty="0" smtClean="0"/>
              <a:t>2</a:t>
            </a:r>
            <a:r>
              <a:rPr lang="zh-CN" altLang="en-US" dirty="0" smtClean="0"/>
              <a:t>日（父母代述）</a:t>
            </a:r>
          </a:p>
          <a:p>
            <a:r>
              <a:rPr lang="zh-CN" altLang="en-US" dirty="0" smtClean="0"/>
              <a:t>现病史：一周前上呼吸道感染，</a:t>
            </a:r>
            <a:r>
              <a:rPr lang="en-US" dirty="0" smtClean="0"/>
              <a:t>2</a:t>
            </a:r>
            <a:r>
              <a:rPr lang="zh-CN" altLang="en-US" dirty="0" smtClean="0"/>
              <a:t>日前哭闹不肯进食，左侧下颌区肿胀，今要求诊治。</a:t>
            </a:r>
          </a:p>
          <a:p>
            <a:r>
              <a:rPr lang="zh-CN" altLang="en-US" dirty="0" smtClean="0"/>
              <a:t>检查</a:t>
            </a:r>
            <a:r>
              <a:rPr lang="zh-CN" altLang="en-US" dirty="0" smtClean="0"/>
              <a:t>：右侧下颌</a:t>
            </a:r>
            <a:r>
              <a:rPr lang="zh-CN" altLang="en-US" dirty="0" smtClean="0"/>
              <a:t>下区丰满，皮肤红充血、发红发亮，波动感（</a:t>
            </a:r>
            <a:r>
              <a:rPr lang="en-US" dirty="0" smtClean="0"/>
              <a:t>+</a:t>
            </a:r>
            <a:r>
              <a:rPr lang="zh-CN" altLang="en-US" dirty="0" smtClean="0"/>
              <a:t>），凹陷性水肿（</a:t>
            </a:r>
            <a:r>
              <a:rPr lang="en-US" dirty="0" smtClean="0"/>
              <a:t>+</a:t>
            </a:r>
            <a:r>
              <a:rPr lang="zh-CN" altLang="en-US" dirty="0" smtClean="0"/>
              <a:t>），压痛（</a:t>
            </a:r>
            <a:r>
              <a:rPr lang="en-US" dirty="0" smtClean="0"/>
              <a:t>+</a:t>
            </a:r>
            <a:r>
              <a:rPr lang="zh-CN" altLang="en-US" dirty="0" smtClean="0"/>
              <a:t>）下颌下淋巴结肿大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病历六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196752"/>
            <a:ext cx="5616624" cy="509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患者：郑</a:t>
            </a:r>
            <a:r>
              <a:rPr lang="en-US" dirty="0" smtClean="0"/>
              <a:t>XX  </a:t>
            </a:r>
            <a:r>
              <a:rPr lang="zh-CN" altLang="en-US" dirty="0" smtClean="0"/>
              <a:t>男</a:t>
            </a:r>
            <a:r>
              <a:rPr lang="en-US" dirty="0" smtClean="0"/>
              <a:t>  26</a:t>
            </a:r>
            <a:r>
              <a:rPr lang="zh-CN" altLang="en-US" dirty="0" smtClean="0"/>
              <a:t>岁</a:t>
            </a:r>
          </a:p>
          <a:p>
            <a:r>
              <a:rPr lang="zh-CN" altLang="en-US" dirty="0" smtClean="0"/>
              <a:t>主诉：张口困难，吞咽困难</a:t>
            </a:r>
            <a:r>
              <a:rPr lang="en-US" dirty="0" smtClean="0"/>
              <a:t>3</a:t>
            </a:r>
            <a:r>
              <a:rPr lang="zh-CN" altLang="en-US" dirty="0" smtClean="0"/>
              <a:t>日</a:t>
            </a:r>
          </a:p>
          <a:p>
            <a:r>
              <a:rPr lang="zh-CN" altLang="en-US" dirty="0" smtClean="0"/>
              <a:t>现病史：左侧下颌磨牙疼痛</a:t>
            </a:r>
            <a:r>
              <a:rPr lang="en-US" dirty="0" smtClean="0"/>
              <a:t>3</a:t>
            </a:r>
            <a:r>
              <a:rPr lang="zh-CN" altLang="en-US" dirty="0" smtClean="0"/>
              <a:t>周，</a:t>
            </a:r>
            <a:r>
              <a:rPr lang="en-US" dirty="0" smtClean="0"/>
              <a:t>3</a:t>
            </a:r>
            <a:r>
              <a:rPr lang="zh-CN" altLang="en-US" dirty="0" smtClean="0"/>
              <a:t>日前发现张口受限，伴随吞咽困难，今日加重，来我院就诊。</a:t>
            </a:r>
          </a:p>
          <a:p>
            <a:r>
              <a:rPr lang="zh-CN" altLang="en-US" dirty="0" smtClean="0"/>
              <a:t>检查：张口度二横指，左侧下颌第二磨牙深龋穿髓，扣痛（</a:t>
            </a:r>
            <a:r>
              <a:rPr lang="en-US" dirty="0" smtClean="0"/>
              <a:t>+</a:t>
            </a:r>
            <a:r>
              <a:rPr lang="zh-CN" altLang="en-US" dirty="0" smtClean="0"/>
              <a:t>），无第三磨牙，翼下颌皱襞肿胀、压痛（</a:t>
            </a:r>
            <a:r>
              <a:rPr lang="en-US" dirty="0" smtClean="0"/>
              <a:t>+</a:t>
            </a:r>
            <a:r>
              <a:rPr lang="zh-CN" altLang="en-US" dirty="0" smtClean="0"/>
              <a:t>），波动感（</a:t>
            </a:r>
            <a:r>
              <a:rPr lang="en-US" altLang="zh-CN" dirty="0" smtClean="0"/>
              <a:t>—</a:t>
            </a:r>
            <a:r>
              <a:rPr lang="zh-CN" altLang="en-US" dirty="0" smtClean="0"/>
              <a:t>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病历七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268760"/>
            <a:ext cx="4752528" cy="467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患者：王</a:t>
            </a:r>
            <a:r>
              <a:rPr lang="en-US" dirty="0" smtClean="0"/>
              <a:t>XX  </a:t>
            </a:r>
            <a:r>
              <a:rPr lang="zh-CN" altLang="en-US" dirty="0" smtClean="0"/>
              <a:t>男</a:t>
            </a:r>
            <a:r>
              <a:rPr lang="en-US" dirty="0" smtClean="0"/>
              <a:t>  </a:t>
            </a:r>
            <a:r>
              <a:rPr lang="en-US" dirty="0" smtClean="0"/>
              <a:t>52</a:t>
            </a:r>
            <a:r>
              <a:rPr lang="zh-CN" altLang="en-US" dirty="0" smtClean="0"/>
              <a:t>岁</a:t>
            </a:r>
          </a:p>
          <a:p>
            <a:r>
              <a:rPr lang="zh-CN" altLang="en-US" dirty="0" smtClean="0"/>
              <a:t>病史：因左侧腮腺区肿痛伴发热</a:t>
            </a:r>
            <a:r>
              <a:rPr lang="en-US" dirty="0" smtClean="0"/>
              <a:t>12</a:t>
            </a:r>
            <a:r>
              <a:rPr lang="zh-CN" altLang="en-US" dirty="0" smtClean="0"/>
              <a:t>天，加重伴呼吸困难</a:t>
            </a:r>
            <a:r>
              <a:rPr lang="en-US" dirty="0" smtClean="0"/>
              <a:t>1</a:t>
            </a:r>
            <a:r>
              <a:rPr lang="zh-CN" altLang="en-US" dirty="0" smtClean="0"/>
              <a:t>天，于</a:t>
            </a:r>
            <a:r>
              <a:rPr lang="en-US" dirty="0" smtClean="0"/>
              <a:t>2006</a:t>
            </a:r>
            <a:r>
              <a:rPr lang="zh-CN" altLang="en-US" dirty="0" smtClean="0"/>
              <a:t>年</a:t>
            </a:r>
            <a:r>
              <a:rPr lang="en-US" dirty="0" smtClean="0"/>
              <a:t>7</a:t>
            </a:r>
            <a:r>
              <a:rPr lang="zh-CN" altLang="en-US" dirty="0" smtClean="0"/>
              <a:t>月</a:t>
            </a:r>
            <a:r>
              <a:rPr lang="en-US" dirty="0" smtClean="0"/>
              <a:t>19</a:t>
            </a:r>
            <a:r>
              <a:rPr lang="zh-CN" altLang="en-US" dirty="0" smtClean="0"/>
              <a:t>日以咬肌间隙、翼下颌间隙、颌下间隙感染收入院。起病以来在本单位医院按“腮腺炎”给克林霉素、病毒唑及地塞米松静滴无效。入院时体温</a:t>
            </a:r>
            <a:r>
              <a:rPr lang="en-US" dirty="0" smtClean="0"/>
              <a:t>38 </a:t>
            </a:r>
            <a:r>
              <a:rPr lang="zh-CN" altLang="en-US" dirty="0" smtClean="0"/>
              <a:t>℃，左侧腮腺、颌下、口底区弥散性肿胀，皮肤红亮，触有凹陷性水肿，张口度</a:t>
            </a:r>
            <a:r>
              <a:rPr lang="en-US" dirty="0" smtClean="0"/>
              <a:t>1 cm</a:t>
            </a:r>
            <a:r>
              <a:rPr lang="zh-CN" altLang="en-US" dirty="0" smtClean="0"/>
              <a:t>。于</a:t>
            </a:r>
            <a:r>
              <a:rPr lang="en-US" dirty="0" smtClean="0"/>
              <a:t>7</a:t>
            </a:r>
            <a:r>
              <a:rPr lang="zh-CN" altLang="en-US" dirty="0" smtClean="0"/>
              <a:t>月</a:t>
            </a:r>
            <a:r>
              <a:rPr lang="en-US" dirty="0" smtClean="0"/>
              <a:t>20</a:t>
            </a:r>
            <a:r>
              <a:rPr lang="zh-CN" altLang="en-US" dirty="0" smtClean="0"/>
              <a:t>日行左咬肌间隙及颌下间隙感染切开引流术。术中有大约</a:t>
            </a:r>
            <a:r>
              <a:rPr lang="en-US" dirty="0" smtClean="0"/>
              <a:t>15 ml</a:t>
            </a:r>
            <a:r>
              <a:rPr lang="zh-CN" altLang="en-US" dirty="0" smtClean="0"/>
              <a:t>黑褐色、恶臭脓液溢出</a:t>
            </a:r>
            <a:r>
              <a:rPr lang="zh-CN" altLang="en-US" dirty="0" smtClean="0"/>
              <a:t>，（下页）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脓液送细菌培养。术后先给阿奇霉素</a:t>
            </a:r>
            <a:r>
              <a:rPr lang="en-US" dirty="0" smtClean="0"/>
              <a:t>0.5 g</a:t>
            </a:r>
            <a:r>
              <a:rPr lang="zh-CN" altLang="en-US" dirty="0" smtClean="0"/>
              <a:t>、替硝唑注射液</a:t>
            </a:r>
            <a:r>
              <a:rPr lang="en-US" dirty="0" smtClean="0"/>
              <a:t>0.8 g </a:t>
            </a:r>
            <a:r>
              <a:rPr lang="zh-CN" altLang="en-US" dirty="0" smtClean="0"/>
              <a:t>静滴</a:t>
            </a:r>
            <a:r>
              <a:rPr lang="en-US" dirty="0" smtClean="0"/>
              <a:t> 1</a:t>
            </a:r>
            <a:r>
              <a:rPr lang="zh-CN" altLang="en-US" dirty="0" smtClean="0"/>
              <a:t>次</a:t>
            </a:r>
            <a:r>
              <a:rPr lang="en-US" dirty="0" smtClean="0"/>
              <a:t>/d</a:t>
            </a:r>
            <a:r>
              <a:rPr lang="zh-CN" altLang="en-US" dirty="0" smtClean="0"/>
              <a:t>。术后体温上升至</a:t>
            </a:r>
            <a:r>
              <a:rPr lang="en-US" dirty="0" smtClean="0"/>
              <a:t>39.0 </a:t>
            </a:r>
            <a:r>
              <a:rPr lang="zh-CN" altLang="en-US" dirty="0" smtClean="0"/>
              <a:t>℃～</a:t>
            </a:r>
            <a:r>
              <a:rPr lang="en-US" dirty="0" smtClean="0"/>
              <a:t>39.5 </a:t>
            </a:r>
            <a:r>
              <a:rPr lang="zh-CN" altLang="en-US" dirty="0" smtClean="0"/>
              <a:t>℃，呼吸困难进行性加重，</a:t>
            </a:r>
            <a:r>
              <a:rPr lang="en-US" dirty="0" smtClean="0"/>
              <a:t>21</a:t>
            </a:r>
            <a:r>
              <a:rPr lang="zh-CN" altLang="en-US" dirty="0" smtClean="0"/>
              <a:t>日气管切开术。面部肿胀波及对侧和颈区。</a:t>
            </a:r>
          </a:p>
          <a:p>
            <a:r>
              <a:rPr lang="zh-CN" altLang="en-US" dirty="0" smtClean="0"/>
              <a:t>辅助检查：血常规：</a:t>
            </a:r>
            <a:r>
              <a:rPr lang="en-US" dirty="0" smtClean="0"/>
              <a:t>WBC 28.91</a:t>
            </a:r>
            <a:r>
              <a:rPr lang="en-US" altLang="zh-CN" dirty="0" smtClean="0"/>
              <a:t>×</a:t>
            </a:r>
            <a:r>
              <a:rPr lang="en-US" dirty="0" smtClean="0"/>
              <a:t>109/L</a:t>
            </a:r>
            <a:r>
              <a:rPr lang="zh-CN" altLang="en-US" dirty="0" smtClean="0"/>
              <a:t>，</a:t>
            </a:r>
            <a:r>
              <a:rPr lang="en-US" dirty="0" smtClean="0"/>
              <a:t>N 0.889</a:t>
            </a:r>
            <a:r>
              <a:rPr lang="zh-CN" altLang="en-US" dirty="0" smtClean="0"/>
              <a:t>。</a:t>
            </a:r>
          </a:p>
          <a:p>
            <a:r>
              <a:rPr lang="en-US" dirty="0" smtClean="0"/>
              <a:t>CT</a:t>
            </a:r>
            <a:r>
              <a:rPr lang="zh-CN" altLang="en-US" dirty="0" smtClean="0"/>
              <a:t>：双侧腮腺区、下颌升支内外侧、口底、咽旁以及气管旁间隙、颈部软组织多间隙液性区域。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病历八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124744"/>
            <a:ext cx="7056784" cy="533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2492896"/>
            <a:ext cx="604867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谢谢观赏</a:t>
            </a:r>
            <a:endParaRPr lang="zh-CN" altLang="en-US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患者：赵</a:t>
            </a:r>
            <a:r>
              <a:rPr lang="en-US" dirty="0" smtClean="0"/>
              <a:t>xx  </a:t>
            </a:r>
            <a:r>
              <a:rPr lang="zh-CN" altLang="en-US" dirty="0" smtClean="0"/>
              <a:t>女</a:t>
            </a:r>
            <a:r>
              <a:rPr lang="en-US" dirty="0" smtClean="0"/>
              <a:t>  </a:t>
            </a:r>
            <a:r>
              <a:rPr lang="en-US" dirty="0" smtClean="0"/>
              <a:t>41</a:t>
            </a:r>
            <a:r>
              <a:rPr lang="zh-CN" altLang="en-US" dirty="0" smtClean="0"/>
              <a:t>岁</a:t>
            </a:r>
          </a:p>
          <a:p>
            <a:r>
              <a:rPr lang="zh-CN" altLang="en-US" dirty="0" smtClean="0"/>
              <a:t>主诉：左侧面颊部肿胀</a:t>
            </a:r>
            <a:r>
              <a:rPr lang="zh-CN" altLang="en-US" dirty="0" smtClean="0"/>
              <a:t>４天</a:t>
            </a:r>
            <a:endParaRPr lang="en-US" altLang="zh-CN" dirty="0" smtClean="0"/>
          </a:p>
          <a:p>
            <a:r>
              <a:rPr lang="zh-CN" altLang="en-US" dirty="0" smtClean="0"/>
              <a:t>现</a:t>
            </a:r>
            <a:r>
              <a:rPr lang="zh-CN" altLang="en-US" dirty="0" smtClean="0"/>
              <a:t>病史：患者于四日前偶然发现眶下区肿胀，后肿胀区域迅速扩大，发展到整个左侧面部，有疼痛感。患者曾自服阿莫西林，并以青霉素、甲硝唑静滴，肿胀未见明显缓解。遂于今日前来我院求治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检查</a:t>
            </a:r>
            <a:r>
              <a:rPr lang="zh-CN" altLang="en-US" dirty="0" smtClean="0"/>
              <a:t>：患者全身状况尚可。左右面部不对称，左侧面颊部肿胀明显，有压痛。左上４远中邻面龋坏，左上４叩痛（＋－），探痛（－），冷（－）： 左上</a:t>
            </a:r>
            <a:r>
              <a:rPr lang="en-US" dirty="0" smtClean="0"/>
              <a:t>23</a:t>
            </a:r>
            <a:r>
              <a:rPr lang="zh-CN" altLang="en-US" dirty="0" smtClean="0"/>
              <a:t>叩痛（＋＋），冷（＋）无明显龋坏，其中左上３牙冠已变色。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病历一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4" y="958457"/>
            <a:ext cx="4032448" cy="542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患者：钱</a:t>
            </a:r>
            <a:r>
              <a:rPr lang="en-US" dirty="0" smtClean="0"/>
              <a:t>XX  </a:t>
            </a:r>
            <a:r>
              <a:rPr lang="zh-CN" altLang="en-US" dirty="0" smtClean="0"/>
              <a:t>男</a:t>
            </a:r>
            <a:r>
              <a:rPr lang="en-US" dirty="0" smtClean="0"/>
              <a:t>  42</a:t>
            </a:r>
            <a:r>
              <a:rPr lang="zh-CN" altLang="en-US" dirty="0" smtClean="0"/>
              <a:t>岁</a:t>
            </a:r>
          </a:p>
          <a:p>
            <a:r>
              <a:rPr lang="zh-CN" altLang="en-US" dirty="0" smtClean="0"/>
              <a:t>主诉：开口受限</a:t>
            </a:r>
            <a:r>
              <a:rPr lang="en-US" dirty="0" smtClean="0"/>
              <a:t>3</a:t>
            </a:r>
            <a:r>
              <a:rPr lang="zh-CN" altLang="en-US" dirty="0" smtClean="0"/>
              <a:t>天，伴有疼痛及肿胀。</a:t>
            </a:r>
          </a:p>
          <a:p>
            <a:r>
              <a:rPr lang="zh-CN" altLang="en-US" dirty="0" smtClean="0"/>
              <a:t>现病史：右下颌第三磨牙三月前由于不能正常萌出而拔除，几周前病人在右侧下颌有轻度的不适，</a:t>
            </a:r>
            <a:r>
              <a:rPr lang="en-US" dirty="0" smtClean="0"/>
              <a:t>3</a:t>
            </a:r>
            <a:r>
              <a:rPr lang="zh-CN" altLang="en-US" dirty="0" smtClean="0"/>
              <a:t>日前发现开口受限，吞咽痛。今因不能开口进食，来我院就医。</a:t>
            </a:r>
          </a:p>
          <a:p>
            <a:r>
              <a:rPr lang="zh-CN" altLang="en-US" dirty="0" smtClean="0"/>
              <a:t>检查：右侧第三磨牙舌侧远中及咽侧壁黏膜红肿，波动感（</a:t>
            </a:r>
            <a:r>
              <a:rPr lang="en-US" dirty="0" smtClean="0"/>
              <a:t>+</a:t>
            </a:r>
            <a:r>
              <a:rPr lang="zh-CN" altLang="en-US" dirty="0" smtClean="0"/>
              <a:t>），触痛（</a:t>
            </a:r>
            <a:r>
              <a:rPr lang="en-US" dirty="0" smtClean="0"/>
              <a:t>+</a:t>
            </a:r>
            <a:r>
              <a:rPr lang="zh-CN" altLang="en-US" dirty="0" smtClean="0"/>
              <a:t>），悬雍垂偏向左侧，开口度一横指。</a:t>
            </a:r>
          </a:p>
          <a:p>
            <a:r>
              <a:rPr lang="zh-CN" altLang="en-US" dirty="0" smtClean="0"/>
              <a:t>辅助检查：</a:t>
            </a:r>
            <a:r>
              <a:rPr lang="en-US" dirty="0" smtClean="0"/>
              <a:t>X</a:t>
            </a:r>
            <a:r>
              <a:rPr lang="zh-CN" altLang="en-US" dirty="0" smtClean="0"/>
              <a:t>线片显示，右下颌第三磨牙位置牙槽窝空虚，伴有反应性近中骨硬化和远中骨溶解。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病历二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2852936"/>
            <a:ext cx="5328592" cy="35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5608" y="0"/>
            <a:ext cx="3528392" cy="49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患者：孙</a:t>
            </a:r>
            <a:r>
              <a:rPr lang="en-US" dirty="0" smtClean="0"/>
              <a:t>XX  </a:t>
            </a:r>
            <a:r>
              <a:rPr lang="zh-CN" altLang="en-US" dirty="0" smtClean="0"/>
              <a:t>男</a:t>
            </a:r>
            <a:r>
              <a:rPr lang="en-US" dirty="0" smtClean="0"/>
              <a:t>  36</a:t>
            </a:r>
            <a:r>
              <a:rPr lang="zh-CN" altLang="en-US" dirty="0" smtClean="0"/>
              <a:t>岁</a:t>
            </a:r>
          </a:p>
          <a:p>
            <a:r>
              <a:rPr lang="zh-CN" altLang="en-US" dirty="0" smtClean="0"/>
              <a:t>主诉：渐进性开口困难及右侧面部肿胀疼痛</a:t>
            </a:r>
          </a:p>
          <a:p>
            <a:r>
              <a:rPr lang="zh-CN" altLang="en-US" dirty="0" smtClean="0"/>
              <a:t>现病史：患者于三周前发现右侧面后部出现一个坚硬隆起，两周前发现开口受限，并未影响进食，今发现进一步张口受限，不能进食，来我院就诊</a:t>
            </a:r>
          </a:p>
          <a:p>
            <a:r>
              <a:rPr lang="zh-CN" altLang="en-US" dirty="0" smtClean="0"/>
              <a:t>检查：下颌角处坚硬隆起，表面感觉正常，右侧下颌</a:t>
            </a:r>
            <a:r>
              <a:rPr lang="zh-CN" altLang="en-US" dirty="0" smtClean="0"/>
              <a:t>升支前缘肿胀</a:t>
            </a:r>
            <a:r>
              <a:rPr lang="zh-CN" altLang="en-US" dirty="0" smtClean="0"/>
              <a:t>，触痛（</a:t>
            </a:r>
            <a:r>
              <a:rPr lang="en-US" dirty="0" smtClean="0"/>
              <a:t>+</a:t>
            </a:r>
            <a:r>
              <a:rPr lang="zh-CN" altLang="en-US" dirty="0" smtClean="0"/>
              <a:t>），右下颌第二磨牙和第三磨牙无活力，右下颌第三磨牙远中有</a:t>
            </a:r>
            <a:r>
              <a:rPr lang="en-US" dirty="0" smtClean="0"/>
              <a:t>7mm</a:t>
            </a:r>
            <a:r>
              <a:rPr lang="zh-CN" altLang="en-US" dirty="0" smtClean="0"/>
              <a:t>牙周袋。最大开口度为</a:t>
            </a:r>
            <a:r>
              <a:rPr lang="en-US" dirty="0" smtClean="0"/>
              <a:t>4mm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辅助检查：右下颌第二磨牙牙根间骨吸收。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病历三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052736"/>
            <a:ext cx="7056784" cy="554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患者：李</a:t>
            </a:r>
            <a:r>
              <a:rPr lang="en-US" dirty="0" smtClean="0"/>
              <a:t>XX  </a:t>
            </a:r>
            <a:r>
              <a:rPr lang="zh-CN" altLang="en-US" dirty="0" smtClean="0"/>
              <a:t>男</a:t>
            </a:r>
            <a:r>
              <a:rPr lang="en-US" dirty="0" smtClean="0"/>
              <a:t>  58</a:t>
            </a:r>
            <a:r>
              <a:rPr lang="zh-CN" altLang="en-US" dirty="0" smtClean="0"/>
              <a:t>岁</a:t>
            </a:r>
          </a:p>
          <a:p>
            <a:r>
              <a:rPr lang="zh-CN" altLang="en-US" dirty="0" smtClean="0"/>
              <a:t>主诉：右侧面部下颌外侧及内侧肿胀三周</a:t>
            </a:r>
          </a:p>
          <a:p>
            <a:r>
              <a:rPr lang="zh-CN" altLang="en-US" dirty="0" smtClean="0"/>
              <a:t>现病史：长期有较严重龋病，三周前发现右侧下颌牙齿舌侧及颊侧肿胀，进而发展至右侧面下部肿胀，现要求诊治。</a:t>
            </a:r>
          </a:p>
          <a:p>
            <a:r>
              <a:rPr lang="zh-CN" altLang="en-US" dirty="0" smtClean="0"/>
              <a:t>检查：右侧下颌第二、第三磨牙残根，下磨牙区前庭沟、下颌磨牙区舌侧、颊部红肿，波动感（</a:t>
            </a:r>
            <a:r>
              <a:rPr lang="en-US" dirty="0" smtClean="0"/>
              <a:t>+</a:t>
            </a:r>
            <a:r>
              <a:rPr lang="zh-CN" altLang="en-US" dirty="0" smtClean="0"/>
              <a:t>），触痛（</a:t>
            </a:r>
            <a:r>
              <a:rPr lang="en-US" dirty="0" smtClean="0"/>
              <a:t>+</a:t>
            </a:r>
            <a:r>
              <a:rPr lang="zh-CN" altLang="en-US" dirty="0" smtClean="0"/>
              <a:t>）前庭沟变浅呈隆起伏，内斜线不能触及，颊部皮肤肿胀发亮。</a:t>
            </a:r>
          </a:p>
          <a:p>
            <a:r>
              <a:rPr lang="zh-CN" altLang="en-US" dirty="0" smtClean="0"/>
              <a:t>辅助检查：</a:t>
            </a:r>
            <a:r>
              <a:rPr lang="en-US" dirty="0" smtClean="0"/>
              <a:t>X</a:t>
            </a:r>
            <a:r>
              <a:rPr lang="zh-CN" altLang="en-US" dirty="0" smtClean="0"/>
              <a:t>线，右下颌第二、三磨牙残根，伴有根尖骨溶解，但没有骨质硬化。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病历五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zh-CN" altLang="en-US" sz="3000" dirty="0" smtClean="0"/>
              <a:t>患者：周</a:t>
            </a:r>
            <a:r>
              <a:rPr lang="en-US" sz="3000" dirty="0" smtClean="0"/>
              <a:t>XX </a:t>
            </a:r>
            <a:r>
              <a:rPr lang="zh-CN" altLang="en-US" sz="3000" dirty="0" smtClean="0"/>
              <a:t>女</a:t>
            </a:r>
            <a:r>
              <a:rPr lang="en-US" sz="3000" dirty="0" smtClean="0"/>
              <a:t>  48</a:t>
            </a:r>
            <a:r>
              <a:rPr lang="zh-CN" altLang="en-US" sz="3000" dirty="0" smtClean="0"/>
              <a:t>岁</a:t>
            </a:r>
          </a:p>
          <a:p>
            <a:r>
              <a:rPr lang="zh-CN" altLang="en-US" sz="3000" dirty="0" smtClean="0"/>
              <a:t>主诉：高烧，头疼，张口受限两周</a:t>
            </a:r>
          </a:p>
          <a:p>
            <a:r>
              <a:rPr lang="zh-CN" altLang="en-US" sz="3000" dirty="0" smtClean="0"/>
              <a:t>现病史：三周前为诊断三叉神经痛，行口外注射法下颌神经阻滞麻醉，两周前发现张口轻度受限，今张口受限加重，高烧，头疼，要求诊治</a:t>
            </a:r>
          </a:p>
          <a:p>
            <a:r>
              <a:rPr lang="zh-CN" altLang="en-US" sz="3000" dirty="0" smtClean="0"/>
              <a:t>检查：开口度一横指，颧弓上下及颌后靠上部微肿，压痛（＋－）</a:t>
            </a:r>
          </a:p>
          <a:p>
            <a:r>
              <a:rPr lang="zh-CN" altLang="en-US" sz="3000" dirty="0" smtClean="0"/>
              <a:t>辅助检查：血常规</a:t>
            </a:r>
            <a:r>
              <a:rPr lang="en-US" sz="3000" dirty="0" smtClean="0"/>
              <a:t> WBC 25</a:t>
            </a:r>
            <a:r>
              <a:rPr lang="en-US" altLang="zh-CN" sz="3000" dirty="0" smtClean="0"/>
              <a:t>×</a:t>
            </a:r>
            <a:r>
              <a:rPr lang="en-US" sz="3000" dirty="0" smtClean="0"/>
              <a:t>10^9/mm2  </a:t>
            </a:r>
            <a:r>
              <a:rPr lang="zh-CN" altLang="en-US" sz="3000" dirty="0" smtClean="0"/>
              <a:t>↑</a:t>
            </a:r>
          </a:p>
          <a:p>
            <a:endParaRPr lang="zh-CN" altLang="en-US" sz="3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15</TotalTime>
  <Words>1016</Words>
  <Application>Microsoft Office PowerPoint</Application>
  <PresentationFormat>全屏显示(4:3)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龙腾四海</vt:lpstr>
      <vt:lpstr>口腔颌面部间隙感染</vt:lpstr>
      <vt:lpstr>病历一</vt:lpstr>
      <vt:lpstr>病历一</vt:lpstr>
      <vt:lpstr>病历二</vt:lpstr>
      <vt:lpstr>病历二</vt:lpstr>
      <vt:lpstr>病历三</vt:lpstr>
      <vt:lpstr>病历三</vt:lpstr>
      <vt:lpstr>病历四</vt:lpstr>
      <vt:lpstr>病历五</vt:lpstr>
      <vt:lpstr>病历六</vt:lpstr>
      <vt:lpstr>病历六</vt:lpstr>
      <vt:lpstr>病历七</vt:lpstr>
      <vt:lpstr>病历七</vt:lpstr>
      <vt:lpstr>病历八</vt:lpstr>
      <vt:lpstr>病历八</vt:lpstr>
      <vt:lpstr>病历八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口腔颌面部间隙感染</dc:title>
  <dc:creator>Administrator</dc:creator>
  <cp:lastModifiedBy>Microsoft</cp:lastModifiedBy>
  <cp:revision>3</cp:revision>
  <dcterms:created xsi:type="dcterms:W3CDTF">2012-03-14T12:45:41Z</dcterms:created>
  <dcterms:modified xsi:type="dcterms:W3CDTF">2012-03-14T13:11:57Z</dcterms:modified>
</cp:coreProperties>
</file>