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y="6858000" cx="12195175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  <p:clrMru>
    <a:srgbClr val="C41349"/>
    <a:srgbClr val="FFFB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 snapToGrid="0">
      <p:cViewPr>
        <p:scale>
          <a:sx n="93" d="100"/>
          <a:sy n="93" d="100"/>
        </p:scale>
        <p:origin x="-312" y="1170"/>
      </p:cViewPr>
      <p:guideLst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tableStyles" Target="tableStyles.xml"/><Relationship Id="rId30" Type="http://schemas.openxmlformats.org/officeDocument/2006/relationships/presProps" Target="presProps.xml"/><Relationship Id="rId31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9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7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9098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635C0D6D-A908-48C6-983D-90F2BD11E284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9099" name="幻灯片图像占位符 3"/>
          <p:cNvSpPr>
            <a:spLocks noChangeAspect="1" noRot="1" noGrp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altLang="en-US" lang="zh-CN"/>
          </a:p>
        </p:txBody>
      </p:sp>
      <p:sp>
        <p:nvSpPr>
          <p:cNvPr id="1049100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bIns="45720" lIns="91440" rIns="91440" rtlCol="0" tIns="45720" vert="horz"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9101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9102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5B0BB924-28C1-4EF7-A019-613D541E4AA8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0" name="Title 1"/>
          <p:cNvSpPr>
            <a:spLocks noGrp="1"/>
          </p:cNvSpPr>
          <p:nvPr>
            <p:ph type="ctrTitle"/>
          </p:nvPr>
        </p:nvSpPr>
        <p:spPr>
          <a:xfrm>
            <a:off x="914638" y="1122363"/>
            <a:ext cx="1036589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en-US" lang="zh-CN" smtClean="0"/>
              <a:t>单击此处编辑母版标题样式</a:t>
            </a:r>
            <a:endParaRPr dirty="0" lang="en-US"/>
          </a:p>
        </p:txBody>
      </p:sp>
      <p:sp>
        <p:nvSpPr>
          <p:cNvPr id="1049071" name="Subtitle 2"/>
          <p:cNvSpPr>
            <a:spLocks noGrp="1"/>
          </p:cNvSpPr>
          <p:nvPr>
            <p:ph type="subTitle" idx="1"/>
          </p:nvPr>
        </p:nvSpPr>
        <p:spPr>
          <a:xfrm>
            <a:off x="1524397" y="3602039"/>
            <a:ext cx="9146381" cy="1655763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189">
              <a:buNone/>
              <a:defRPr sz="2000"/>
            </a:lvl2pPr>
            <a:lvl3pPr algn="ctr" indent="0" marL="914377">
              <a:buNone/>
              <a:defRPr sz="1800"/>
            </a:lvl3pPr>
            <a:lvl4pPr algn="ctr" indent="0" marL="1371566">
              <a:buNone/>
              <a:defRPr sz="1600"/>
            </a:lvl4pPr>
            <a:lvl5pPr algn="ctr" indent="0" marL="1828754">
              <a:buNone/>
              <a:defRPr sz="1600"/>
            </a:lvl5pPr>
            <a:lvl6pPr algn="ctr" indent="0" marL="2285943">
              <a:buNone/>
              <a:defRPr sz="1600"/>
            </a:lvl6pPr>
            <a:lvl7pPr algn="ctr" indent="0" marL="2743131">
              <a:buNone/>
              <a:defRPr sz="1600"/>
            </a:lvl7pPr>
            <a:lvl8pPr algn="ctr" indent="0" marL="3200320">
              <a:buNone/>
              <a:defRPr sz="1600"/>
            </a:lvl8pPr>
            <a:lvl9pPr algn="ctr" indent="0" marL="3657509">
              <a:buNone/>
              <a:defRPr sz="1600"/>
            </a:lvl9pPr>
          </a:lstStyle>
          <a:p>
            <a:r>
              <a:rPr altLang="en-US" lang="zh-CN" smtClean="0"/>
              <a:t>单击此处编辑母版副标题样式</a:t>
            </a:r>
            <a:endParaRPr dirty="0" lang="en-US"/>
          </a:p>
        </p:txBody>
      </p:sp>
      <p:sp>
        <p:nvSpPr>
          <p:cNvPr id="10490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E2F20FC-145E-4034-86AC-8B4FEA629A51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90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90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F5917A1-3B14-48C2-8A2E-F3CB7EC45231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9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dirty="0" lang="en-US"/>
          </a:p>
        </p:txBody>
      </p:sp>
      <p:sp>
        <p:nvSpPr>
          <p:cNvPr id="104908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dirty="0" lang="en-US"/>
          </a:p>
        </p:txBody>
      </p:sp>
      <p:sp>
        <p:nvSpPr>
          <p:cNvPr id="10490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E2F20FC-145E-4034-86AC-8B4FEA629A51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90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90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F5917A1-3B14-48C2-8A2E-F3CB7EC45231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垂直排列标题与 文本"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5" name="Vertical Title 1"/>
          <p:cNvSpPr>
            <a:spLocks noGrp="1"/>
          </p:cNvSpPr>
          <p:nvPr>
            <p:ph type="title" orient="vert"/>
          </p:nvPr>
        </p:nvSpPr>
        <p:spPr>
          <a:xfrm>
            <a:off x="8727174" y="365128"/>
            <a:ext cx="2629585" cy="5811839"/>
          </a:xfrm>
        </p:spPr>
        <p:txBody>
          <a:bodyPr vert="eaVert"/>
          <a:p>
            <a:r>
              <a:rPr altLang="en-US" lang="zh-CN" smtClean="0"/>
              <a:t>单击此处编辑母版标题样式</a:t>
            </a:r>
            <a:endParaRPr dirty="0" lang="en-US"/>
          </a:p>
        </p:txBody>
      </p:sp>
      <p:sp>
        <p:nvSpPr>
          <p:cNvPr id="104906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423" y="365128"/>
            <a:ext cx="7736314" cy="5811839"/>
          </a:xfrm>
        </p:spPr>
        <p:txBody>
          <a:bodyPr vert="eaVert"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dirty="0" lang="en-US"/>
          </a:p>
        </p:txBody>
      </p:sp>
      <p:sp>
        <p:nvSpPr>
          <p:cNvPr id="104906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E2F20FC-145E-4034-86AC-8B4FEA629A51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906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90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F5917A1-3B14-48C2-8A2E-F3CB7EC45231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5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dirty="0" lang="en-US"/>
          </a:p>
        </p:txBody>
      </p:sp>
      <p:sp>
        <p:nvSpPr>
          <p:cNvPr id="104905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dirty="0" lang="en-US"/>
          </a:p>
        </p:txBody>
      </p:sp>
      <p:sp>
        <p:nvSpPr>
          <p:cNvPr id="10490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E2F20FC-145E-4034-86AC-8B4FEA629A51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90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90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F5917A1-3B14-48C2-8A2E-F3CB7EC45231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1" name="Title 1"/>
          <p:cNvSpPr>
            <a:spLocks noGrp="1"/>
          </p:cNvSpPr>
          <p:nvPr>
            <p:ph type="title"/>
          </p:nvPr>
        </p:nvSpPr>
        <p:spPr>
          <a:xfrm>
            <a:off x="832068" y="1709744"/>
            <a:ext cx="105183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en-US" lang="zh-CN" smtClean="0"/>
              <a:t>单击此处编辑母版标题样式</a:t>
            </a:r>
            <a:endParaRPr dirty="0" lang="en-US"/>
          </a:p>
        </p:txBody>
      </p:sp>
      <p:sp>
        <p:nvSpPr>
          <p:cNvPr id="1049082" name="Text Placeholder 2"/>
          <p:cNvSpPr>
            <a:spLocks noGrp="1"/>
          </p:cNvSpPr>
          <p:nvPr>
            <p:ph type="body" idx="1"/>
          </p:nvPr>
        </p:nvSpPr>
        <p:spPr>
          <a:xfrm>
            <a:off x="832068" y="4589469"/>
            <a:ext cx="10518338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189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377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566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754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5943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13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32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509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90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E2F20FC-145E-4034-86AC-8B4FEA629A51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90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90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F5917A1-3B14-48C2-8A2E-F3CB7EC45231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4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dirty="0" lang="en-US"/>
          </a:p>
        </p:txBody>
      </p:sp>
      <p:sp>
        <p:nvSpPr>
          <p:cNvPr id="1049043" name="Content Placeholder 2"/>
          <p:cNvSpPr>
            <a:spLocks noGrp="1"/>
          </p:cNvSpPr>
          <p:nvPr>
            <p:ph sz="half" idx="1"/>
          </p:nvPr>
        </p:nvSpPr>
        <p:spPr>
          <a:xfrm>
            <a:off x="838418" y="1825625"/>
            <a:ext cx="5182949" cy="4351339"/>
          </a:xfrm>
        </p:spPr>
        <p:txBody>
          <a:bodyPr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dirty="0" lang="en-US"/>
          </a:p>
        </p:txBody>
      </p:sp>
      <p:sp>
        <p:nvSpPr>
          <p:cNvPr id="1049044" name="Content Placeholder 3"/>
          <p:cNvSpPr>
            <a:spLocks noGrp="1"/>
          </p:cNvSpPr>
          <p:nvPr>
            <p:ph sz="half" idx="2"/>
          </p:nvPr>
        </p:nvSpPr>
        <p:spPr>
          <a:xfrm>
            <a:off x="6173808" y="1825625"/>
            <a:ext cx="5182949" cy="4351339"/>
          </a:xfrm>
        </p:spPr>
        <p:txBody>
          <a:bodyPr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dirty="0" lang="en-US"/>
          </a:p>
        </p:txBody>
      </p:sp>
      <p:sp>
        <p:nvSpPr>
          <p:cNvPr id="104904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E2F20FC-145E-4034-86AC-8B4FEA629A51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90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90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F5917A1-3B14-48C2-8A2E-F3CB7EC45231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48" name="Title 1"/>
          <p:cNvSpPr>
            <a:spLocks noGrp="1"/>
          </p:cNvSpPr>
          <p:nvPr>
            <p:ph type="title"/>
          </p:nvPr>
        </p:nvSpPr>
        <p:spPr>
          <a:xfrm>
            <a:off x="840007" y="365129"/>
            <a:ext cx="10518338" cy="1325563"/>
          </a:xfrm>
        </p:spPr>
        <p:txBody>
          <a:bodyPr/>
          <a:p>
            <a:r>
              <a:rPr altLang="en-US" lang="zh-CN" smtClean="0"/>
              <a:t>单击此处编辑母版标题样式</a:t>
            </a:r>
            <a:endParaRPr dirty="0" lang="en-US"/>
          </a:p>
        </p:txBody>
      </p:sp>
      <p:sp>
        <p:nvSpPr>
          <p:cNvPr id="1049049" name="Text Placeholder 2"/>
          <p:cNvSpPr>
            <a:spLocks noGrp="1"/>
          </p:cNvSpPr>
          <p:nvPr>
            <p:ph type="body" idx="1"/>
          </p:nvPr>
        </p:nvSpPr>
        <p:spPr>
          <a:xfrm>
            <a:off x="840008" y="1681163"/>
            <a:ext cx="515913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189">
              <a:buNone/>
              <a:defRPr b="1" sz="2000"/>
            </a:lvl2pPr>
            <a:lvl3pPr indent="0" marL="914377">
              <a:buNone/>
              <a:defRPr b="1" sz="1800"/>
            </a:lvl3pPr>
            <a:lvl4pPr indent="0" marL="1371566">
              <a:buNone/>
              <a:defRPr b="1" sz="1600"/>
            </a:lvl4pPr>
            <a:lvl5pPr indent="0" marL="1828754">
              <a:buNone/>
              <a:defRPr b="1" sz="1600"/>
            </a:lvl5pPr>
            <a:lvl6pPr indent="0" marL="2285943">
              <a:buNone/>
              <a:defRPr b="1" sz="1600"/>
            </a:lvl6pPr>
            <a:lvl7pPr indent="0" marL="2743131">
              <a:buNone/>
              <a:defRPr b="1" sz="1600"/>
            </a:lvl7pPr>
            <a:lvl8pPr indent="0" marL="3200320">
              <a:buNone/>
              <a:defRPr b="1" sz="1600"/>
            </a:lvl8pPr>
            <a:lvl9pPr indent="0" marL="3657509">
              <a:buNone/>
              <a:defRPr b="1"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9050" name="Content Placeholder 3"/>
          <p:cNvSpPr>
            <a:spLocks noGrp="1"/>
          </p:cNvSpPr>
          <p:nvPr>
            <p:ph sz="half" idx="2"/>
          </p:nvPr>
        </p:nvSpPr>
        <p:spPr>
          <a:xfrm>
            <a:off x="840008" y="2505075"/>
            <a:ext cx="5159130" cy="3684588"/>
          </a:xfrm>
        </p:spPr>
        <p:txBody>
          <a:bodyPr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dirty="0" lang="en-US"/>
          </a:p>
        </p:txBody>
      </p:sp>
      <p:sp>
        <p:nvSpPr>
          <p:cNvPr id="104905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3812" y="1681163"/>
            <a:ext cx="518453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189">
              <a:buNone/>
              <a:defRPr b="1" sz="2000"/>
            </a:lvl2pPr>
            <a:lvl3pPr indent="0" marL="914377">
              <a:buNone/>
              <a:defRPr b="1" sz="1800"/>
            </a:lvl3pPr>
            <a:lvl4pPr indent="0" marL="1371566">
              <a:buNone/>
              <a:defRPr b="1" sz="1600"/>
            </a:lvl4pPr>
            <a:lvl5pPr indent="0" marL="1828754">
              <a:buNone/>
              <a:defRPr b="1" sz="1600"/>
            </a:lvl5pPr>
            <a:lvl6pPr indent="0" marL="2285943">
              <a:buNone/>
              <a:defRPr b="1" sz="1600"/>
            </a:lvl6pPr>
            <a:lvl7pPr indent="0" marL="2743131">
              <a:buNone/>
              <a:defRPr b="1" sz="1600"/>
            </a:lvl7pPr>
            <a:lvl8pPr indent="0" marL="3200320">
              <a:buNone/>
              <a:defRPr b="1" sz="1600"/>
            </a:lvl8pPr>
            <a:lvl9pPr indent="0" marL="3657509">
              <a:buNone/>
              <a:defRPr b="1"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9052" name="Content Placeholder 5"/>
          <p:cNvSpPr>
            <a:spLocks noGrp="1"/>
          </p:cNvSpPr>
          <p:nvPr>
            <p:ph sz="quarter" idx="4"/>
          </p:nvPr>
        </p:nvSpPr>
        <p:spPr>
          <a:xfrm>
            <a:off x="6173812" y="2505075"/>
            <a:ext cx="5184538" cy="3684588"/>
          </a:xfrm>
        </p:spPr>
        <p:txBody>
          <a:bodyPr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dirty="0" lang="en-US"/>
          </a:p>
        </p:txBody>
      </p:sp>
      <p:sp>
        <p:nvSpPr>
          <p:cNvPr id="104905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E2F20FC-145E-4034-86AC-8B4FEA629A51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905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905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F5917A1-3B14-48C2-8A2E-F3CB7EC45231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8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dirty="0" lang="en-US"/>
          </a:p>
        </p:txBody>
      </p:sp>
      <p:sp>
        <p:nvSpPr>
          <p:cNvPr id="104906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E2F20FC-145E-4034-86AC-8B4FEA629A51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906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906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F5917A1-3B14-48C2-8A2E-F3CB7EC45231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E2F20FC-145E-4034-86AC-8B4FEA629A51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F5917A1-3B14-48C2-8A2E-F3CB7EC45231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与标题">
    <p:spTree>
      <p:nvGrpSpPr>
        <p:cNvPr id="9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1" name="Title 1"/>
          <p:cNvSpPr>
            <a:spLocks noGrp="1"/>
          </p:cNvSpPr>
          <p:nvPr>
            <p:ph type="title"/>
          </p:nvPr>
        </p:nvSpPr>
        <p:spPr>
          <a:xfrm>
            <a:off x="840007" y="457200"/>
            <a:ext cx="393326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en-US" lang="zh-CN" smtClean="0"/>
              <a:t>单击此处编辑母版标题样式</a:t>
            </a:r>
            <a:endParaRPr dirty="0" lang="en-US"/>
          </a:p>
        </p:txBody>
      </p:sp>
      <p:sp>
        <p:nvSpPr>
          <p:cNvPr id="1049092" name="Content Placeholder 2"/>
          <p:cNvSpPr>
            <a:spLocks noGrp="1"/>
          </p:cNvSpPr>
          <p:nvPr>
            <p:ph idx="1"/>
          </p:nvPr>
        </p:nvSpPr>
        <p:spPr>
          <a:xfrm>
            <a:off x="5184538" y="987431"/>
            <a:ext cx="617380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dirty="0" lang="en-US"/>
          </a:p>
        </p:txBody>
      </p:sp>
      <p:sp>
        <p:nvSpPr>
          <p:cNvPr id="1049093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7" y="2057401"/>
            <a:ext cx="3933261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189">
              <a:buNone/>
              <a:defRPr sz="1400"/>
            </a:lvl2pPr>
            <a:lvl3pPr indent="0" marL="914377">
              <a:buNone/>
              <a:defRPr sz="1200"/>
            </a:lvl3pPr>
            <a:lvl4pPr indent="0" marL="1371566">
              <a:buNone/>
              <a:defRPr sz="1000"/>
            </a:lvl4pPr>
            <a:lvl5pPr indent="0" marL="1828754">
              <a:buNone/>
              <a:defRPr sz="1000"/>
            </a:lvl5pPr>
            <a:lvl6pPr indent="0" marL="2285943">
              <a:buNone/>
              <a:defRPr sz="1000"/>
            </a:lvl6pPr>
            <a:lvl7pPr indent="0" marL="2743131">
              <a:buNone/>
              <a:defRPr sz="1000"/>
            </a:lvl7pPr>
            <a:lvl8pPr indent="0" marL="3200320">
              <a:buNone/>
              <a:defRPr sz="1000"/>
            </a:lvl8pPr>
            <a:lvl9pPr indent="0" marL="3657509">
              <a:buNone/>
              <a:defRPr sz="10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909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E2F20FC-145E-4034-86AC-8B4FEA629A51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909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909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F5917A1-3B14-48C2-8A2E-F3CB7EC45231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与标题">
    <p:spTree>
      <p:nvGrpSpPr>
        <p:cNvPr id="8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5" name="Title 1"/>
          <p:cNvSpPr>
            <a:spLocks noGrp="1"/>
          </p:cNvSpPr>
          <p:nvPr>
            <p:ph type="title"/>
          </p:nvPr>
        </p:nvSpPr>
        <p:spPr>
          <a:xfrm>
            <a:off x="840007" y="457200"/>
            <a:ext cx="393326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en-US" lang="zh-CN" smtClean="0"/>
              <a:t>单击此处编辑母版标题样式</a:t>
            </a:r>
            <a:endParaRPr dirty="0" lang="en-US"/>
          </a:p>
        </p:txBody>
      </p:sp>
      <p:sp>
        <p:nvSpPr>
          <p:cNvPr id="1049076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5184538" y="987431"/>
            <a:ext cx="6173807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189">
              <a:buNone/>
              <a:defRPr sz="2800"/>
            </a:lvl2pPr>
            <a:lvl3pPr indent="0" marL="914377">
              <a:buNone/>
              <a:defRPr sz="2400"/>
            </a:lvl3pPr>
            <a:lvl4pPr indent="0" marL="1371566">
              <a:buNone/>
              <a:defRPr sz="2000"/>
            </a:lvl4pPr>
            <a:lvl5pPr indent="0" marL="1828754">
              <a:buNone/>
              <a:defRPr sz="2000"/>
            </a:lvl5pPr>
            <a:lvl6pPr indent="0" marL="2285943">
              <a:buNone/>
              <a:defRPr sz="2000"/>
            </a:lvl6pPr>
            <a:lvl7pPr indent="0" marL="2743131">
              <a:buNone/>
              <a:defRPr sz="2000"/>
            </a:lvl7pPr>
            <a:lvl8pPr indent="0" marL="3200320">
              <a:buNone/>
              <a:defRPr sz="2000"/>
            </a:lvl8pPr>
            <a:lvl9pPr indent="0" marL="3657509">
              <a:buNone/>
              <a:defRPr sz="2000"/>
            </a:lvl9pPr>
          </a:lstStyle>
          <a:p>
            <a:r>
              <a:rPr altLang="en-US" lang="zh-CN" smtClean="0"/>
              <a:t>单击图标添加图片</a:t>
            </a:r>
            <a:endParaRPr dirty="0" lang="en-US"/>
          </a:p>
        </p:txBody>
      </p:sp>
      <p:sp>
        <p:nvSpPr>
          <p:cNvPr id="1049077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7" y="2057401"/>
            <a:ext cx="3933261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189">
              <a:buNone/>
              <a:defRPr sz="1400"/>
            </a:lvl2pPr>
            <a:lvl3pPr indent="0" marL="914377">
              <a:buNone/>
              <a:defRPr sz="1200"/>
            </a:lvl3pPr>
            <a:lvl4pPr indent="0" marL="1371566">
              <a:buNone/>
              <a:defRPr sz="1000"/>
            </a:lvl4pPr>
            <a:lvl5pPr indent="0" marL="1828754">
              <a:buNone/>
              <a:defRPr sz="1000"/>
            </a:lvl5pPr>
            <a:lvl6pPr indent="0" marL="2285943">
              <a:buNone/>
              <a:defRPr sz="1000"/>
            </a:lvl6pPr>
            <a:lvl7pPr indent="0" marL="2743131">
              <a:buNone/>
              <a:defRPr sz="1000"/>
            </a:lvl7pPr>
            <a:lvl8pPr indent="0" marL="3200320">
              <a:buNone/>
              <a:defRPr sz="1000"/>
            </a:lvl8pPr>
            <a:lvl9pPr indent="0" marL="3657509">
              <a:buNone/>
              <a:defRPr sz="10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907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E2F20FC-145E-4034-86AC-8B4FEA629A51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90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90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F5917A1-3B14-48C2-8A2E-F3CB7EC45231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F0"/>
        </a:solidFill>
      </p:bgPr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419" y="365129"/>
            <a:ext cx="10518338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en-US" lang="zh-CN" smtClean="0"/>
              <a:t>单击此处编辑母版标题样式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419" y="1825625"/>
            <a:ext cx="10518338" cy="4351339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418" y="6356356"/>
            <a:ext cx="2743914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F20FC-145E-4034-86AC-8B4FEA629A51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652" y="6356356"/>
            <a:ext cx="4115872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2843" y="6356356"/>
            <a:ext cx="2743914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917A1-3B14-48C2-8A2E-F3CB7EC45231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377" eaLnBrk="1" hangingPunct="1" indent="-228594" latinLnBrk="0" marL="228594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377" eaLnBrk="1" hangingPunct="1" indent="-228594" latinLnBrk="0" marL="685783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377" eaLnBrk="1" hangingPunct="1" indent="-228594" latinLnBrk="0" marL="1142971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377" eaLnBrk="1" hangingPunct="1" indent="-228594" latinLnBrk="0" marL="160016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377" eaLnBrk="1" hangingPunct="1" indent="-228594" latinLnBrk="0" marL="2057349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377" eaLnBrk="1" hangingPunct="1" indent="-228594" latinLnBrk="0" marL="2514537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377" eaLnBrk="1" hangingPunct="1" indent="-228594" latinLnBrk="0" marL="2971726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377" eaLnBrk="1" hangingPunct="1" indent="-228594" latinLnBrk="0" marL="3428914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377" eaLnBrk="1" hangingPunct="1" indent="-228594" latinLnBrk="0" marL="3886103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377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377" eaLnBrk="1" hangingPunct="1" latinLnBrk="0" marL="457189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377" eaLnBrk="1" hangingPunct="1" latinLnBrk="0" marL="914377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377" eaLnBrk="1" hangingPunct="1" latinLnBrk="0" marL="1371566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377" eaLnBrk="1" hangingPunct="1" latinLnBrk="0" marL="1828754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377" eaLnBrk="1" hangingPunct="1" latinLnBrk="0" marL="2285943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377" eaLnBrk="1" hangingPunct="1" latinLnBrk="0" marL="2743131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377" eaLnBrk="1" hangingPunct="1" latinLnBrk="0" marL="320032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377" eaLnBrk="1" hangingPunct="1" latinLnBrk="0" marL="3657509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8" name="椭圆 5"/>
          <p:cNvSpPr/>
          <p:nvPr/>
        </p:nvSpPr>
        <p:spPr>
          <a:xfrm>
            <a:off x="523686" y="-312516"/>
            <a:ext cx="2246073" cy="2245488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19" name="椭圆 6"/>
          <p:cNvSpPr/>
          <p:nvPr/>
        </p:nvSpPr>
        <p:spPr>
          <a:xfrm>
            <a:off x="-636399" y="-144876"/>
            <a:ext cx="2690657" cy="2689956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20" name="椭圆 7"/>
          <p:cNvSpPr/>
          <p:nvPr/>
        </p:nvSpPr>
        <p:spPr>
          <a:xfrm>
            <a:off x="1203899" y="1571529"/>
            <a:ext cx="1319063" cy="13187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21" name="椭圆 8"/>
          <p:cNvSpPr/>
          <p:nvPr/>
        </p:nvSpPr>
        <p:spPr>
          <a:xfrm>
            <a:off x="-135842" y="2481617"/>
            <a:ext cx="1948020" cy="1947513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22" name="椭圆 9"/>
          <p:cNvSpPr/>
          <p:nvPr/>
        </p:nvSpPr>
        <p:spPr>
          <a:xfrm>
            <a:off x="2480490" y="283384"/>
            <a:ext cx="2607552" cy="2606873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23" name="椭圆 10"/>
          <p:cNvSpPr/>
          <p:nvPr/>
        </p:nvSpPr>
        <p:spPr>
          <a:xfrm>
            <a:off x="2439950" y="-685187"/>
            <a:ext cx="1645036" cy="1644608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24" name="椭圆 11"/>
          <p:cNvSpPr/>
          <p:nvPr/>
        </p:nvSpPr>
        <p:spPr>
          <a:xfrm>
            <a:off x="134690" y="4228501"/>
            <a:ext cx="1130533" cy="1130239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25" name="椭圆 12"/>
          <p:cNvSpPr/>
          <p:nvPr/>
        </p:nvSpPr>
        <p:spPr>
          <a:xfrm>
            <a:off x="134687" y="4429124"/>
            <a:ext cx="2798985" cy="2798256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26" name="椭圆 13"/>
          <p:cNvSpPr/>
          <p:nvPr/>
        </p:nvSpPr>
        <p:spPr>
          <a:xfrm>
            <a:off x="523687" y="5404455"/>
            <a:ext cx="1351540" cy="1351188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27" name="椭圆 14"/>
          <p:cNvSpPr/>
          <p:nvPr/>
        </p:nvSpPr>
        <p:spPr>
          <a:xfrm>
            <a:off x="2375381" y="5533920"/>
            <a:ext cx="1894581" cy="1894088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28" name="椭圆 15"/>
          <p:cNvSpPr/>
          <p:nvPr/>
        </p:nvSpPr>
        <p:spPr>
          <a:xfrm>
            <a:off x="3973623" y="5808599"/>
            <a:ext cx="1894581" cy="1894088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29" name="椭圆 16"/>
          <p:cNvSpPr/>
          <p:nvPr/>
        </p:nvSpPr>
        <p:spPr>
          <a:xfrm>
            <a:off x="3335320" y="3733967"/>
            <a:ext cx="818081" cy="817868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30" name="椭圆 17"/>
          <p:cNvSpPr/>
          <p:nvPr/>
        </p:nvSpPr>
        <p:spPr>
          <a:xfrm>
            <a:off x="3081464" y="4306415"/>
            <a:ext cx="245484" cy="245420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31" name="椭圆 18"/>
          <p:cNvSpPr/>
          <p:nvPr/>
        </p:nvSpPr>
        <p:spPr>
          <a:xfrm>
            <a:off x="2631293" y="3754017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32" name="椭圆 19"/>
          <p:cNvSpPr/>
          <p:nvPr/>
        </p:nvSpPr>
        <p:spPr>
          <a:xfrm>
            <a:off x="4489205" y="3536977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33" name="椭圆 20"/>
          <p:cNvSpPr/>
          <p:nvPr/>
        </p:nvSpPr>
        <p:spPr>
          <a:xfrm>
            <a:off x="4243721" y="4916451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34" name="椭圆 21"/>
          <p:cNvSpPr/>
          <p:nvPr/>
        </p:nvSpPr>
        <p:spPr>
          <a:xfrm>
            <a:off x="4489209" y="156752"/>
            <a:ext cx="1657244" cy="1656813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35" name="矩形 22"/>
          <p:cNvSpPr/>
          <p:nvPr/>
        </p:nvSpPr>
        <p:spPr>
          <a:xfrm>
            <a:off x="6621553" y="2588291"/>
            <a:ext cx="5117871" cy="769441"/>
          </a:xfrm>
          <a:prstGeom prst="rect"/>
        </p:spPr>
        <p:txBody>
          <a:bodyPr wrap="square">
            <a:spAutoFit/>
          </a:bodyPr>
          <a:p>
            <a:r>
              <a:rPr altLang="en-US" b="1" sz="4400" lang="zh-CN" noProof="1" smtClean="0">
                <a:solidFill>
                  <a:schemeClr val="tx2">
                    <a:lumMod val="75000"/>
                  </a:schemeClr>
                </a:solidFill>
                <a:effectLst>
                  <a:outerShdw blurRad="38100" dir="2700000" dist="38100">
                    <a:srgbClr val="FFFFFF"/>
                  </a:outerShdw>
                </a:effectLst>
                <a:ea typeface="华文彩云" panose="02010800040101010101" pitchFamily="2" charset="-122"/>
              </a:rPr>
              <a:t>口</a:t>
            </a:r>
            <a:r>
              <a:rPr altLang="en-US" b="1" sz="4400" lang="zh-CN" noProof="1" smtClean="0">
                <a:solidFill>
                  <a:schemeClr val="tx2">
                    <a:lumMod val="75000"/>
                  </a:schemeClr>
                </a:solidFill>
                <a:effectLst>
                  <a:outerShdw blurRad="38100" dir="2700000" dist="38100">
                    <a:srgbClr val="FFFFFF"/>
                  </a:outerShdw>
                </a:effectLst>
                <a:ea typeface="华文彩云" panose="02010800040101010101" pitchFamily="2" charset="-122"/>
              </a:rPr>
              <a:t>腔病历书写</a:t>
            </a:r>
            <a:endParaRPr altLang="zh-CN" b="1" dirty="0" sz="2800" kern="100" lang="zh-CN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3145728" name="直接连接符 24"/>
          <p:cNvCxnSpPr>
            <a:cxnSpLocks/>
          </p:cNvCxnSpPr>
          <p:nvPr/>
        </p:nvCxnSpPr>
        <p:spPr>
          <a:xfrm>
            <a:off x="6621552" y="4054567"/>
            <a:ext cx="4655319" cy="0"/>
          </a:xfrm>
          <a:prstGeom prst="line"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36" name="文本框 25"/>
          <p:cNvSpPr txBox="1"/>
          <p:nvPr/>
        </p:nvSpPr>
        <p:spPr>
          <a:xfrm>
            <a:off x="6621552" y="4229222"/>
            <a:ext cx="4319952" cy="307777"/>
          </a:xfrm>
          <a:prstGeom prst="rect"/>
          <a:noFill/>
        </p:spPr>
        <p:txBody>
          <a:bodyPr rtlCol="0" wrap="square">
            <a:spAutoFit/>
          </a:bodyPr>
          <a:p>
            <a:endParaRPr altLang="zh-CN" dirty="0" sz="1400" lang="en-US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3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椭圆 1"/>
          <p:cNvSpPr/>
          <p:nvPr/>
        </p:nvSpPr>
        <p:spPr>
          <a:xfrm>
            <a:off x="5048017" y="845724"/>
            <a:ext cx="2246073" cy="2245488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73" name="椭圆 2"/>
          <p:cNvSpPr/>
          <p:nvPr/>
        </p:nvSpPr>
        <p:spPr>
          <a:xfrm>
            <a:off x="3887933" y="1013365"/>
            <a:ext cx="2690657" cy="2689956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74" name="椭圆 4"/>
          <p:cNvSpPr/>
          <p:nvPr/>
        </p:nvSpPr>
        <p:spPr>
          <a:xfrm>
            <a:off x="4259257" y="2729570"/>
            <a:ext cx="1948020" cy="1947513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75" name="椭圆 5"/>
          <p:cNvSpPr/>
          <p:nvPr/>
        </p:nvSpPr>
        <p:spPr>
          <a:xfrm>
            <a:off x="7004820" y="1441624"/>
            <a:ext cx="2607552" cy="2606873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76" name="椭圆 6"/>
          <p:cNvSpPr/>
          <p:nvPr/>
        </p:nvSpPr>
        <p:spPr>
          <a:xfrm>
            <a:off x="6578589" y="473053"/>
            <a:ext cx="1645036" cy="1644608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77" name="椭圆 7"/>
          <p:cNvSpPr/>
          <p:nvPr/>
        </p:nvSpPr>
        <p:spPr>
          <a:xfrm>
            <a:off x="3373396" y="2863157"/>
            <a:ext cx="1130533" cy="1130239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78" name="椭圆 8"/>
          <p:cNvSpPr/>
          <p:nvPr/>
        </p:nvSpPr>
        <p:spPr>
          <a:xfrm>
            <a:off x="7868932" y="4503323"/>
            <a:ext cx="818081" cy="817868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79" name="椭圆 9"/>
          <p:cNvSpPr/>
          <p:nvPr/>
        </p:nvSpPr>
        <p:spPr>
          <a:xfrm>
            <a:off x="7725482" y="4325230"/>
            <a:ext cx="245484" cy="245420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80" name="椭圆 10"/>
          <p:cNvSpPr/>
          <p:nvPr/>
        </p:nvSpPr>
        <p:spPr>
          <a:xfrm>
            <a:off x="7155624" y="4912257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81" name="椭圆 11"/>
          <p:cNvSpPr/>
          <p:nvPr/>
        </p:nvSpPr>
        <p:spPr>
          <a:xfrm>
            <a:off x="9489625" y="4570167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82" name="椭圆 12"/>
          <p:cNvSpPr/>
          <p:nvPr/>
        </p:nvSpPr>
        <p:spPr>
          <a:xfrm>
            <a:off x="8768051" y="6074691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83" name="椭圆 13"/>
          <p:cNvSpPr/>
          <p:nvPr/>
        </p:nvSpPr>
        <p:spPr>
          <a:xfrm>
            <a:off x="9013540" y="1314992"/>
            <a:ext cx="1657244" cy="1656813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84" name="椭圆 14"/>
          <p:cNvSpPr/>
          <p:nvPr/>
        </p:nvSpPr>
        <p:spPr>
          <a:xfrm>
            <a:off x="3051200" y="2352147"/>
            <a:ext cx="818081" cy="817868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85" name="椭圆 15"/>
          <p:cNvSpPr/>
          <p:nvPr/>
        </p:nvSpPr>
        <p:spPr>
          <a:xfrm>
            <a:off x="2376206" y="3104117"/>
            <a:ext cx="446980" cy="446864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86" name="椭圆 16"/>
          <p:cNvSpPr/>
          <p:nvPr/>
        </p:nvSpPr>
        <p:spPr>
          <a:xfrm>
            <a:off x="2136762" y="2457951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87" name="椭圆 17"/>
          <p:cNvSpPr/>
          <p:nvPr/>
        </p:nvSpPr>
        <p:spPr>
          <a:xfrm>
            <a:off x="1569431" y="2863153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88" name="椭圆 18"/>
          <p:cNvSpPr/>
          <p:nvPr/>
        </p:nvSpPr>
        <p:spPr>
          <a:xfrm>
            <a:off x="3959599" y="3534632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89" name="椭圆 19"/>
          <p:cNvSpPr/>
          <p:nvPr/>
        </p:nvSpPr>
        <p:spPr>
          <a:xfrm>
            <a:off x="7349535" y="1076999"/>
            <a:ext cx="245484" cy="245420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90" name="椭圆 20"/>
          <p:cNvSpPr/>
          <p:nvPr/>
        </p:nvSpPr>
        <p:spPr>
          <a:xfrm>
            <a:off x="9616533" y="3517142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91" name="椭圆 21"/>
          <p:cNvSpPr/>
          <p:nvPr/>
        </p:nvSpPr>
        <p:spPr>
          <a:xfrm>
            <a:off x="8757275" y="307562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92" name="椭圆 22"/>
          <p:cNvSpPr/>
          <p:nvPr/>
        </p:nvSpPr>
        <p:spPr>
          <a:xfrm>
            <a:off x="8511791" y="1687036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93" name="椭圆 3"/>
          <p:cNvSpPr/>
          <p:nvPr/>
        </p:nvSpPr>
        <p:spPr>
          <a:xfrm>
            <a:off x="4765038" y="2096798"/>
            <a:ext cx="2665109" cy="2664415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zh-CN" b="1" dirty="0" sz="16600" 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altLang="en-US" b="1" dirty="0" sz="16600" 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8694" name="矩形 23"/>
          <p:cNvSpPr/>
          <p:nvPr/>
        </p:nvSpPr>
        <p:spPr>
          <a:xfrm>
            <a:off x="3342100" y="4954389"/>
            <a:ext cx="5510986" cy="584775"/>
          </a:xfrm>
          <a:prstGeom prst="rect"/>
        </p:spPr>
        <p:txBody>
          <a:bodyPr wrap="square">
            <a:spAutoFit/>
          </a:bodyPr>
          <a:p>
            <a:pPr algn="ctr"/>
            <a:r>
              <a:rPr altLang="en-US" b="1" dirty="0" sz="3200" lang="zh-CN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专</a:t>
            </a:r>
            <a:r>
              <a:rPr altLang="en-US" b="1" dirty="0" sz="3200" lang="zh-CN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科检查</a:t>
            </a:r>
            <a:endParaRPr altLang="zh-CN" b="1" dirty="0" sz="3200"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42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1048774" name="椭圆 43"/>
            <p:cNvSpPr/>
            <p:nvPr/>
          </p:nvSpPr>
          <p:spPr>
            <a:xfrm>
              <a:off x="-185195" y="-312516"/>
              <a:ext cx="2245488" cy="224548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75" name="椭圆 44"/>
            <p:cNvSpPr/>
            <p:nvPr/>
          </p:nvSpPr>
          <p:spPr>
            <a:xfrm>
              <a:off x="-1344978" y="-144876"/>
              <a:ext cx="2689956" cy="2689956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76" name="椭圆 45"/>
            <p:cNvSpPr/>
            <p:nvPr/>
          </p:nvSpPr>
          <p:spPr>
            <a:xfrm>
              <a:off x="494840" y="1571529"/>
              <a:ext cx="1318720" cy="13187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77" name="椭圆 46"/>
            <p:cNvSpPr/>
            <p:nvPr/>
          </p:nvSpPr>
          <p:spPr>
            <a:xfrm>
              <a:off x="-844556" y="2481611"/>
              <a:ext cx="1947513" cy="194751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78" name="椭圆 47"/>
            <p:cNvSpPr/>
            <p:nvPr/>
          </p:nvSpPr>
          <p:spPr>
            <a:xfrm>
              <a:off x="1771092" y="283376"/>
              <a:ext cx="2606873" cy="260687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79" name="椭圆 48"/>
            <p:cNvSpPr/>
            <p:nvPr/>
          </p:nvSpPr>
          <p:spPr>
            <a:xfrm>
              <a:off x="1344978" y="-685187"/>
              <a:ext cx="1644608" cy="1644608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80" name="椭圆 49"/>
            <p:cNvSpPr/>
            <p:nvPr/>
          </p:nvSpPr>
          <p:spPr>
            <a:xfrm>
              <a:off x="-574093" y="4228496"/>
              <a:ext cx="1130238" cy="113023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81" name="椭圆 50"/>
            <p:cNvSpPr/>
            <p:nvPr/>
          </p:nvSpPr>
          <p:spPr>
            <a:xfrm>
              <a:off x="2625707" y="3733966"/>
              <a:ext cx="817868" cy="817868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82" name="椭圆 51"/>
            <p:cNvSpPr/>
            <p:nvPr/>
          </p:nvSpPr>
          <p:spPr>
            <a:xfrm>
              <a:off x="2371916" y="4306414"/>
              <a:ext cx="245420" cy="245420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83" name="椭圆 52"/>
            <p:cNvSpPr/>
            <p:nvPr/>
          </p:nvSpPr>
          <p:spPr>
            <a:xfrm>
              <a:off x="1921862" y="3754016"/>
              <a:ext cx="245420" cy="24542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84" name="椭圆 53"/>
            <p:cNvSpPr/>
            <p:nvPr/>
          </p:nvSpPr>
          <p:spPr>
            <a:xfrm>
              <a:off x="3779290" y="3536976"/>
              <a:ext cx="245420" cy="2454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85" name="椭圆 54"/>
            <p:cNvSpPr/>
            <p:nvPr/>
          </p:nvSpPr>
          <p:spPr>
            <a:xfrm>
              <a:off x="3533870" y="4916451"/>
              <a:ext cx="490840" cy="49084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86" name="椭圆 55"/>
            <p:cNvSpPr/>
            <p:nvPr/>
          </p:nvSpPr>
          <p:spPr>
            <a:xfrm>
              <a:off x="3779289" y="156746"/>
              <a:ext cx="1656813" cy="1656813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</p:grpSp>
      <p:sp>
        <p:nvSpPr>
          <p:cNvPr id="1048787" name="TextBox 15"/>
          <p:cNvSpPr txBox="1"/>
          <p:nvPr/>
        </p:nvSpPr>
        <p:spPr>
          <a:xfrm>
            <a:off x="2013735" y="606176"/>
            <a:ext cx="3575406" cy="769441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US" dirty="0" sz="4400" lang="zh-CN" smtClean="0">
                <a:latin typeface="+mj-ea"/>
                <a:ea typeface="+mj-ea"/>
              </a:rPr>
              <a:t>牙体牙髓病</a:t>
            </a:r>
            <a:endParaRPr altLang="en-US" dirty="0" sz="4400" lang="zh-CN">
              <a:latin typeface="+mj-ea"/>
              <a:ea typeface="+mj-ea"/>
            </a:endParaRPr>
          </a:p>
        </p:txBody>
      </p:sp>
      <p:sp>
        <p:nvSpPr>
          <p:cNvPr id="1048788" name="矩形 16"/>
          <p:cNvSpPr/>
          <p:nvPr/>
        </p:nvSpPr>
        <p:spPr>
          <a:xfrm>
            <a:off x="2219219" y="1694147"/>
            <a:ext cx="7674796" cy="3863340"/>
          </a:xfrm>
          <a:prstGeom prst="rect"/>
        </p:spPr>
        <p:txBody>
          <a:bodyPr wrap="square">
            <a:spAutoFit/>
          </a:bodyPr>
          <a:p>
            <a:r>
              <a:rPr altLang="zh-CN" b="1" dirty="0" sz="2800" lang="en-US" smtClean="0">
                <a:latin typeface="+mn-ea"/>
              </a:rPr>
              <a:t>1</a:t>
            </a:r>
            <a:r>
              <a:rPr altLang="en-US" b="1" dirty="0" sz="2800" lang="zh-CN" smtClean="0">
                <a:latin typeface="+mn-ea"/>
              </a:rPr>
              <a:t>、主</a:t>
            </a:r>
            <a:r>
              <a:rPr altLang="en-US" b="1" dirty="0" sz="2800" lang="zh-CN" smtClean="0">
                <a:latin typeface="+mn-ea"/>
              </a:rPr>
              <a:t>诉牙的</a:t>
            </a:r>
            <a:r>
              <a:rPr altLang="en-US" b="1" dirty="0" sz="2800" lang="zh-CN" smtClean="0">
                <a:solidFill>
                  <a:schemeClr val="accent1"/>
                </a:solidFill>
                <a:latin typeface="+mn-ea"/>
              </a:rPr>
              <a:t>牙位、龋坏牙面、龋蚀度数、探诊、牙髓活力测验、叩诊及松动度</a:t>
            </a:r>
            <a:r>
              <a:rPr altLang="en-US" b="1" dirty="0" sz="2800" lang="zh-CN" smtClean="0">
                <a:latin typeface="+mn-ea"/>
              </a:rPr>
              <a:t>等。</a:t>
            </a:r>
          </a:p>
          <a:p>
            <a:r>
              <a:rPr altLang="zh-CN" b="1" dirty="0" sz="2800" lang="en-US" smtClean="0">
                <a:latin typeface="+mn-ea"/>
              </a:rPr>
              <a:t>2</a:t>
            </a:r>
            <a:r>
              <a:rPr altLang="en-US" b="1" dirty="0" sz="2800" lang="zh-CN" smtClean="0">
                <a:latin typeface="+mn-ea"/>
              </a:rPr>
              <a:t>、拍</a:t>
            </a:r>
            <a:r>
              <a:rPr altLang="zh-CN" b="1" dirty="0" sz="2800" lang="en-US" smtClean="0">
                <a:latin typeface="+mn-ea"/>
              </a:rPr>
              <a:t>X</a:t>
            </a:r>
            <a:r>
              <a:rPr altLang="en-US" b="1" dirty="0" sz="2800" lang="zh-CN" smtClean="0">
                <a:latin typeface="+mn-ea"/>
              </a:rPr>
              <a:t>线片者，需正确描述根吸收、根尖周、根分叉等情况。</a:t>
            </a:r>
          </a:p>
          <a:p>
            <a:r>
              <a:rPr altLang="zh-CN" b="1" dirty="0" sz="2800" lang="en-US" smtClean="0">
                <a:latin typeface="+mn-ea"/>
              </a:rPr>
              <a:t>3</a:t>
            </a:r>
            <a:r>
              <a:rPr altLang="en-US" b="1" dirty="0" sz="2800" lang="zh-CN" smtClean="0">
                <a:latin typeface="+mn-ea"/>
              </a:rPr>
              <a:t>、正</a:t>
            </a:r>
            <a:r>
              <a:rPr altLang="en-US" b="1" dirty="0" sz="2800" lang="zh-CN" smtClean="0">
                <a:latin typeface="+mn-ea"/>
              </a:rPr>
              <a:t>确记录非主诉牙或其他患牙牙位及龋坏牙面。</a:t>
            </a:r>
          </a:p>
          <a:p>
            <a:r>
              <a:rPr altLang="zh-CN" b="1" dirty="0" sz="2800" lang="en-US" smtClean="0">
                <a:latin typeface="+mn-ea"/>
              </a:rPr>
              <a:t>4</a:t>
            </a:r>
            <a:r>
              <a:rPr altLang="en-US" b="1" dirty="0" sz="2800" lang="zh-CN" smtClean="0">
                <a:latin typeface="+mn-ea"/>
              </a:rPr>
              <a:t>、正</a:t>
            </a:r>
            <a:r>
              <a:rPr altLang="en-US" b="1" dirty="0" sz="2800" lang="zh-CN" smtClean="0">
                <a:latin typeface="+mn-ea"/>
              </a:rPr>
              <a:t>确记录其他专业阳性所见。</a:t>
            </a:r>
          </a:p>
          <a:p>
            <a:r>
              <a:rPr altLang="zh-CN" b="1" dirty="0" sz="2800" lang="en-US" smtClean="0">
                <a:latin typeface="+mn-ea"/>
              </a:rPr>
              <a:t>5</a:t>
            </a:r>
            <a:r>
              <a:rPr altLang="en-US" b="1" dirty="0" sz="2800" lang="zh-CN" smtClean="0">
                <a:latin typeface="+mn-ea"/>
              </a:rPr>
              <a:t>、正</a:t>
            </a:r>
            <a:r>
              <a:rPr altLang="en-US" b="1" dirty="0" sz="2800" lang="zh-CN" smtClean="0">
                <a:latin typeface="+mn-ea"/>
              </a:rPr>
              <a:t>确填写必要的专业检查用表。</a:t>
            </a:r>
          </a:p>
          <a:p>
            <a:r>
              <a:rPr altLang="zh-CN" b="1" dirty="0" sz="2800" lang="en-US" smtClean="0">
                <a:latin typeface="+mn-ea"/>
              </a:rPr>
              <a:t>6</a:t>
            </a:r>
            <a:r>
              <a:rPr altLang="en-US" b="1" dirty="0" sz="2800" lang="zh-CN" smtClean="0">
                <a:latin typeface="+mn-ea"/>
              </a:rPr>
              <a:t>、复</a:t>
            </a:r>
            <a:r>
              <a:rPr altLang="en-US" b="1" dirty="0" sz="2800" lang="zh-CN" smtClean="0">
                <a:latin typeface="+mn-ea"/>
              </a:rPr>
              <a:t>诊：详细记录主诉牙（病）本次检查所见。</a:t>
            </a:r>
          </a:p>
        </p:txBody>
      </p:sp>
    </p:spTree>
  </p:cSld>
  <p:clrMapOvr>
    <a:masterClrMapping/>
  </p:clrMapOvr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组合 42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1048789" name="椭圆 43"/>
            <p:cNvSpPr/>
            <p:nvPr/>
          </p:nvSpPr>
          <p:spPr>
            <a:xfrm>
              <a:off x="-185195" y="-312516"/>
              <a:ext cx="2245488" cy="224548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90" name="椭圆 44"/>
            <p:cNvSpPr/>
            <p:nvPr/>
          </p:nvSpPr>
          <p:spPr>
            <a:xfrm>
              <a:off x="-1344978" y="-144876"/>
              <a:ext cx="2689956" cy="2689956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91" name="椭圆 45"/>
            <p:cNvSpPr/>
            <p:nvPr/>
          </p:nvSpPr>
          <p:spPr>
            <a:xfrm>
              <a:off x="494840" y="1571529"/>
              <a:ext cx="1318720" cy="13187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92" name="椭圆 46"/>
            <p:cNvSpPr/>
            <p:nvPr/>
          </p:nvSpPr>
          <p:spPr>
            <a:xfrm>
              <a:off x="-844556" y="2481611"/>
              <a:ext cx="1947513" cy="194751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93" name="椭圆 47"/>
            <p:cNvSpPr/>
            <p:nvPr/>
          </p:nvSpPr>
          <p:spPr>
            <a:xfrm>
              <a:off x="1771092" y="283376"/>
              <a:ext cx="2606873" cy="260687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94" name="椭圆 48"/>
            <p:cNvSpPr/>
            <p:nvPr/>
          </p:nvSpPr>
          <p:spPr>
            <a:xfrm>
              <a:off x="1344978" y="-685187"/>
              <a:ext cx="1644608" cy="1644608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95" name="椭圆 49"/>
            <p:cNvSpPr/>
            <p:nvPr/>
          </p:nvSpPr>
          <p:spPr>
            <a:xfrm>
              <a:off x="-574093" y="4228496"/>
              <a:ext cx="1130238" cy="113023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96" name="椭圆 50"/>
            <p:cNvSpPr/>
            <p:nvPr/>
          </p:nvSpPr>
          <p:spPr>
            <a:xfrm>
              <a:off x="2625707" y="3733966"/>
              <a:ext cx="817868" cy="817868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97" name="椭圆 51"/>
            <p:cNvSpPr/>
            <p:nvPr/>
          </p:nvSpPr>
          <p:spPr>
            <a:xfrm>
              <a:off x="2371916" y="4306414"/>
              <a:ext cx="245420" cy="245420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98" name="椭圆 52"/>
            <p:cNvSpPr/>
            <p:nvPr/>
          </p:nvSpPr>
          <p:spPr>
            <a:xfrm>
              <a:off x="1921862" y="3754016"/>
              <a:ext cx="245420" cy="24542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99" name="椭圆 53"/>
            <p:cNvSpPr/>
            <p:nvPr/>
          </p:nvSpPr>
          <p:spPr>
            <a:xfrm>
              <a:off x="3779290" y="3536976"/>
              <a:ext cx="245420" cy="2454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00" name="椭圆 54"/>
            <p:cNvSpPr/>
            <p:nvPr/>
          </p:nvSpPr>
          <p:spPr>
            <a:xfrm>
              <a:off x="3533870" y="4916451"/>
              <a:ext cx="490840" cy="49084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01" name="椭圆 55"/>
            <p:cNvSpPr/>
            <p:nvPr/>
          </p:nvSpPr>
          <p:spPr>
            <a:xfrm>
              <a:off x="3779289" y="156746"/>
              <a:ext cx="1656813" cy="1656813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</p:grpSp>
      <p:sp>
        <p:nvSpPr>
          <p:cNvPr id="1048802" name="矩形 15"/>
          <p:cNvSpPr/>
          <p:nvPr/>
        </p:nvSpPr>
        <p:spPr>
          <a:xfrm>
            <a:off x="2291138" y="1693743"/>
            <a:ext cx="7582328" cy="2606040"/>
          </a:xfrm>
          <a:prstGeom prst="rect"/>
        </p:spPr>
        <p:txBody>
          <a:bodyPr wrap="square">
            <a:spAutoFit/>
          </a:bodyPr>
          <a:p>
            <a:r>
              <a:rPr altLang="zh-CN" b="1" dirty="0" sz="2800" lang="en-US" smtClean="0">
                <a:latin typeface="+mn-ea"/>
              </a:rPr>
              <a:t>1</a:t>
            </a:r>
            <a:r>
              <a:rPr altLang="en-US" b="1" dirty="0" sz="2800" lang="zh-CN" smtClean="0">
                <a:latin typeface="+mn-ea"/>
              </a:rPr>
              <a:t>、正</a:t>
            </a:r>
            <a:r>
              <a:rPr altLang="en-US" b="1" dirty="0" sz="2800" lang="zh-CN" smtClean="0">
                <a:latin typeface="+mn-ea"/>
              </a:rPr>
              <a:t>确记录粘膜专业所见：</a:t>
            </a:r>
          </a:p>
          <a:p>
            <a:pPr>
              <a:buFont typeface="Arial" pitchFamily="34" charset="0"/>
              <a:buNone/>
            </a:pPr>
            <a:r>
              <a:rPr altLang="en-US" b="1" dirty="0" sz="2800" lang="zh-CN" smtClean="0">
                <a:latin typeface="+mn-ea"/>
              </a:rPr>
              <a:t>（</a:t>
            </a:r>
            <a:r>
              <a:rPr altLang="zh-CN" b="1" dirty="0" sz="2800" lang="en-US" smtClean="0">
                <a:latin typeface="+mn-ea"/>
              </a:rPr>
              <a:t>1</a:t>
            </a:r>
            <a:r>
              <a:rPr altLang="en-US" b="1" dirty="0" sz="2800" lang="zh-CN" smtClean="0">
                <a:latin typeface="+mn-ea"/>
              </a:rPr>
              <a:t>）粘膜组织的</a:t>
            </a:r>
            <a:r>
              <a:rPr altLang="en-US" b="1" dirty="0" sz="2800" lang="zh-CN" smtClean="0">
                <a:solidFill>
                  <a:schemeClr val="accent1"/>
                </a:solidFill>
                <a:latin typeface="+mn-ea"/>
              </a:rPr>
              <a:t>病损部位、大小、性质、表面及基底情况。</a:t>
            </a:r>
          </a:p>
          <a:p>
            <a:pPr>
              <a:buFont typeface="Arial" pitchFamily="34" charset="0"/>
              <a:buNone/>
            </a:pPr>
            <a:r>
              <a:rPr altLang="en-US" b="1" dirty="0" sz="2800" lang="zh-CN" smtClean="0">
                <a:latin typeface="+mn-ea"/>
              </a:rPr>
              <a:t>（</a:t>
            </a:r>
            <a:r>
              <a:rPr altLang="zh-CN" b="1" dirty="0" sz="2800" lang="en-US" smtClean="0">
                <a:latin typeface="+mn-ea"/>
              </a:rPr>
              <a:t>2</a:t>
            </a:r>
            <a:r>
              <a:rPr altLang="en-US" b="1" dirty="0" sz="2800" lang="zh-CN" smtClean="0">
                <a:latin typeface="+mn-ea"/>
              </a:rPr>
              <a:t>）与粘膜专业有关的皮肤、粘膜及全身情况。</a:t>
            </a:r>
          </a:p>
          <a:p>
            <a:r>
              <a:rPr altLang="en-US" b="1" dirty="0" sz="2800" lang="zh-CN" smtClean="0">
                <a:latin typeface="+mn-ea"/>
              </a:rPr>
              <a:t>正确记录必要的辅助检查及特殊检查。</a:t>
            </a:r>
          </a:p>
          <a:p>
            <a:r>
              <a:rPr altLang="zh-CN" b="1" dirty="0" sz="2800" lang="en-US" smtClean="0">
                <a:latin typeface="+mn-ea"/>
              </a:rPr>
              <a:t>2</a:t>
            </a:r>
            <a:r>
              <a:rPr altLang="en-US" b="1" dirty="0" sz="2800" lang="zh-CN" smtClean="0">
                <a:latin typeface="+mn-ea"/>
              </a:rPr>
              <a:t>、复</a:t>
            </a:r>
            <a:r>
              <a:rPr altLang="en-US" b="1" dirty="0" sz="2800" lang="zh-CN" smtClean="0">
                <a:latin typeface="+mn-ea"/>
              </a:rPr>
              <a:t>诊：详细记录本次检查所见。</a:t>
            </a:r>
          </a:p>
        </p:txBody>
      </p:sp>
      <p:sp>
        <p:nvSpPr>
          <p:cNvPr id="1048803" name="TextBox 16"/>
          <p:cNvSpPr txBox="1"/>
          <p:nvPr/>
        </p:nvSpPr>
        <p:spPr>
          <a:xfrm>
            <a:off x="2609635" y="482885"/>
            <a:ext cx="2455523" cy="769441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US" dirty="0" sz="4400" lang="zh-CN" smtClean="0">
                <a:latin typeface="+mj-ea"/>
                <a:ea typeface="+mj-ea"/>
              </a:rPr>
              <a:t>粘膜病</a:t>
            </a:r>
            <a:endParaRPr altLang="en-US" dirty="0" sz="4400" lang="zh-CN">
              <a:latin typeface="+mj-ea"/>
              <a:ea typeface="+mj-ea"/>
            </a:endParaRPr>
          </a:p>
        </p:txBody>
      </p:sp>
    </p:spTree>
  </p:cSld>
  <p:clrMapOvr>
    <a:masterClrMapping/>
  </p:clrMapOvr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组合 42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1048804" name="椭圆 43"/>
            <p:cNvSpPr/>
            <p:nvPr/>
          </p:nvSpPr>
          <p:spPr>
            <a:xfrm>
              <a:off x="-185195" y="-312516"/>
              <a:ext cx="2245488" cy="224548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05" name="椭圆 44"/>
            <p:cNvSpPr/>
            <p:nvPr/>
          </p:nvSpPr>
          <p:spPr>
            <a:xfrm>
              <a:off x="-1344978" y="-144876"/>
              <a:ext cx="2689956" cy="2689956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06" name="椭圆 45"/>
            <p:cNvSpPr/>
            <p:nvPr/>
          </p:nvSpPr>
          <p:spPr>
            <a:xfrm>
              <a:off x="494840" y="1571529"/>
              <a:ext cx="1318720" cy="13187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07" name="椭圆 46"/>
            <p:cNvSpPr/>
            <p:nvPr/>
          </p:nvSpPr>
          <p:spPr>
            <a:xfrm>
              <a:off x="-844556" y="2481611"/>
              <a:ext cx="1947513" cy="194751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08" name="椭圆 47"/>
            <p:cNvSpPr/>
            <p:nvPr/>
          </p:nvSpPr>
          <p:spPr>
            <a:xfrm>
              <a:off x="1771092" y="283376"/>
              <a:ext cx="2606873" cy="260687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09" name="椭圆 48"/>
            <p:cNvSpPr/>
            <p:nvPr/>
          </p:nvSpPr>
          <p:spPr>
            <a:xfrm>
              <a:off x="1344978" y="-685187"/>
              <a:ext cx="1644608" cy="1644608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10" name="椭圆 49"/>
            <p:cNvSpPr/>
            <p:nvPr/>
          </p:nvSpPr>
          <p:spPr>
            <a:xfrm>
              <a:off x="-574093" y="4228496"/>
              <a:ext cx="1130238" cy="113023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11" name="椭圆 50"/>
            <p:cNvSpPr/>
            <p:nvPr/>
          </p:nvSpPr>
          <p:spPr>
            <a:xfrm>
              <a:off x="2625707" y="3733966"/>
              <a:ext cx="817868" cy="817868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12" name="椭圆 51"/>
            <p:cNvSpPr/>
            <p:nvPr/>
          </p:nvSpPr>
          <p:spPr>
            <a:xfrm>
              <a:off x="2371916" y="4306414"/>
              <a:ext cx="245420" cy="245420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13" name="椭圆 52"/>
            <p:cNvSpPr/>
            <p:nvPr/>
          </p:nvSpPr>
          <p:spPr>
            <a:xfrm>
              <a:off x="1921862" y="3754016"/>
              <a:ext cx="245420" cy="24542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14" name="椭圆 53"/>
            <p:cNvSpPr/>
            <p:nvPr/>
          </p:nvSpPr>
          <p:spPr>
            <a:xfrm>
              <a:off x="3779290" y="3536976"/>
              <a:ext cx="245420" cy="2454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15" name="椭圆 54"/>
            <p:cNvSpPr/>
            <p:nvPr/>
          </p:nvSpPr>
          <p:spPr>
            <a:xfrm>
              <a:off x="3533870" y="4916451"/>
              <a:ext cx="490840" cy="49084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16" name="椭圆 55"/>
            <p:cNvSpPr/>
            <p:nvPr/>
          </p:nvSpPr>
          <p:spPr>
            <a:xfrm>
              <a:off x="3779289" y="156746"/>
              <a:ext cx="1656813" cy="1656813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</p:grpSp>
      <p:sp>
        <p:nvSpPr>
          <p:cNvPr id="1048817" name="矩形 15"/>
          <p:cNvSpPr/>
          <p:nvPr/>
        </p:nvSpPr>
        <p:spPr>
          <a:xfrm>
            <a:off x="2126751" y="2274838"/>
            <a:ext cx="7695343" cy="3025141"/>
          </a:xfrm>
          <a:prstGeom prst="rect"/>
        </p:spPr>
        <p:txBody>
          <a:bodyPr wrap="square">
            <a:spAutoFit/>
          </a:bodyPr>
          <a:p>
            <a:r>
              <a:rPr altLang="zh-CN" b="1" dirty="0" sz="2800" lang="en-US" smtClean="0">
                <a:latin typeface="+mn-ea"/>
              </a:rPr>
              <a:t>1</a:t>
            </a:r>
            <a:r>
              <a:rPr altLang="en-US" b="1" dirty="0" sz="2800" lang="zh-CN" smtClean="0">
                <a:latin typeface="+mn-ea"/>
              </a:rPr>
              <a:t>、正</a:t>
            </a:r>
            <a:r>
              <a:rPr altLang="en-US" b="1" dirty="0" sz="2800" lang="zh-CN" smtClean="0">
                <a:latin typeface="+mn-ea"/>
              </a:rPr>
              <a:t>确记录牙周专业阳性或阴性所见：</a:t>
            </a:r>
          </a:p>
          <a:p>
            <a:pPr>
              <a:buFont typeface="Arial" pitchFamily="34" charset="0"/>
              <a:buNone/>
            </a:pPr>
            <a:r>
              <a:rPr altLang="en-US" b="1" dirty="0" sz="2800" lang="zh-CN" smtClean="0">
                <a:latin typeface="+mn-ea"/>
              </a:rPr>
              <a:t>　</a:t>
            </a:r>
            <a:r>
              <a:rPr altLang="en-US" b="1" dirty="0" sz="2800" lang="zh-CN" smtClean="0">
                <a:solidFill>
                  <a:schemeClr val="accent1"/>
                </a:solidFill>
                <a:latin typeface="+mn-ea"/>
              </a:rPr>
              <a:t>牙龈组织变化、牙周袋深度、牙齿松动度、咀</a:t>
            </a:r>
          </a:p>
          <a:p>
            <a:pPr>
              <a:buFont typeface="Arial" pitchFamily="34" charset="0"/>
              <a:buNone/>
            </a:pPr>
            <a:r>
              <a:rPr altLang="en-US" b="1" dirty="0" sz="2800" lang="zh-CN" smtClean="0">
                <a:solidFill>
                  <a:schemeClr val="accent1"/>
                </a:solidFill>
                <a:latin typeface="+mn-ea"/>
              </a:rPr>
              <a:t>　嚼功能、牙合及咬合功能、牙列缺损、牙垢、</a:t>
            </a:r>
          </a:p>
          <a:p>
            <a:pPr>
              <a:buFont typeface="Arial" pitchFamily="34" charset="0"/>
              <a:buNone/>
            </a:pPr>
            <a:r>
              <a:rPr altLang="en-US" b="1" dirty="0" sz="2800" lang="zh-CN" smtClean="0">
                <a:solidFill>
                  <a:schemeClr val="accent1"/>
                </a:solidFill>
                <a:latin typeface="+mn-ea"/>
              </a:rPr>
              <a:t>　牙石度数等。</a:t>
            </a:r>
          </a:p>
          <a:p>
            <a:r>
              <a:rPr altLang="zh-CN" b="1" dirty="0" sz="2800" lang="en-US" smtClean="0">
                <a:latin typeface="+mn-ea"/>
              </a:rPr>
              <a:t>2</a:t>
            </a:r>
            <a:r>
              <a:rPr altLang="en-US" b="1" dirty="0" sz="2800" lang="zh-CN" smtClean="0">
                <a:latin typeface="+mn-ea"/>
              </a:rPr>
              <a:t>、正</a:t>
            </a:r>
            <a:r>
              <a:rPr altLang="en-US" b="1" dirty="0" sz="2800" lang="zh-CN" smtClean="0">
                <a:latin typeface="+mn-ea"/>
              </a:rPr>
              <a:t>确记录</a:t>
            </a:r>
            <a:r>
              <a:rPr altLang="zh-CN" b="1" dirty="0" sz="2800" lang="en-US" smtClean="0">
                <a:latin typeface="+mn-ea"/>
              </a:rPr>
              <a:t>X</a:t>
            </a:r>
            <a:r>
              <a:rPr altLang="en-US" b="1" dirty="0" sz="2800" lang="zh-CN" smtClean="0">
                <a:latin typeface="+mn-ea"/>
              </a:rPr>
              <a:t>线片及其他辅助检查所见</a:t>
            </a:r>
            <a:r>
              <a:rPr altLang="en-US" b="1" dirty="0" sz="2800" lang="zh-CN" smtClean="0">
                <a:latin typeface="+mn-ea"/>
              </a:rPr>
              <a:t>。</a:t>
            </a:r>
            <a:endParaRPr altLang="en-US" b="1" dirty="0" sz="2800" lang="zh-CN" smtClean="0">
              <a:latin typeface="+mn-ea"/>
            </a:endParaRPr>
          </a:p>
          <a:p>
            <a:r>
              <a:rPr altLang="zh-CN" b="1" dirty="0" sz="2800" lang="en-US" smtClean="0">
                <a:latin typeface="+mn-ea"/>
              </a:rPr>
              <a:t>3</a:t>
            </a:r>
            <a:r>
              <a:rPr altLang="en-US" b="1" dirty="0" sz="2800" lang="zh-CN" smtClean="0">
                <a:latin typeface="+mn-ea"/>
              </a:rPr>
              <a:t>、正</a:t>
            </a:r>
            <a:r>
              <a:rPr altLang="en-US" b="1" dirty="0" sz="2800" lang="zh-CN" smtClean="0">
                <a:latin typeface="+mn-ea"/>
              </a:rPr>
              <a:t>确填写必要的专科检查用表。</a:t>
            </a:r>
          </a:p>
          <a:p>
            <a:r>
              <a:rPr altLang="zh-CN" b="1" dirty="0" sz="2800" lang="en-US" smtClean="0">
                <a:latin typeface="+mn-ea"/>
              </a:rPr>
              <a:t>4</a:t>
            </a:r>
            <a:r>
              <a:rPr altLang="en-US" b="1" dirty="0" sz="2800" lang="zh-CN" smtClean="0">
                <a:latin typeface="+mn-ea"/>
              </a:rPr>
              <a:t>、复</a:t>
            </a:r>
            <a:r>
              <a:rPr altLang="en-US" b="1" dirty="0" sz="2800" lang="zh-CN" smtClean="0">
                <a:latin typeface="+mn-ea"/>
              </a:rPr>
              <a:t>诊：详细记录本次检查所见。</a:t>
            </a:r>
          </a:p>
        </p:txBody>
      </p:sp>
      <p:sp>
        <p:nvSpPr>
          <p:cNvPr id="1048818" name="TextBox 16"/>
          <p:cNvSpPr txBox="1"/>
          <p:nvPr/>
        </p:nvSpPr>
        <p:spPr>
          <a:xfrm>
            <a:off x="2517169" y="482885"/>
            <a:ext cx="2404153" cy="769441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US" dirty="0" sz="4400" lang="zh-CN" smtClean="0"/>
              <a:t>牙周病</a:t>
            </a:r>
            <a:endParaRPr altLang="en-US" dirty="0" sz="4400" lang="zh-CN"/>
          </a:p>
        </p:txBody>
      </p:sp>
    </p:spTree>
  </p:cSld>
  <p:clrMapOvr>
    <a:masterClrMapping/>
  </p:clrMapOvr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9" name="椭圆 1"/>
          <p:cNvSpPr/>
          <p:nvPr/>
        </p:nvSpPr>
        <p:spPr>
          <a:xfrm>
            <a:off x="5048017" y="845724"/>
            <a:ext cx="2246073" cy="2245488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20" name="椭圆 2"/>
          <p:cNvSpPr/>
          <p:nvPr/>
        </p:nvSpPr>
        <p:spPr>
          <a:xfrm>
            <a:off x="3887933" y="1013365"/>
            <a:ext cx="2690657" cy="2689956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21" name="椭圆 4"/>
          <p:cNvSpPr/>
          <p:nvPr/>
        </p:nvSpPr>
        <p:spPr>
          <a:xfrm>
            <a:off x="4259257" y="2729570"/>
            <a:ext cx="1948020" cy="1947513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22" name="椭圆 5"/>
          <p:cNvSpPr/>
          <p:nvPr/>
        </p:nvSpPr>
        <p:spPr>
          <a:xfrm>
            <a:off x="7004820" y="1441624"/>
            <a:ext cx="2607552" cy="2606873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23" name="椭圆 6"/>
          <p:cNvSpPr/>
          <p:nvPr/>
        </p:nvSpPr>
        <p:spPr>
          <a:xfrm>
            <a:off x="6578589" y="473053"/>
            <a:ext cx="1645036" cy="1644608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24" name="椭圆 7"/>
          <p:cNvSpPr/>
          <p:nvPr/>
        </p:nvSpPr>
        <p:spPr>
          <a:xfrm>
            <a:off x="3373396" y="2863157"/>
            <a:ext cx="1130533" cy="1130239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25" name="椭圆 8"/>
          <p:cNvSpPr/>
          <p:nvPr/>
        </p:nvSpPr>
        <p:spPr>
          <a:xfrm>
            <a:off x="7868932" y="4503323"/>
            <a:ext cx="818081" cy="817868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26" name="椭圆 9"/>
          <p:cNvSpPr/>
          <p:nvPr/>
        </p:nvSpPr>
        <p:spPr>
          <a:xfrm>
            <a:off x="7725482" y="4325230"/>
            <a:ext cx="245484" cy="245420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27" name="椭圆 10"/>
          <p:cNvSpPr/>
          <p:nvPr/>
        </p:nvSpPr>
        <p:spPr>
          <a:xfrm>
            <a:off x="7155624" y="4912257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28" name="椭圆 11"/>
          <p:cNvSpPr/>
          <p:nvPr/>
        </p:nvSpPr>
        <p:spPr>
          <a:xfrm>
            <a:off x="9489625" y="4570167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29" name="椭圆 12"/>
          <p:cNvSpPr/>
          <p:nvPr/>
        </p:nvSpPr>
        <p:spPr>
          <a:xfrm>
            <a:off x="8768051" y="6074691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30" name="椭圆 13"/>
          <p:cNvSpPr/>
          <p:nvPr/>
        </p:nvSpPr>
        <p:spPr>
          <a:xfrm>
            <a:off x="9013540" y="1314992"/>
            <a:ext cx="1657244" cy="1656813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31" name="椭圆 14"/>
          <p:cNvSpPr/>
          <p:nvPr/>
        </p:nvSpPr>
        <p:spPr>
          <a:xfrm>
            <a:off x="3051200" y="2352147"/>
            <a:ext cx="818081" cy="817868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32" name="椭圆 15"/>
          <p:cNvSpPr/>
          <p:nvPr/>
        </p:nvSpPr>
        <p:spPr>
          <a:xfrm>
            <a:off x="2376206" y="3104117"/>
            <a:ext cx="446980" cy="446864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33" name="椭圆 16"/>
          <p:cNvSpPr/>
          <p:nvPr/>
        </p:nvSpPr>
        <p:spPr>
          <a:xfrm>
            <a:off x="2136762" y="2457951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34" name="椭圆 17"/>
          <p:cNvSpPr/>
          <p:nvPr/>
        </p:nvSpPr>
        <p:spPr>
          <a:xfrm>
            <a:off x="1569431" y="2863153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35" name="椭圆 18"/>
          <p:cNvSpPr/>
          <p:nvPr/>
        </p:nvSpPr>
        <p:spPr>
          <a:xfrm>
            <a:off x="3959599" y="3534632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36" name="椭圆 19"/>
          <p:cNvSpPr/>
          <p:nvPr/>
        </p:nvSpPr>
        <p:spPr>
          <a:xfrm>
            <a:off x="7349535" y="1076999"/>
            <a:ext cx="245484" cy="245420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37" name="椭圆 20"/>
          <p:cNvSpPr/>
          <p:nvPr/>
        </p:nvSpPr>
        <p:spPr>
          <a:xfrm>
            <a:off x="9616533" y="3517142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38" name="椭圆 21"/>
          <p:cNvSpPr/>
          <p:nvPr/>
        </p:nvSpPr>
        <p:spPr>
          <a:xfrm>
            <a:off x="8757275" y="307562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39" name="椭圆 22"/>
          <p:cNvSpPr/>
          <p:nvPr/>
        </p:nvSpPr>
        <p:spPr>
          <a:xfrm>
            <a:off x="8511791" y="1687036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40" name="椭圆 3"/>
          <p:cNvSpPr/>
          <p:nvPr/>
        </p:nvSpPr>
        <p:spPr>
          <a:xfrm>
            <a:off x="4765038" y="2096798"/>
            <a:ext cx="2665109" cy="2664415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zh-CN" b="1" dirty="0" sz="16600" 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altLang="en-US" b="1" dirty="0" sz="16600" 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8841" name="矩形 23"/>
          <p:cNvSpPr/>
          <p:nvPr/>
        </p:nvSpPr>
        <p:spPr>
          <a:xfrm>
            <a:off x="3342100" y="4954389"/>
            <a:ext cx="5510986" cy="584775"/>
          </a:xfrm>
          <a:prstGeom prst="rect"/>
        </p:spPr>
        <p:txBody>
          <a:bodyPr wrap="square">
            <a:spAutoFit/>
          </a:bodyPr>
          <a:p>
            <a:pPr algn="ctr"/>
            <a:r>
              <a:rPr altLang="en-US" b="1" dirty="0" sz="3200" lang="zh-CN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治</a:t>
            </a:r>
            <a:r>
              <a:rPr altLang="en-US" b="1" dirty="0" sz="3200" lang="zh-CN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疗计划</a:t>
            </a:r>
            <a:endParaRPr altLang="zh-CN" b="1" dirty="0" sz="3200"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8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组合 42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1048842" name="椭圆 43"/>
            <p:cNvSpPr/>
            <p:nvPr/>
          </p:nvSpPr>
          <p:spPr>
            <a:xfrm>
              <a:off x="-185195" y="-312516"/>
              <a:ext cx="2245488" cy="224548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43" name="椭圆 44"/>
            <p:cNvSpPr/>
            <p:nvPr/>
          </p:nvSpPr>
          <p:spPr>
            <a:xfrm>
              <a:off x="-1344978" y="-144876"/>
              <a:ext cx="2689956" cy="2689956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44" name="椭圆 45"/>
            <p:cNvSpPr/>
            <p:nvPr/>
          </p:nvSpPr>
          <p:spPr>
            <a:xfrm>
              <a:off x="494840" y="1571529"/>
              <a:ext cx="1318720" cy="13187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45" name="椭圆 46"/>
            <p:cNvSpPr/>
            <p:nvPr/>
          </p:nvSpPr>
          <p:spPr>
            <a:xfrm>
              <a:off x="-844556" y="2481611"/>
              <a:ext cx="1947513" cy="194751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46" name="椭圆 47"/>
            <p:cNvSpPr/>
            <p:nvPr/>
          </p:nvSpPr>
          <p:spPr>
            <a:xfrm>
              <a:off x="1771092" y="283376"/>
              <a:ext cx="2606873" cy="260687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47" name="椭圆 48"/>
            <p:cNvSpPr/>
            <p:nvPr/>
          </p:nvSpPr>
          <p:spPr>
            <a:xfrm>
              <a:off x="1344978" y="-685187"/>
              <a:ext cx="1644608" cy="1644608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48" name="椭圆 49"/>
            <p:cNvSpPr/>
            <p:nvPr/>
          </p:nvSpPr>
          <p:spPr>
            <a:xfrm>
              <a:off x="-574093" y="4228496"/>
              <a:ext cx="1130238" cy="113023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49" name="椭圆 50"/>
            <p:cNvSpPr/>
            <p:nvPr/>
          </p:nvSpPr>
          <p:spPr>
            <a:xfrm>
              <a:off x="2625707" y="3733966"/>
              <a:ext cx="817868" cy="817868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50" name="椭圆 51"/>
            <p:cNvSpPr/>
            <p:nvPr/>
          </p:nvSpPr>
          <p:spPr>
            <a:xfrm>
              <a:off x="2371916" y="4306414"/>
              <a:ext cx="245420" cy="245420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51" name="椭圆 52"/>
            <p:cNvSpPr/>
            <p:nvPr/>
          </p:nvSpPr>
          <p:spPr>
            <a:xfrm>
              <a:off x="1921862" y="3754016"/>
              <a:ext cx="245420" cy="24542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52" name="椭圆 53"/>
            <p:cNvSpPr/>
            <p:nvPr/>
          </p:nvSpPr>
          <p:spPr>
            <a:xfrm>
              <a:off x="3779290" y="3536976"/>
              <a:ext cx="245420" cy="2454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53" name="椭圆 54"/>
            <p:cNvSpPr/>
            <p:nvPr/>
          </p:nvSpPr>
          <p:spPr>
            <a:xfrm>
              <a:off x="3533870" y="4916451"/>
              <a:ext cx="490840" cy="49084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54" name="椭圆 55"/>
            <p:cNvSpPr/>
            <p:nvPr/>
          </p:nvSpPr>
          <p:spPr>
            <a:xfrm>
              <a:off x="3779289" y="156746"/>
              <a:ext cx="1656813" cy="1656813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</p:grpSp>
      <p:sp>
        <p:nvSpPr>
          <p:cNvPr id="1048855" name="矩形 15"/>
          <p:cNvSpPr/>
          <p:nvPr/>
        </p:nvSpPr>
        <p:spPr>
          <a:xfrm>
            <a:off x="1808252" y="1613313"/>
            <a:ext cx="8671389" cy="2707640"/>
          </a:xfrm>
          <a:prstGeom prst="rect"/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altLang="zh-CN" b="1" dirty="0" sz="3600" lang="en-US" smtClean="0">
                <a:latin typeface="Times New Roman" pitchFamily="18" charset="0"/>
              </a:rPr>
              <a:t>1</a:t>
            </a:r>
            <a:r>
              <a:rPr altLang="en-US" b="1" dirty="0" sz="3600" lang="zh-CN" smtClean="0">
                <a:latin typeface="Times New Roman" pitchFamily="18" charset="0"/>
              </a:rPr>
              <a:t>、正</a:t>
            </a:r>
            <a:r>
              <a:rPr altLang="en-US" b="1" dirty="0" sz="3600" lang="zh-CN" smtClean="0">
                <a:latin typeface="Times New Roman" pitchFamily="18" charset="0"/>
              </a:rPr>
              <a:t>确记录治疗计划。</a:t>
            </a:r>
          </a:p>
          <a:p>
            <a:pPr>
              <a:lnSpc>
                <a:spcPct val="130000"/>
              </a:lnSpc>
              <a:buFont typeface="Arial" pitchFamily="34" charset="0"/>
              <a:buNone/>
            </a:pPr>
            <a:r>
              <a:rPr altLang="en-US" b="1" dirty="0" sz="3600" lang="zh-CN" smtClean="0">
                <a:solidFill>
                  <a:schemeClr val="accent1"/>
                </a:solidFill>
                <a:latin typeface="华文彩云" pitchFamily="2" charset="-122"/>
                <a:ea typeface="华文彩云" pitchFamily="2" charset="-122"/>
              </a:rPr>
              <a:t>（</a:t>
            </a:r>
            <a:r>
              <a:rPr altLang="zh-CN" b="1" dirty="0" sz="3600" lang="en-US" smtClean="0">
                <a:solidFill>
                  <a:schemeClr val="accent1"/>
                </a:solidFill>
                <a:latin typeface="华文彩云" pitchFamily="2" charset="-122"/>
                <a:ea typeface="华文彩云" pitchFamily="2" charset="-122"/>
              </a:rPr>
              <a:t>1</a:t>
            </a:r>
            <a:r>
              <a:rPr altLang="en-US" b="1" dirty="0" sz="3600" lang="zh-CN" smtClean="0">
                <a:solidFill>
                  <a:schemeClr val="accent1"/>
                </a:solidFill>
                <a:latin typeface="华文彩云" pitchFamily="2" charset="-122"/>
                <a:ea typeface="华文彩云" pitchFamily="2" charset="-122"/>
              </a:rPr>
              <a:t>）主诉牙（病）的治疗计划。</a:t>
            </a:r>
          </a:p>
          <a:p>
            <a:pPr>
              <a:lnSpc>
                <a:spcPct val="110000"/>
              </a:lnSpc>
              <a:buFont typeface="Arial" pitchFamily="34" charset="0"/>
              <a:buNone/>
            </a:pPr>
            <a:r>
              <a:rPr altLang="en-US" b="1" dirty="0" sz="3600" lang="zh-CN" smtClean="0">
                <a:solidFill>
                  <a:schemeClr val="accent1"/>
                </a:solidFill>
                <a:latin typeface="华文彩云" pitchFamily="2" charset="-122"/>
                <a:ea typeface="华文彩云" pitchFamily="2" charset="-122"/>
              </a:rPr>
              <a:t>（</a:t>
            </a:r>
            <a:r>
              <a:rPr altLang="zh-CN" b="1" dirty="0" sz="3600" lang="en-US" smtClean="0">
                <a:solidFill>
                  <a:schemeClr val="accent1"/>
                </a:solidFill>
                <a:latin typeface="华文彩云" pitchFamily="2" charset="-122"/>
                <a:ea typeface="华文彩云" pitchFamily="2" charset="-122"/>
              </a:rPr>
              <a:t>2</a:t>
            </a:r>
            <a:r>
              <a:rPr altLang="en-US" b="1" dirty="0" sz="3600" lang="zh-CN" smtClean="0">
                <a:solidFill>
                  <a:schemeClr val="accent1"/>
                </a:solidFill>
                <a:latin typeface="华文彩云" pitchFamily="2" charset="-122"/>
                <a:ea typeface="华文彩云" pitchFamily="2" charset="-122"/>
              </a:rPr>
              <a:t>）非主诉牙（病）的治疗指导原则。</a:t>
            </a:r>
          </a:p>
          <a:p>
            <a:pPr>
              <a:lnSpc>
                <a:spcPct val="120000"/>
              </a:lnSpc>
            </a:pPr>
            <a:r>
              <a:rPr altLang="zh-CN" b="1" dirty="0" sz="3600" lang="en-US" smtClean="0">
                <a:latin typeface="Times New Roman" pitchFamily="18" charset="0"/>
              </a:rPr>
              <a:t>2</a:t>
            </a:r>
            <a:r>
              <a:rPr altLang="en-US" b="1" dirty="0" sz="3600" lang="zh-CN" smtClean="0">
                <a:latin typeface="Times New Roman" pitchFamily="18" charset="0"/>
              </a:rPr>
              <a:t>、治</a:t>
            </a:r>
            <a:r>
              <a:rPr altLang="en-US" b="1" dirty="0" sz="3600" lang="zh-CN" smtClean="0">
                <a:latin typeface="Times New Roman" pitchFamily="18" charset="0"/>
              </a:rPr>
              <a:t>疗计划合理，必要时附以图示</a:t>
            </a:r>
            <a:r>
              <a:rPr altLang="en-US" b="1" dirty="0" sz="3600" lang="zh-CN" smtClean="0">
                <a:latin typeface="Times New Roman" pitchFamily="18" charset="0"/>
              </a:rPr>
              <a:t>。</a:t>
            </a:r>
            <a:endParaRPr altLang="en-US" b="1" dirty="0" sz="3600" lang="zh-CN" smtClean="0">
              <a:latin typeface="Times New Roman" pitchFamily="18" charset="0"/>
            </a:endParaRPr>
          </a:p>
        </p:txBody>
      </p:sp>
    </p:spTree>
  </p:cSld>
  <p:clrMapOvr>
    <a:masterClrMapping/>
  </p:clrMapOvr>
  <p:timing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6" name="椭圆 1"/>
          <p:cNvSpPr/>
          <p:nvPr/>
        </p:nvSpPr>
        <p:spPr>
          <a:xfrm>
            <a:off x="5048017" y="845724"/>
            <a:ext cx="2246073" cy="2245488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57" name="椭圆 2"/>
          <p:cNvSpPr/>
          <p:nvPr/>
        </p:nvSpPr>
        <p:spPr>
          <a:xfrm>
            <a:off x="3887933" y="1013365"/>
            <a:ext cx="2690657" cy="2689956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58" name="椭圆 4"/>
          <p:cNvSpPr/>
          <p:nvPr/>
        </p:nvSpPr>
        <p:spPr>
          <a:xfrm>
            <a:off x="4259257" y="2729570"/>
            <a:ext cx="1948020" cy="1947513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59" name="椭圆 5"/>
          <p:cNvSpPr/>
          <p:nvPr/>
        </p:nvSpPr>
        <p:spPr>
          <a:xfrm>
            <a:off x="7004820" y="1441624"/>
            <a:ext cx="2607552" cy="2606873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60" name="椭圆 6"/>
          <p:cNvSpPr/>
          <p:nvPr/>
        </p:nvSpPr>
        <p:spPr>
          <a:xfrm>
            <a:off x="6578589" y="473053"/>
            <a:ext cx="1645036" cy="1644608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61" name="椭圆 7"/>
          <p:cNvSpPr/>
          <p:nvPr/>
        </p:nvSpPr>
        <p:spPr>
          <a:xfrm>
            <a:off x="3373396" y="2863157"/>
            <a:ext cx="1130533" cy="1130239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62" name="椭圆 8"/>
          <p:cNvSpPr/>
          <p:nvPr/>
        </p:nvSpPr>
        <p:spPr>
          <a:xfrm>
            <a:off x="7868932" y="4503323"/>
            <a:ext cx="818081" cy="817868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63" name="椭圆 9"/>
          <p:cNvSpPr/>
          <p:nvPr/>
        </p:nvSpPr>
        <p:spPr>
          <a:xfrm>
            <a:off x="7725482" y="4325230"/>
            <a:ext cx="245484" cy="245420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64" name="椭圆 10"/>
          <p:cNvSpPr/>
          <p:nvPr/>
        </p:nvSpPr>
        <p:spPr>
          <a:xfrm>
            <a:off x="7155624" y="4912257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65" name="椭圆 11"/>
          <p:cNvSpPr/>
          <p:nvPr/>
        </p:nvSpPr>
        <p:spPr>
          <a:xfrm>
            <a:off x="9489625" y="4570167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66" name="椭圆 12"/>
          <p:cNvSpPr/>
          <p:nvPr/>
        </p:nvSpPr>
        <p:spPr>
          <a:xfrm>
            <a:off x="8768051" y="6074691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67" name="椭圆 13"/>
          <p:cNvSpPr/>
          <p:nvPr/>
        </p:nvSpPr>
        <p:spPr>
          <a:xfrm>
            <a:off x="9013540" y="1314992"/>
            <a:ext cx="1657244" cy="1656813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68" name="椭圆 14"/>
          <p:cNvSpPr/>
          <p:nvPr/>
        </p:nvSpPr>
        <p:spPr>
          <a:xfrm>
            <a:off x="3051200" y="2352147"/>
            <a:ext cx="818081" cy="817868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69" name="椭圆 15"/>
          <p:cNvSpPr/>
          <p:nvPr/>
        </p:nvSpPr>
        <p:spPr>
          <a:xfrm>
            <a:off x="2376206" y="3104117"/>
            <a:ext cx="446980" cy="446864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70" name="椭圆 16"/>
          <p:cNvSpPr/>
          <p:nvPr/>
        </p:nvSpPr>
        <p:spPr>
          <a:xfrm>
            <a:off x="2136762" y="2457951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71" name="椭圆 17"/>
          <p:cNvSpPr/>
          <p:nvPr/>
        </p:nvSpPr>
        <p:spPr>
          <a:xfrm>
            <a:off x="1569431" y="2863153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72" name="椭圆 18"/>
          <p:cNvSpPr/>
          <p:nvPr/>
        </p:nvSpPr>
        <p:spPr>
          <a:xfrm>
            <a:off x="3959599" y="3534632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73" name="椭圆 19"/>
          <p:cNvSpPr/>
          <p:nvPr/>
        </p:nvSpPr>
        <p:spPr>
          <a:xfrm>
            <a:off x="7349535" y="1076999"/>
            <a:ext cx="245484" cy="245420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74" name="椭圆 20"/>
          <p:cNvSpPr/>
          <p:nvPr/>
        </p:nvSpPr>
        <p:spPr>
          <a:xfrm>
            <a:off x="9616533" y="3517142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75" name="椭圆 21"/>
          <p:cNvSpPr/>
          <p:nvPr/>
        </p:nvSpPr>
        <p:spPr>
          <a:xfrm>
            <a:off x="8757275" y="307562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76" name="椭圆 22"/>
          <p:cNvSpPr/>
          <p:nvPr/>
        </p:nvSpPr>
        <p:spPr>
          <a:xfrm>
            <a:off x="8511791" y="1687036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77" name="椭圆 3"/>
          <p:cNvSpPr/>
          <p:nvPr/>
        </p:nvSpPr>
        <p:spPr>
          <a:xfrm>
            <a:off x="4765038" y="2096798"/>
            <a:ext cx="2665109" cy="2664415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zh-CN" b="1" dirty="0" sz="16600" 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altLang="en-US" b="1" dirty="0" sz="16600" 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8878" name="矩形 23"/>
          <p:cNvSpPr/>
          <p:nvPr/>
        </p:nvSpPr>
        <p:spPr>
          <a:xfrm>
            <a:off x="3342100" y="4954389"/>
            <a:ext cx="5510986" cy="584775"/>
          </a:xfrm>
          <a:prstGeom prst="rect"/>
        </p:spPr>
        <p:txBody>
          <a:bodyPr wrap="square">
            <a:spAutoFit/>
          </a:bodyPr>
          <a:p>
            <a:pPr algn="ctr"/>
            <a:r>
              <a:rPr altLang="en-US" b="1" dirty="0" sz="3200" lang="zh-CN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临</a:t>
            </a:r>
            <a:r>
              <a:rPr altLang="en-US" b="1" dirty="0" sz="3200" lang="zh-CN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床操作</a:t>
            </a:r>
            <a:endParaRPr altLang="zh-CN" b="1" dirty="0" sz="3200"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8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组合 42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1048879" name="椭圆 43"/>
            <p:cNvSpPr/>
            <p:nvPr/>
          </p:nvSpPr>
          <p:spPr>
            <a:xfrm>
              <a:off x="-185195" y="-312516"/>
              <a:ext cx="2245488" cy="224548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80" name="椭圆 44"/>
            <p:cNvSpPr/>
            <p:nvPr/>
          </p:nvSpPr>
          <p:spPr>
            <a:xfrm>
              <a:off x="-1344978" y="-144876"/>
              <a:ext cx="2689956" cy="2689956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81" name="椭圆 45"/>
            <p:cNvSpPr/>
            <p:nvPr/>
          </p:nvSpPr>
          <p:spPr>
            <a:xfrm>
              <a:off x="494840" y="1571529"/>
              <a:ext cx="1318720" cy="13187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82" name="椭圆 46"/>
            <p:cNvSpPr/>
            <p:nvPr/>
          </p:nvSpPr>
          <p:spPr>
            <a:xfrm>
              <a:off x="-844556" y="2481611"/>
              <a:ext cx="1947513" cy="194751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83" name="椭圆 47"/>
            <p:cNvSpPr/>
            <p:nvPr/>
          </p:nvSpPr>
          <p:spPr>
            <a:xfrm>
              <a:off x="1771092" y="283376"/>
              <a:ext cx="2606873" cy="260687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84" name="椭圆 48"/>
            <p:cNvSpPr/>
            <p:nvPr/>
          </p:nvSpPr>
          <p:spPr>
            <a:xfrm>
              <a:off x="1344978" y="-685187"/>
              <a:ext cx="1644608" cy="1644608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85" name="椭圆 49"/>
            <p:cNvSpPr/>
            <p:nvPr/>
          </p:nvSpPr>
          <p:spPr>
            <a:xfrm>
              <a:off x="-574093" y="4228496"/>
              <a:ext cx="1130238" cy="113023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86" name="椭圆 50"/>
            <p:cNvSpPr/>
            <p:nvPr/>
          </p:nvSpPr>
          <p:spPr>
            <a:xfrm>
              <a:off x="2625707" y="3733966"/>
              <a:ext cx="817868" cy="817868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87" name="椭圆 51"/>
            <p:cNvSpPr/>
            <p:nvPr/>
          </p:nvSpPr>
          <p:spPr>
            <a:xfrm>
              <a:off x="2371916" y="4306414"/>
              <a:ext cx="245420" cy="245420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88" name="椭圆 52"/>
            <p:cNvSpPr/>
            <p:nvPr/>
          </p:nvSpPr>
          <p:spPr>
            <a:xfrm>
              <a:off x="1921862" y="3754016"/>
              <a:ext cx="245420" cy="24542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89" name="椭圆 53"/>
            <p:cNvSpPr/>
            <p:nvPr/>
          </p:nvSpPr>
          <p:spPr>
            <a:xfrm>
              <a:off x="3779290" y="3536976"/>
              <a:ext cx="245420" cy="2454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90" name="椭圆 54"/>
            <p:cNvSpPr/>
            <p:nvPr/>
          </p:nvSpPr>
          <p:spPr>
            <a:xfrm>
              <a:off x="3533870" y="4916451"/>
              <a:ext cx="490840" cy="49084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891" name="椭圆 55"/>
            <p:cNvSpPr/>
            <p:nvPr/>
          </p:nvSpPr>
          <p:spPr>
            <a:xfrm>
              <a:off x="3779289" y="156746"/>
              <a:ext cx="1656813" cy="1656813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</p:grpSp>
      <p:sp>
        <p:nvSpPr>
          <p:cNvPr id="1048892" name="矩形 15"/>
          <p:cNvSpPr/>
          <p:nvPr/>
        </p:nvSpPr>
        <p:spPr>
          <a:xfrm>
            <a:off x="1869897" y="1315363"/>
            <a:ext cx="8209051" cy="4879340"/>
          </a:xfrm>
          <a:prstGeom prst="rect"/>
        </p:spPr>
        <p:txBody>
          <a:bodyPr wrap="square">
            <a:spAutoFit/>
          </a:bodyPr>
          <a:p>
            <a:pPr>
              <a:lnSpc>
                <a:spcPct val="110000"/>
              </a:lnSpc>
            </a:pPr>
            <a:r>
              <a:rPr altLang="zh-CN" b="1" dirty="0" sz="3600" lang="en-US" smtClean="0">
                <a:latin typeface="+mn-ea"/>
              </a:rPr>
              <a:t>1</a:t>
            </a:r>
            <a:r>
              <a:rPr altLang="en-US" b="1" dirty="0" sz="3600" lang="zh-CN" smtClean="0">
                <a:latin typeface="+mn-ea"/>
              </a:rPr>
              <a:t>、详</a:t>
            </a:r>
            <a:r>
              <a:rPr altLang="en-US" b="1" dirty="0" sz="3600" lang="zh-CN" smtClean="0">
                <a:latin typeface="+mn-ea"/>
              </a:rPr>
              <a:t>细记录</a:t>
            </a:r>
            <a:r>
              <a:rPr altLang="en-US" b="1" dirty="0" sz="3600" lang="zh-CN" smtClean="0">
                <a:solidFill>
                  <a:schemeClr val="accent1"/>
                </a:solidFill>
                <a:latin typeface="+mn-ea"/>
              </a:rPr>
              <a:t>治疗牙位、治疗过程、治疗操作、用药（材料）及手术经过。</a:t>
            </a:r>
          </a:p>
          <a:p>
            <a:pPr>
              <a:lnSpc>
                <a:spcPct val="110000"/>
              </a:lnSpc>
            </a:pPr>
            <a:r>
              <a:rPr altLang="zh-CN" b="1" dirty="0" sz="3600" lang="en-US" smtClean="0">
                <a:latin typeface="+mn-ea"/>
              </a:rPr>
              <a:t>2</a:t>
            </a:r>
            <a:r>
              <a:rPr altLang="en-US" b="1" dirty="0" sz="3600" lang="zh-CN" smtClean="0">
                <a:latin typeface="+mn-ea"/>
              </a:rPr>
              <a:t>、疑</a:t>
            </a:r>
            <a:r>
              <a:rPr altLang="en-US" b="1" dirty="0" sz="3600" lang="zh-CN" smtClean="0">
                <a:latin typeface="+mn-ea"/>
              </a:rPr>
              <a:t>难病治疗超过疗程，应有上级医师会诊的详细记录，必要时由会诊医师填写会诊意见。</a:t>
            </a:r>
          </a:p>
          <a:p>
            <a:pPr>
              <a:lnSpc>
                <a:spcPct val="110000"/>
              </a:lnSpc>
            </a:pPr>
            <a:r>
              <a:rPr altLang="zh-CN" b="1" dirty="0" sz="3600" lang="en-US" smtClean="0">
                <a:latin typeface="+mn-ea"/>
              </a:rPr>
              <a:t>3</a:t>
            </a:r>
            <a:r>
              <a:rPr altLang="en-US" b="1" dirty="0" sz="3600" lang="zh-CN" smtClean="0">
                <a:latin typeface="+mn-ea"/>
              </a:rPr>
              <a:t>、详</a:t>
            </a:r>
            <a:r>
              <a:rPr altLang="en-US" b="1" dirty="0" sz="3600" lang="zh-CN" smtClean="0">
                <a:latin typeface="+mn-ea"/>
              </a:rPr>
              <a:t>细记录用药情况，并与处方相一致，合理用药，正确用药。</a:t>
            </a:r>
          </a:p>
          <a:p>
            <a:pPr>
              <a:lnSpc>
                <a:spcPct val="130000"/>
              </a:lnSpc>
            </a:pPr>
            <a:endParaRPr altLang="en-US" dirty="0" sz="3600" lang="zh-CN">
              <a:latin typeface="+mn-ea"/>
            </a:endParaRPr>
          </a:p>
        </p:txBody>
      </p:sp>
    </p:spTree>
  </p:cSld>
  <p:clrMapOvr>
    <a:masterClrMapping/>
  </p:clrMapOvr>
  <p:timing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93" name="椭圆 1"/>
          <p:cNvSpPr/>
          <p:nvPr/>
        </p:nvSpPr>
        <p:spPr>
          <a:xfrm>
            <a:off x="5048017" y="845724"/>
            <a:ext cx="2246073" cy="2245488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94" name="椭圆 2"/>
          <p:cNvSpPr/>
          <p:nvPr/>
        </p:nvSpPr>
        <p:spPr>
          <a:xfrm>
            <a:off x="3887933" y="1013365"/>
            <a:ext cx="2690657" cy="2689956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95" name="椭圆 4"/>
          <p:cNvSpPr/>
          <p:nvPr/>
        </p:nvSpPr>
        <p:spPr>
          <a:xfrm>
            <a:off x="4259257" y="2729570"/>
            <a:ext cx="1948020" cy="1947513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96" name="椭圆 5"/>
          <p:cNvSpPr/>
          <p:nvPr/>
        </p:nvSpPr>
        <p:spPr>
          <a:xfrm>
            <a:off x="7004820" y="1441624"/>
            <a:ext cx="2607552" cy="2606873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97" name="椭圆 6"/>
          <p:cNvSpPr/>
          <p:nvPr/>
        </p:nvSpPr>
        <p:spPr>
          <a:xfrm>
            <a:off x="6578589" y="473053"/>
            <a:ext cx="1645036" cy="1644608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98" name="椭圆 7"/>
          <p:cNvSpPr/>
          <p:nvPr/>
        </p:nvSpPr>
        <p:spPr>
          <a:xfrm>
            <a:off x="3373396" y="2863157"/>
            <a:ext cx="1130533" cy="1130239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899" name="椭圆 8"/>
          <p:cNvSpPr/>
          <p:nvPr/>
        </p:nvSpPr>
        <p:spPr>
          <a:xfrm>
            <a:off x="7868932" y="4503323"/>
            <a:ext cx="818081" cy="817868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00" name="椭圆 9"/>
          <p:cNvSpPr/>
          <p:nvPr/>
        </p:nvSpPr>
        <p:spPr>
          <a:xfrm>
            <a:off x="7725482" y="4325230"/>
            <a:ext cx="245484" cy="245420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01" name="椭圆 10"/>
          <p:cNvSpPr/>
          <p:nvPr/>
        </p:nvSpPr>
        <p:spPr>
          <a:xfrm>
            <a:off x="7155624" y="4912257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02" name="椭圆 11"/>
          <p:cNvSpPr/>
          <p:nvPr/>
        </p:nvSpPr>
        <p:spPr>
          <a:xfrm>
            <a:off x="9489625" y="4570167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03" name="椭圆 12"/>
          <p:cNvSpPr/>
          <p:nvPr/>
        </p:nvSpPr>
        <p:spPr>
          <a:xfrm>
            <a:off x="8768051" y="6074691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04" name="椭圆 13"/>
          <p:cNvSpPr/>
          <p:nvPr/>
        </p:nvSpPr>
        <p:spPr>
          <a:xfrm>
            <a:off x="9013540" y="1314992"/>
            <a:ext cx="1657244" cy="1656813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05" name="椭圆 14"/>
          <p:cNvSpPr/>
          <p:nvPr/>
        </p:nvSpPr>
        <p:spPr>
          <a:xfrm>
            <a:off x="3051200" y="2352147"/>
            <a:ext cx="818081" cy="817868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06" name="椭圆 15"/>
          <p:cNvSpPr/>
          <p:nvPr/>
        </p:nvSpPr>
        <p:spPr>
          <a:xfrm>
            <a:off x="2376206" y="3104117"/>
            <a:ext cx="446980" cy="446864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07" name="椭圆 16"/>
          <p:cNvSpPr/>
          <p:nvPr/>
        </p:nvSpPr>
        <p:spPr>
          <a:xfrm>
            <a:off x="2136762" y="2457951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08" name="椭圆 17"/>
          <p:cNvSpPr/>
          <p:nvPr/>
        </p:nvSpPr>
        <p:spPr>
          <a:xfrm>
            <a:off x="1569431" y="2863153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09" name="椭圆 18"/>
          <p:cNvSpPr/>
          <p:nvPr/>
        </p:nvSpPr>
        <p:spPr>
          <a:xfrm>
            <a:off x="3959599" y="3534632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10" name="椭圆 19"/>
          <p:cNvSpPr/>
          <p:nvPr/>
        </p:nvSpPr>
        <p:spPr>
          <a:xfrm>
            <a:off x="7349535" y="1076999"/>
            <a:ext cx="245484" cy="245420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11" name="椭圆 20"/>
          <p:cNvSpPr/>
          <p:nvPr/>
        </p:nvSpPr>
        <p:spPr>
          <a:xfrm>
            <a:off x="9616533" y="3517142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12" name="椭圆 21"/>
          <p:cNvSpPr/>
          <p:nvPr/>
        </p:nvSpPr>
        <p:spPr>
          <a:xfrm>
            <a:off x="8757275" y="307562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13" name="椭圆 22"/>
          <p:cNvSpPr/>
          <p:nvPr/>
        </p:nvSpPr>
        <p:spPr>
          <a:xfrm>
            <a:off x="8511791" y="1687036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14" name="椭圆 3"/>
          <p:cNvSpPr/>
          <p:nvPr/>
        </p:nvSpPr>
        <p:spPr>
          <a:xfrm>
            <a:off x="4765038" y="2096798"/>
            <a:ext cx="2665109" cy="2664415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zh-CN" b="1" dirty="0" sz="16600" 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altLang="en-US" b="1" dirty="0" sz="16600" 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8915" name="矩形 23"/>
          <p:cNvSpPr/>
          <p:nvPr/>
        </p:nvSpPr>
        <p:spPr>
          <a:xfrm>
            <a:off x="3342100" y="4954389"/>
            <a:ext cx="5510986" cy="584775"/>
          </a:xfrm>
          <a:prstGeom prst="rect"/>
        </p:spPr>
        <p:txBody>
          <a:bodyPr wrap="square">
            <a:spAutoFit/>
          </a:bodyPr>
          <a:p>
            <a:pPr algn="ctr"/>
            <a:r>
              <a:rPr altLang="en-US" b="1" dirty="0" sz="3200" lang="zh-CN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其他</a:t>
            </a:r>
            <a:endParaRPr altLang="zh-CN" b="1" dirty="0" sz="3200"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9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组合 42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1048916" name="椭圆 43"/>
            <p:cNvSpPr/>
            <p:nvPr/>
          </p:nvSpPr>
          <p:spPr>
            <a:xfrm>
              <a:off x="-185195" y="-312516"/>
              <a:ext cx="2245488" cy="224548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17" name="椭圆 44"/>
            <p:cNvSpPr/>
            <p:nvPr/>
          </p:nvSpPr>
          <p:spPr>
            <a:xfrm>
              <a:off x="-1344978" y="-144876"/>
              <a:ext cx="2689956" cy="2689956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18" name="椭圆 45"/>
            <p:cNvSpPr/>
            <p:nvPr/>
          </p:nvSpPr>
          <p:spPr>
            <a:xfrm>
              <a:off x="494840" y="1571529"/>
              <a:ext cx="1318720" cy="13187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19" name="椭圆 46"/>
            <p:cNvSpPr/>
            <p:nvPr/>
          </p:nvSpPr>
          <p:spPr>
            <a:xfrm>
              <a:off x="-844556" y="2481611"/>
              <a:ext cx="1947513" cy="194751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20" name="椭圆 47"/>
            <p:cNvSpPr/>
            <p:nvPr/>
          </p:nvSpPr>
          <p:spPr>
            <a:xfrm>
              <a:off x="1771092" y="283376"/>
              <a:ext cx="2606873" cy="260687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21" name="椭圆 48"/>
            <p:cNvSpPr/>
            <p:nvPr/>
          </p:nvSpPr>
          <p:spPr>
            <a:xfrm>
              <a:off x="1344978" y="-685187"/>
              <a:ext cx="1644608" cy="1644608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22" name="椭圆 49"/>
            <p:cNvSpPr/>
            <p:nvPr/>
          </p:nvSpPr>
          <p:spPr>
            <a:xfrm>
              <a:off x="-574093" y="4228496"/>
              <a:ext cx="1130238" cy="113023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23" name="椭圆 50"/>
            <p:cNvSpPr/>
            <p:nvPr/>
          </p:nvSpPr>
          <p:spPr>
            <a:xfrm>
              <a:off x="2625707" y="3733966"/>
              <a:ext cx="817868" cy="817868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24" name="椭圆 51"/>
            <p:cNvSpPr/>
            <p:nvPr/>
          </p:nvSpPr>
          <p:spPr>
            <a:xfrm>
              <a:off x="2371916" y="4306414"/>
              <a:ext cx="245420" cy="245420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25" name="椭圆 52"/>
            <p:cNvSpPr/>
            <p:nvPr/>
          </p:nvSpPr>
          <p:spPr>
            <a:xfrm>
              <a:off x="1921862" y="3754016"/>
              <a:ext cx="245420" cy="24542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26" name="椭圆 53"/>
            <p:cNvSpPr/>
            <p:nvPr/>
          </p:nvSpPr>
          <p:spPr>
            <a:xfrm>
              <a:off x="3779290" y="3536976"/>
              <a:ext cx="245420" cy="2454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27" name="椭圆 54"/>
            <p:cNvSpPr/>
            <p:nvPr/>
          </p:nvSpPr>
          <p:spPr>
            <a:xfrm>
              <a:off x="3533870" y="4916451"/>
              <a:ext cx="490840" cy="49084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28" name="椭圆 55"/>
            <p:cNvSpPr/>
            <p:nvPr/>
          </p:nvSpPr>
          <p:spPr>
            <a:xfrm>
              <a:off x="3779289" y="156746"/>
              <a:ext cx="1656813" cy="1656813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</p:grpSp>
      <p:sp>
        <p:nvSpPr>
          <p:cNvPr id="1048929" name="矩形 15"/>
          <p:cNvSpPr/>
          <p:nvPr/>
        </p:nvSpPr>
        <p:spPr>
          <a:xfrm>
            <a:off x="2065105" y="1603038"/>
            <a:ext cx="7787812" cy="4180840"/>
          </a:xfrm>
          <a:prstGeom prst="rect"/>
        </p:spPr>
        <p:txBody>
          <a:bodyPr wrap="square">
            <a:spAutoFit/>
          </a:bodyPr>
          <a:p>
            <a:pPr>
              <a:lnSpc>
                <a:spcPct val="110000"/>
              </a:lnSpc>
            </a:pPr>
            <a:r>
              <a:rPr altLang="zh-CN" b="1" dirty="0" sz="3600" lang="en-US" smtClean="0">
                <a:latin typeface="Times New Roman" pitchFamily="18" charset="0"/>
              </a:rPr>
              <a:t>1</a:t>
            </a:r>
            <a:r>
              <a:rPr altLang="en-US" b="1" dirty="0" sz="3600" lang="zh-CN" smtClean="0">
                <a:latin typeface="Times New Roman" pitchFamily="18" charset="0"/>
              </a:rPr>
              <a:t>、正</a:t>
            </a:r>
            <a:r>
              <a:rPr altLang="en-US" b="1" dirty="0" sz="3600" lang="zh-CN" smtClean="0">
                <a:latin typeface="Times New Roman" pitchFamily="18" charset="0"/>
              </a:rPr>
              <a:t>确施以医嘱并记录，主诉牙（病）每次治疗或阶段治疗结束后</a:t>
            </a:r>
            <a:r>
              <a:rPr altLang="en-US" b="1" dirty="0" sz="3600" lang="zh-CN" smtClean="0">
                <a:solidFill>
                  <a:schemeClr val="accent1"/>
                </a:solidFill>
                <a:latin typeface="Times New Roman" pitchFamily="18" charset="0"/>
                <a:ea typeface="华文彩云" pitchFamily="2" charset="-122"/>
              </a:rPr>
              <a:t>定出预约复诊日期。</a:t>
            </a:r>
          </a:p>
          <a:p>
            <a:pPr>
              <a:lnSpc>
                <a:spcPct val="110000"/>
              </a:lnSpc>
            </a:pPr>
            <a:r>
              <a:rPr altLang="zh-CN" b="1" dirty="0" sz="3600" lang="en-US" smtClean="0">
                <a:latin typeface="Times New Roman" pitchFamily="18" charset="0"/>
              </a:rPr>
              <a:t>2</a:t>
            </a:r>
            <a:r>
              <a:rPr altLang="en-US" b="1" dirty="0" sz="3600" lang="zh-CN" smtClean="0">
                <a:latin typeface="Times New Roman" pitchFamily="18" charset="0"/>
              </a:rPr>
              <a:t>、必</a:t>
            </a:r>
            <a:r>
              <a:rPr altLang="en-US" b="1" dirty="0" sz="3600" lang="zh-CN" smtClean="0">
                <a:latin typeface="Times New Roman" pitchFamily="18" charset="0"/>
              </a:rPr>
              <a:t>要时需由</a:t>
            </a:r>
            <a:r>
              <a:rPr altLang="en-US" b="1" dirty="0" sz="3600" lang="zh-CN" smtClean="0">
                <a:solidFill>
                  <a:schemeClr val="accent1"/>
                </a:solidFill>
                <a:latin typeface="Times New Roman" pitchFamily="18" charset="0"/>
                <a:ea typeface="华文彩云" pitchFamily="2" charset="-122"/>
              </a:rPr>
              <a:t>患者</a:t>
            </a:r>
            <a:r>
              <a:rPr altLang="en-US" b="1" dirty="0" sz="3600" lang="zh-CN" smtClean="0">
                <a:latin typeface="Times New Roman" pitchFamily="18" charset="0"/>
              </a:rPr>
              <a:t>签署治疗（手术）同意书或在病历上</a:t>
            </a:r>
            <a:r>
              <a:rPr altLang="en-US" b="1" dirty="0" sz="3600" lang="zh-CN" smtClean="0">
                <a:solidFill>
                  <a:schemeClr val="accent1"/>
                </a:solidFill>
                <a:latin typeface="Times New Roman" pitchFamily="18" charset="0"/>
                <a:ea typeface="华文彩云" pitchFamily="2" charset="-122"/>
              </a:rPr>
              <a:t>签字</a:t>
            </a:r>
            <a:r>
              <a:rPr altLang="en-US" b="1" dirty="0" sz="3600" lang="zh-CN" smtClean="0">
                <a:solidFill>
                  <a:srgbClr val="FFFF00"/>
                </a:solidFill>
                <a:latin typeface="Times New Roman" pitchFamily="18" charset="0"/>
                <a:ea typeface="华文彩云" pitchFamily="2" charset="-122"/>
              </a:rPr>
              <a:t>。</a:t>
            </a:r>
          </a:p>
          <a:p>
            <a:pPr>
              <a:lnSpc>
                <a:spcPct val="110000"/>
              </a:lnSpc>
            </a:pPr>
            <a:r>
              <a:rPr altLang="zh-CN" b="1" dirty="0" sz="3600" lang="en-US" smtClean="0">
                <a:latin typeface="Times New Roman" pitchFamily="18" charset="0"/>
              </a:rPr>
              <a:t>3</a:t>
            </a:r>
            <a:r>
              <a:rPr altLang="en-US" b="1" dirty="0" sz="3600" lang="zh-CN" smtClean="0">
                <a:latin typeface="Times New Roman" pitchFamily="18" charset="0"/>
              </a:rPr>
              <a:t>、经</a:t>
            </a:r>
            <a:r>
              <a:rPr altLang="en-US" b="1" dirty="0" sz="3600" lang="zh-CN" smtClean="0">
                <a:latin typeface="Times New Roman" pitchFamily="18" charset="0"/>
              </a:rPr>
              <a:t>治医师、指导医师</a:t>
            </a:r>
            <a:r>
              <a:rPr altLang="en-US" b="1" dirty="0" sz="3600" lang="zh-CN" smtClean="0">
                <a:solidFill>
                  <a:schemeClr val="accent1"/>
                </a:solidFill>
                <a:latin typeface="Times New Roman" pitchFamily="18" charset="0"/>
                <a:ea typeface="华文彩云" pitchFamily="2" charset="-122"/>
              </a:rPr>
              <a:t>签全名</a:t>
            </a:r>
            <a:r>
              <a:rPr altLang="en-US" b="1" dirty="0" sz="3600" lang="zh-CN" smtClean="0">
                <a:latin typeface="Times New Roman" pitchFamily="18" charset="0"/>
              </a:rPr>
              <a:t>，签名字迹清晰。</a:t>
            </a:r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7" name="椭圆 1"/>
          <p:cNvSpPr/>
          <p:nvPr/>
        </p:nvSpPr>
        <p:spPr>
          <a:xfrm>
            <a:off x="5048017" y="845724"/>
            <a:ext cx="2246073" cy="2245488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38" name="椭圆 2"/>
          <p:cNvSpPr/>
          <p:nvPr/>
        </p:nvSpPr>
        <p:spPr>
          <a:xfrm>
            <a:off x="3887933" y="1013365"/>
            <a:ext cx="2690657" cy="2689956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39" name="椭圆 4"/>
          <p:cNvSpPr/>
          <p:nvPr/>
        </p:nvSpPr>
        <p:spPr>
          <a:xfrm>
            <a:off x="4259257" y="2729570"/>
            <a:ext cx="1948020" cy="1947513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40" name="椭圆 5"/>
          <p:cNvSpPr/>
          <p:nvPr/>
        </p:nvSpPr>
        <p:spPr>
          <a:xfrm>
            <a:off x="7004820" y="1441624"/>
            <a:ext cx="2607552" cy="2606873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41" name="椭圆 6"/>
          <p:cNvSpPr/>
          <p:nvPr/>
        </p:nvSpPr>
        <p:spPr>
          <a:xfrm>
            <a:off x="6578589" y="473053"/>
            <a:ext cx="1645036" cy="1644608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42" name="椭圆 7"/>
          <p:cNvSpPr/>
          <p:nvPr/>
        </p:nvSpPr>
        <p:spPr>
          <a:xfrm>
            <a:off x="3373396" y="2863157"/>
            <a:ext cx="1130533" cy="1130239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43" name="椭圆 8"/>
          <p:cNvSpPr/>
          <p:nvPr/>
        </p:nvSpPr>
        <p:spPr>
          <a:xfrm>
            <a:off x="7868932" y="4503323"/>
            <a:ext cx="818081" cy="817868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44" name="椭圆 9"/>
          <p:cNvSpPr/>
          <p:nvPr/>
        </p:nvSpPr>
        <p:spPr>
          <a:xfrm>
            <a:off x="7725482" y="4325230"/>
            <a:ext cx="245484" cy="245420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45" name="椭圆 10"/>
          <p:cNvSpPr/>
          <p:nvPr/>
        </p:nvSpPr>
        <p:spPr>
          <a:xfrm>
            <a:off x="7155624" y="4912257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46" name="椭圆 11"/>
          <p:cNvSpPr/>
          <p:nvPr/>
        </p:nvSpPr>
        <p:spPr>
          <a:xfrm>
            <a:off x="9489625" y="4570167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47" name="椭圆 12"/>
          <p:cNvSpPr/>
          <p:nvPr/>
        </p:nvSpPr>
        <p:spPr>
          <a:xfrm>
            <a:off x="8768051" y="6074691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48" name="椭圆 13"/>
          <p:cNvSpPr/>
          <p:nvPr/>
        </p:nvSpPr>
        <p:spPr>
          <a:xfrm>
            <a:off x="9013540" y="1314992"/>
            <a:ext cx="1657244" cy="1656813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49" name="椭圆 14"/>
          <p:cNvSpPr/>
          <p:nvPr/>
        </p:nvSpPr>
        <p:spPr>
          <a:xfrm>
            <a:off x="3051200" y="2352147"/>
            <a:ext cx="818081" cy="817868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50" name="椭圆 15"/>
          <p:cNvSpPr/>
          <p:nvPr/>
        </p:nvSpPr>
        <p:spPr>
          <a:xfrm>
            <a:off x="2376206" y="3104117"/>
            <a:ext cx="446980" cy="446864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51" name="椭圆 16"/>
          <p:cNvSpPr/>
          <p:nvPr/>
        </p:nvSpPr>
        <p:spPr>
          <a:xfrm>
            <a:off x="2136762" y="2457951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52" name="椭圆 17"/>
          <p:cNvSpPr/>
          <p:nvPr/>
        </p:nvSpPr>
        <p:spPr>
          <a:xfrm>
            <a:off x="1569431" y="2863153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53" name="椭圆 18"/>
          <p:cNvSpPr/>
          <p:nvPr/>
        </p:nvSpPr>
        <p:spPr>
          <a:xfrm>
            <a:off x="3959599" y="3534632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54" name="椭圆 19"/>
          <p:cNvSpPr/>
          <p:nvPr/>
        </p:nvSpPr>
        <p:spPr>
          <a:xfrm>
            <a:off x="7349535" y="1076999"/>
            <a:ext cx="245484" cy="245420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55" name="椭圆 20"/>
          <p:cNvSpPr/>
          <p:nvPr/>
        </p:nvSpPr>
        <p:spPr>
          <a:xfrm>
            <a:off x="9616533" y="3517142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56" name="椭圆 21"/>
          <p:cNvSpPr/>
          <p:nvPr/>
        </p:nvSpPr>
        <p:spPr>
          <a:xfrm>
            <a:off x="8757275" y="307562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57" name="椭圆 22"/>
          <p:cNvSpPr/>
          <p:nvPr/>
        </p:nvSpPr>
        <p:spPr>
          <a:xfrm>
            <a:off x="8511791" y="1687036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58" name="椭圆 3"/>
          <p:cNvSpPr/>
          <p:nvPr/>
        </p:nvSpPr>
        <p:spPr>
          <a:xfrm>
            <a:off x="4765038" y="2096798"/>
            <a:ext cx="2665109" cy="2664415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zh-CN" b="1" dirty="0" sz="16600" 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altLang="en-US" b="1" dirty="0" sz="16600" 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8759" name="矩形 23"/>
          <p:cNvSpPr/>
          <p:nvPr/>
        </p:nvSpPr>
        <p:spPr>
          <a:xfrm>
            <a:off x="3342100" y="4954389"/>
            <a:ext cx="5510986" cy="584775"/>
          </a:xfrm>
          <a:prstGeom prst="rect"/>
        </p:spPr>
        <p:txBody>
          <a:bodyPr wrap="square">
            <a:spAutoFit/>
          </a:bodyPr>
          <a:p>
            <a:pPr algn="ctr"/>
            <a:r>
              <a:rPr altLang="en-US" b="1" dirty="0" sz="3200" lang="zh-CN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病</a:t>
            </a:r>
            <a:r>
              <a:rPr altLang="en-US" b="1" dirty="0" sz="3200" lang="zh-CN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历首页</a:t>
            </a:r>
            <a:endParaRPr altLang="zh-CN" b="1" dirty="0" sz="3200"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5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0" name="椭圆 1"/>
          <p:cNvSpPr/>
          <p:nvPr/>
        </p:nvSpPr>
        <p:spPr>
          <a:xfrm>
            <a:off x="5048017" y="845724"/>
            <a:ext cx="2246073" cy="2245488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31" name="椭圆 2"/>
          <p:cNvSpPr/>
          <p:nvPr/>
        </p:nvSpPr>
        <p:spPr>
          <a:xfrm>
            <a:off x="3887933" y="1013365"/>
            <a:ext cx="2690657" cy="2689956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32" name="椭圆 4"/>
          <p:cNvSpPr/>
          <p:nvPr/>
        </p:nvSpPr>
        <p:spPr>
          <a:xfrm>
            <a:off x="4259257" y="2729570"/>
            <a:ext cx="1948020" cy="1947513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33" name="椭圆 5"/>
          <p:cNvSpPr/>
          <p:nvPr/>
        </p:nvSpPr>
        <p:spPr>
          <a:xfrm>
            <a:off x="7004820" y="1441624"/>
            <a:ext cx="2607552" cy="2606873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34" name="椭圆 6"/>
          <p:cNvSpPr/>
          <p:nvPr/>
        </p:nvSpPr>
        <p:spPr>
          <a:xfrm>
            <a:off x="6578589" y="473053"/>
            <a:ext cx="1645036" cy="1644608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35" name="椭圆 7"/>
          <p:cNvSpPr/>
          <p:nvPr/>
        </p:nvSpPr>
        <p:spPr>
          <a:xfrm>
            <a:off x="3373396" y="2863157"/>
            <a:ext cx="1130533" cy="1130239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36" name="椭圆 8"/>
          <p:cNvSpPr/>
          <p:nvPr/>
        </p:nvSpPr>
        <p:spPr>
          <a:xfrm>
            <a:off x="7868932" y="4503323"/>
            <a:ext cx="818081" cy="817868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37" name="椭圆 9"/>
          <p:cNvSpPr/>
          <p:nvPr/>
        </p:nvSpPr>
        <p:spPr>
          <a:xfrm>
            <a:off x="7725482" y="4325230"/>
            <a:ext cx="245484" cy="245420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38" name="椭圆 10"/>
          <p:cNvSpPr/>
          <p:nvPr/>
        </p:nvSpPr>
        <p:spPr>
          <a:xfrm>
            <a:off x="7155624" y="4912257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39" name="椭圆 11"/>
          <p:cNvSpPr/>
          <p:nvPr/>
        </p:nvSpPr>
        <p:spPr>
          <a:xfrm>
            <a:off x="9489625" y="4570167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40" name="椭圆 12"/>
          <p:cNvSpPr/>
          <p:nvPr/>
        </p:nvSpPr>
        <p:spPr>
          <a:xfrm>
            <a:off x="8768051" y="6074691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41" name="椭圆 13"/>
          <p:cNvSpPr/>
          <p:nvPr/>
        </p:nvSpPr>
        <p:spPr>
          <a:xfrm>
            <a:off x="9013540" y="1314992"/>
            <a:ext cx="1657244" cy="1656813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42" name="椭圆 14"/>
          <p:cNvSpPr/>
          <p:nvPr/>
        </p:nvSpPr>
        <p:spPr>
          <a:xfrm>
            <a:off x="3051200" y="2352147"/>
            <a:ext cx="818081" cy="817868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43" name="椭圆 15"/>
          <p:cNvSpPr/>
          <p:nvPr/>
        </p:nvSpPr>
        <p:spPr>
          <a:xfrm>
            <a:off x="2376206" y="3104117"/>
            <a:ext cx="446980" cy="446864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44" name="椭圆 16"/>
          <p:cNvSpPr/>
          <p:nvPr/>
        </p:nvSpPr>
        <p:spPr>
          <a:xfrm>
            <a:off x="2136762" y="2457951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45" name="椭圆 17"/>
          <p:cNvSpPr/>
          <p:nvPr/>
        </p:nvSpPr>
        <p:spPr>
          <a:xfrm>
            <a:off x="1569431" y="2863153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46" name="椭圆 18"/>
          <p:cNvSpPr/>
          <p:nvPr/>
        </p:nvSpPr>
        <p:spPr>
          <a:xfrm>
            <a:off x="3959599" y="3534632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47" name="椭圆 19"/>
          <p:cNvSpPr/>
          <p:nvPr/>
        </p:nvSpPr>
        <p:spPr>
          <a:xfrm>
            <a:off x="7349535" y="1076999"/>
            <a:ext cx="245484" cy="245420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48" name="椭圆 20"/>
          <p:cNvSpPr/>
          <p:nvPr/>
        </p:nvSpPr>
        <p:spPr>
          <a:xfrm>
            <a:off x="9616533" y="3517142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49" name="椭圆 21"/>
          <p:cNvSpPr/>
          <p:nvPr/>
        </p:nvSpPr>
        <p:spPr>
          <a:xfrm>
            <a:off x="8757275" y="307562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50" name="椭圆 22"/>
          <p:cNvSpPr/>
          <p:nvPr/>
        </p:nvSpPr>
        <p:spPr>
          <a:xfrm>
            <a:off x="8511791" y="1687036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951" name="椭圆 3"/>
          <p:cNvSpPr/>
          <p:nvPr/>
        </p:nvSpPr>
        <p:spPr>
          <a:xfrm>
            <a:off x="4765038" y="2096798"/>
            <a:ext cx="2665109" cy="2664415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b="1" dirty="0" sz="16600" 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8952" name="矩形 23"/>
          <p:cNvSpPr/>
          <p:nvPr/>
        </p:nvSpPr>
        <p:spPr>
          <a:xfrm>
            <a:off x="3342100" y="4954389"/>
            <a:ext cx="5510986" cy="584775"/>
          </a:xfrm>
          <a:prstGeom prst="rect"/>
        </p:spPr>
        <p:txBody>
          <a:bodyPr wrap="square">
            <a:spAutoFit/>
          </a:bodyPr>
          <a:p>
            <a:pPr algn="ctr"/>
            <a:r>
              <a:rPr altLang="en-US" b="1" dirty="0" sz="3200" lang="zh-CN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范例</a:t>
            </a:r>
            <a:endParaRPr altLang="zh-CN" b="1" dirty="0" sz="3200"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9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组合 42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1048953" name="椭圆 43"/>
            <p:cNvSpPr/>
            <p:nvPr/>
          </p:nvSpPr>
          <p:spPr>
            <a:xfrm>
              <a:off x="-185195" y="-312516"/>
              <a:ext cx="2245488" cy="224548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54" name="椭圆 44"/>
            <p:cNvSpPr/>
            <p:nvPr/>
          </p:nvSpPr>
          <p:spPr>
            <a:xfrm>
              <a:off x="-1344978" y="-144876"/>
              <a:ext cx="2689956" cy="2689956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55" name="椭圆 45"/>
            <p:cNvSpPr/>
            <p:nvPr/>
          </p:nvSpPr>
          <p:spPr>
            <a:xfrm>
              <a:off x="494840" y="1571529"/>
              <a:ext cx="1318720" cy="13187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56" name="椭圆 46"/>
            <p:cNvSpPr/>
            <p:nvPr/>
          </p:nvSpPr>
          <p:spPr>
            <a:xfrm>
              <a:off x="-844556" y="2481611"/>
              <a:ext cx="1947513" cy="194751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57" name="椭圆 47"/>
            <p:cNvSpPr/>
            <p:nvPr/>
          </p:nvSpPr>
          <p:spPr>
            <a:xfrm>
              <a:off x="1771092" y="283376"/>
              <a:ext cx="2606873" cy="260687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58" name="椭圆 48"/>
            <p:cNvSpPr/>
            <p:nvPr/>
          </p:nvSpPr>
          <p:spPr>
            <a:xfrm>
              <a:off x="1344978" y="-685187"/>
              <a:ext cx="1644608" cy="1644608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59" name="椭圆 49"/>
            <p:cNvSpPr/>
            <p:nvPr/>
          </p:nvSpPr>
          <p:spPr>
            <a:xfrm>
              <a:off x="-574093" y="4228496"/>
              <a:ext cx="1130238" cy="113023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60" name="椭圆 50"/>
            <p:cNvSpPr/>
            <p:nvPr/>
          </p:nvSpPr>
          <p:spPr>
            <a:xfrm>
              <a:off x="2625707" y="3733966"/>
              <a:ext cx="817868" cy="817868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61" name="椭圆 51"/>
            <p:cNvSpPr/>
            <p:nvPr/>
          </p:nvSpPr>
          <p:spPr>
            <a:xfrm>
              <a:off x="2371916" y="4306414"/>
              <a:ext cx="245420" cy="245420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62" name="椭圆 52"/>
            <p:cNvSpPr/>
            <p:nvPr/>
          </p:nvSpPr>
          <p:spPr>
            <a:xfrm>
              <a:off x="1921862" y="3754016"/>
              <a:ext cx="245420" cy="24542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63" name="椭圆 53"/>
            <p:cNvSpPr/>
            <p:nvPr/>
          </p:nvSpPr>
          <p:spPr>
            <a:xfrm>
              <a:off x="3779290" y="3536976"/>
              <a:ext cx="245420" cy="2454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64" name="椭圆 54"/>
            <p:cNvSpPr/>
            <p:nvPr/>
          </p:nvSpPr>
          <p:spPr>
            <a:xfrm>
              <a:off x="3533870" y="4916451"/>
              <a:ext cx="490840" cy="49084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65" name="椭圆 55"/>
            <p:cNvSpPr/>
            <p:nvPr/>
          </p:nvSpPr>
          <p:spPr>
            <a:xfrm>
              <a:off x="3779289" y="156746"/>
              <a:ext cx="1656813" cy="1656813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</p:grpSp>
      <p:sp>
        <p:nvSpPr>
          <p:cNvPr id="1048966" name="矩形 15"/>
          <p:cNvSpPr/>
          <p:nvPr/>
        </p:nvSpPr>
        <p:spPr>
          <a:xfrm>
            <a:off x="3049587" y="612845"/>
            <a:ext cx="7491697" cy="5425441"/>
          </a:xfrm>
          <a:prstGeom prst="rect"/>
        </p:spPr>
        <p:txBody>
          <a:bodyPr wrap="square">
            <a:spAutoFit/>
          </a:bodyPr>
          <a:p>
            <a:r>
              <a:rPr altLang="en-US" dirty="0" lang="zh-CN" smtClean="0"/>
              <a:t>深龋</a:t>
            </a:r>
          </a:p>
          <a:p>
            <a:endParaRPr altLang="en-US" dirty="0" lang="zh-CN" smtClean="0"/>
          </a:p>
          <a:p>
            <a:r>
              <a:rPr altLang="en-US" dirty="0" lang="zh-CN" smtClean="0"/>
              <a:t>患</a:t>
            </a:r>
            <a:r>
              <a:rPr altLang="en-US" dirty="0" lang="zh-CN" smtClean="0"/>
              <a:t>者，赵某，女</a:t>
            </a:r>
            <a:r>
              <a:rPr altLang="en-US" dirty="0" lang="zh-CN" smtClean="0"/>
              <a:t>，</a:t>
            </a:r>
            <a:r>
              <a:rPr altLang="zh-CN" dirty="0" lang="en-US" smtClean="0"/>
              <a:t>35</a:t>
            </a:r>
            <a:r>
              <a:rPr altLang="en-US" dirty="0" lang="zh-CN" smtClean="0"/>
              <a:t>岁。</a:t>
            </a:r>
          </a:p>
          <a:p>
            <a:endParaRPr altLang="en-US" dirty="0" lang="zh-CN" smtClean="0"/>
          </a:p>
          <a:p>
            <a:r>
              <a:rPr altLang="en-US" dirty="0" lang="zh-CN" smtClean="0"/>
              <a:t>主诉：右下后牙喝冷水疼痛一周，不敢咬物</a:t>
            </a:r>
          </a:p>
          <a:p>
            <a:r>
              <a:rPr altLang="en-US" dirty="0" lang="zh-CN" smtClean="0"/>
              <a:t>两天。</a:t>
            </a:r>
          </a:p>
          <a:p>
            <a:endParaRPr altLang="en-US" dirty="0" lang="zh-CN" smtClean="0"/>
          </a:p>
          <a:p>
            <a:r>
              <a:rPr altLang="en-US" dirty="0" lang="zh-CN" smtClean="0"/>
              <a:t>现病史：一周前患者喝冷水后突然出现右下</a:t>
            </a:r>
          </a:p>
          <a:p>
            <a:r>
              <a:rPr altLang="en-US" dirty="0" lang="zh-CN" smtClean="0"/>
              <a:t>后牙疼痛，吐出冷水后疼痛立即缓解。患者</a:t>
            </a:r>
          </a:p>
          <a:p>
            <a:r>
              <a:rPr altLang="en-US" dirty="0" lang="zh-CN" smtClean="0"/>
              <a:t>未进行治疗。两天前患者进食时右下后牙再</a:t>
            </a:r>
          </a:p>
          <a:p>
            <a:r>
              <a:rPr altLang="en-US" dirty="0" lang="zh-CN" smtClean="0"/>
              <a:t>次疼痛，并且不敢再咬物。今来诊求治。</a:t>
            </a:r>
          </a:p>
          <a:p>
            <a:endParaRPr altLang="en-US" dirty="0" lang="zh-CN" smtClean="0"/>
          </a:p>
          <a:p>
            <a:r>
              <a:rPr altLang="en-US" dirty="0" lang="zh-CN" smtClean="0"/>
              <a:t>口腔检查：</a:t>
            </a:r>
            <a:r>
              <a:rPr altLang="zh-CN" dirty="0" lang="en-US" smtClean="0"/>
              <a:t>46</a:t>
            </a:r>
            <a:r>
              <a:rPr altLang="en-US" dirty="0" lang="zh-CN" smtClean="0"/>
              <a:t>远中合面窝沟可见深大龋</a:t>
            </a:r>
          </a:p>
          <a:p>
            <a:r>
              <a:rPr altLang="en-US" dirty="0" lang="zh-CN" smtClean="0"/>
              <a:t>洞，内含大量软腐及食物残渣。探针探入有</a:t>
            </a:r>
          </a:p>
          <a:p>
            <a:r>
              <a:rPr altLang="en-US" dirty="0" lang="zh-CN" smtClean="0"/>
              <a:t>轻微不适未探及穿髓孔。冷诊同对照牙，</a:t>
            </a:r>
          </a:p>
          <a:p>
            <a:r>
              <a:rPr altLang="en-US" dirty="0" lang="zh-CN" smtClean="0"/>
              <a:t>叩诊</a:t>
            </a:r>
            <a:r>
              <a:rPr altLang="zh-CN" dirty="0" lang="en-US" smtClean="0"/>
              <a:t>(</a:t>
            </a:r>
            <a:r>
              <a:rPr altLang="en-US" dirty="0" lang="zh-CN" smtClean="0"/>
              <a:t>士</a:t>
            </a:r>
            <a:r>
              <a:rPr altLang="zh-CN" dirty="0" lang="en-US" smtClean="0"/>
              <a:t>)</a:t>
            </a:r>
            <a:r>
              <a:rPr altLang="en-US" dirty="0" lang="zh-CN" smtClean="0"/>
              <a:t>，龈缘少量软垢，色红。</a:t>
            </a:r>
            <a:r>
              <a:rPr altLang="zh-CN" dirty="0" lang="en-US" smtClean="0"/>
              <a:t>X-ray</a:t>
            </a:r>
          </a:p>
          <a:p>
            <a:r>
              <a:rPr altLang="en-US" dirty="0" lang="zh-CN" smtClean="0"/>
              <a:t>示：</a:t>
            </a:r>
            <a:r>
              <a:rPr altLang="zh-CN" dirty="0" lang="en-US" smtClean="0"/>
              <a:t>46</a:t>
            </a:r>
            <a:r>
              <a:rPr altLang="en-US" dirty="0" lang="zh-CN" smtClean="0"/>
              <a:t>远中龋坏透影未达髓腔</a:t>
            </a:r>
            <a:r>
              <a:rPr altLang="zh-CN" dirty="0" lang="en-US" smtClean="0"/>
              <a:t>,</a:t>
            </a:r>
            <a:r>
              <a:rPr altLang="en-US" dirty="0" lang="zh-CN" smtClean="0"/>
              <a:t>余未见</a:t>
            </a:r>
          </a:p>
          <a:p>
            <a:r>
              <a:rPr altLang="en-US" dirty="0" lang="zh-CN" smtClean="0"/>
              <a:t>常。</a:t>
            </a:r>
          </a:p>
          <a:p>
            <a:endParaRPr altLang="en-US" dirty="0" lang="zh-CN" smtClean="0"/>
          </a:p>
          <a:p>
            <a:r>
              <a:rPr altLang="en-US" dirty="0" lang="zh-CN" smtClean="0"/>
              <a:t>诊断：</a:t>
            </a:r>
            <a:r>
              <a:rPr altLang="zh-CN" dirty="0" lang="en-US" smtClean="0"/>
              <a:t>46</a:t>
            </a:r>
            <a:r>
              <a:rPr altLang="en-US" dirty="0" lang="zh-CN" smtClean="0"/>
              <a:t>深龋</a:t>
            </a:r>
            <a:endParaRPr altLang="en-US" dirty="0" lang="zh-CN"/>
          </a:p>
        </p:txBody>
      </p:sp>
    </p:spTree>
  </p:cSld>
  <p:clrMapOvr>
    <a:masterClrMapping/>
  </p:clrMapOvr>
  <p:timing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组合 42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1048967" name="椭圆 43"/>
            <p:cNvSpPr/>
            <p:nvPr/>
          </p:nvSpPr>
          <p:spPr>
            <a:xfrm>
              <a:off x="-185195" y="-312516"/>
              <a:ext cx="2245488" cy="224548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68" name="椭圆 44"/>
            <p:cNvSpPr/>
            <p:nvPr/>
          </p:nvSpPr>
          <p:spPr>
            <a:xfrm>
              <a:off x="-1344978" y="-144876"/>
              <a:ext cx="2689956" cy="2689956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69" name="椭圆 45"/>
            <p:cNvSpPr/>
            <p:nvPr/>
          </p:nvSpPr>
          <p:spPr>
            <a:xfrm>
              <a:off x="494840" y="1571529"/>
              <a:ext cx="1318720" cy="13187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70" name="椭圆 46"/>
            <p:cNvSpPr/>
            <p:nvPr/>
          </p:nvSpPr>
          <p:spPr>
            <a:xfrm>
              <a:off x="-844556" y="2481611"/>
              <a:ext cx="1947513" cy="194751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71" name="椭圆 47"/>
            <p:cNvSpPr/>
            <p:nvPr/>
          </p:nvSpPr>
          <p:spPr>
            <a:xfrm>
              <a:off x="1771092" y="283376"/>
              <a:ext cx="2606873" cy="260687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72" name="椭圆 48"/>
            <p:cNvSpPr/>
            <p:nvPr/>
          </p:nvSpPr>
          <p:spPr>
            <a:xfrm>
              <a:off x="1344978" y="-685187"/>
              <a:ext cx="1644608" cy="1644608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73" name="椭圆 49"/>
            <p:cNvSpPr/>
            <p:nvPr/>
          </p:nvSpPr>
          <p:spPr>
            <a:xfrm>
              <a:off x="-574093" y="4228496"/>
              <a:ext cx="1130238" cy="113023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74" name="椭圆 50"/>
            <p:cNvSpPr/>
            <p:nvPr/>
          </p:nvSpPr>
          <p:spPr>
            <a:xfrm>
              <a:off x="2625707" y="3733966"/>
              <a:ext cx="817868" cy="817868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75" name="椭圆 51"/>
            <p:cNvSpPr/>
            <p:nvPr/>
          </p:nvSpPr>
          <p:spPr>
            <a:xfrm>
              <a:off x="2371916" y="4306414"/>
              <a:ext cx="245420" cy="245420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76" name="椭圆 52"/>
            <p:cNvSpPr/>
            <p:nvPr/>
          </p:nvSpPr>
          <p:spPr>
            <a:xfrm>
              <a:off x="1921862" y="3754016"/>
              <a:ext cx="245420" cy="24542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77" name="椭圆 53"/>
            <p:cNvSpPr/>
            <p:nvPr/>
          </p:nvSpPr>
          <p:spPr>
            <a:xfrm>
              <a:off x="3779290" y="3536976"/>
              <a:ext cx="245420" cy="2454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78" name="椭圆 54"/>
            <p:cNvSpPr/>
            <p:nvPr/>
          </p:nvSpPr>
          <p:spPr>
            <a:xfrm>
              <a:off x="3533870" y="4916451"/>
              <a:ext cx="490840" cy="49084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79" name="椭圆 55"/>
            <p:cNvSpPr/>
            <p:nvPr/>
          </p:nvSpPr>
          <p:spPr>
            <a:xfrm>
              <a:off x="3779289" y="156746"/>
              <a:ext cx="1656813" cy="1656813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</p:grpSp>
      <p:sp>
        <p:nvSpPr>
          <p:cNvPr id="1048980" name="矩形 15"/>
          <p:cNvSpPr/>
          <p:nvPr/>
        </p:nvSpPr>
        <p:spPr>
          <a:xfrm>
            <a:off x="3049588" y="1443841"/>
            <a:ext cx="6096000" cy="3558540"/>
          </a:xfrm>
          <a:prstGeom prst="rect"/>
        </p:spPr>
        <p:txBody>
          <a:bodyPr>
            <a:spAutoFit/>
          </a:bodyPr>
          <a:p>
            <a:r>
              <a:rPr altLang="en-US" b="0" dirty="0" lang="zh-CN" smtClean="0"/>
              <a:t>治疗：</a:t>
            </a:r>
            <a:r>
              <a:rPr altLang="zh-CN" b="0" dirty="0" lang="en-US" smtClean="0"/>
              <a:t>1</a:t>
            </a:r>
            <a:r>
              <a:rPr altLang="en-US" b="0" dirty="0" lang="zh-CN" smtClean="0"/>
              <a:t>、向患者交代病情、治疗计划及相</a:t>
            </a:r>
            <a:endParaRPr altLang="en-US" b="0" dirty="0" lang="zh-CN" smtClean="0"/>
          </a:p>
          <a:p>
            <a:r>
              <a:rPr altLang="en-US" b="0" dirty="0" lang="zh-CN" smtClean="0"/>
              <a:t>关费用，患者知情同意，要求治疗。</a:t>
            </a:r>
            <a:endParaRPr altLang="en-US" b="0" dirty="0" lang="zh-CN" smtClean="0"/>
          </a:p>
          <a:p>
            <a:endParaRPr altLang="en-US" b="0" dirty="0" lang="zh-CN" smtClean="0"/>
          </a:p>
          <a:p>
            <a:r>
              <a:rPr altLang="zh-CN" b="0" dirty="0" lang="en-US" smtClean="0"/>
              <a:t>2</a:t>
            </a:r>
            <a:r>
              <a:rPr altLang="en-US" b="0" dirty="0" lang="zh-CN" smtClean="0"/>
              <a:t>、</a:t>
            </a:r>
            <a:r>
              <a:rPr altLang="zh-CN" b="0" dirty="0" lang="en-US" smtClean="0"/>
              <a:t>46</a:t>
            </a:r>
            <a:r>
              <a:rPr altLang="en-US" b="0" dirty="0" lang="zh-CN" smtClean="0"/>
              <a:t>去腐净后达牙本质深层，患者酸感</a:t>
            </a:r>
            <a:r>
              <a:rPr altLang="en-US" b="0" dirty="0" lang="zh-CN" smtClean="0"/>
              <a:t>明</a:t>
            </a:r>
            <a:endParaRPr altLang="en-US" b="0" dirty="0" lang="zh-CN" smtClean="0"/>
          </a:p>
          <a:p>
            <a:r>
              <a:rPr altLang="en-US" b="0" dirty="0" lang="zh-CN" smtClean="0"/>
              <a:t>显。</a:t>
            </a:r>
            <a:r>
              <a:rPr altLang="en-US" b="0" dirty="0" lang="zh-CN" smtClean="0"/>
              <a:t>修整洞形</a:t>
            </a:r>
            <a:r>
              <a:rPr altLang="zh-CN" b="0" dirty="0" lang="en-US" smtClean="0"/>
              <a:t>,</a:t>
            </a:r>
            <a:r>
              <a:rPr altLang="en-US" b="0" dirty="0" lang="zh-CN" smtClean="0"/>
              <a:t>隔湿干燥下</a:t>
            </a:r>
            <a:r>
              <a:rPr altLang="zh-CN" b="0" dirty="0" lang="en-US" smtClean="0"/>
              <a:t>Ca(OH)2</a:t>
            </a:r>
            <a:r>
              <a:rPr altLang="en-US" b="0" dirty="0" lang="zh-CN" smtClean="0"/>
              <a:t>间接</a:t>
            </a:r>
            <a:endParaRPr altLang="en-US" b="0" dirty="0" lang="zh-CN" smtClean="0"/>
          </a:p>
          <a:p>
            <a:r>
              <a:rPr altLang="en-US" b="0" dirty="0" lang="zh-CN" smtClean="0"/>
              <a:t>盖髓</a:t>
            </a:r>
            <a:r>
              <a:rPr altLang="zh-CN" b="0" dirty="0" lang="en-US" smtClean="0"/>
              <a:t>,</a:t>
            </a:r>
            <a:r>
              <a:rPr altLang="en-US" b="0" dirty="0" lang="zh-CN" smtClean="0"/>
              <a:t>玻璃离子垫底</a:t>
            </a:r>
            <a:r>
              <a:rPr altLang="zh-CN" b="0" dirty="0" lang="en-US" smtClean="0"/>
              <a:t>,</a:t>
            </a:r>
            <a:r>
              <a:rPr altLang="en-US" b="0" dirty="0" lang="zh-CN" smtClean="0"/>
              <a:t>自酸蚀</a:t>
            </a:r>
            <a:r>
              <a:rPr altLang="zh-CN" b="0" dirty="0" lang="en-US" smtClean="0"/>
              <a:t>,3M</a:t>
            </a:r>
            <a:r>
              <a:rPr altLang="en-US" b="0" dirty="0" lang="zh-CN" smtClean="0"/>
              <a:t>纳米树</a:t>
            </a:r>
            <a:endParaRPr altLang="en-US" b="0" dirty="0" lang="zh-CN" smtClean="0"/>
          </a:p>
          <a:p>
            <a:r>
              <a:rPr altLang="en-US" b="0" dirty="0" lang="zh-CN" smtClean="0"/>
              <a:t>脂充填</a:t>
            </a:r>
            <a:r>
              <a:rPr altLang="zh-CN" b="0" dirty="0" lang="en-US" smtClean="0"/>
              <a:t>,</a:t>
            </a:r>
            <a:r>
              <a:rPr altLang="en-US" b="0" dirty="0" lang="zh-CN" smtClean="0"/>
              <a:t>调合</a:t>
            </a:r>
            <a:r>
              <a:rPr altLang="zh-CN" b="0" dirty="0" lang="en-US" smtClean="0"/>
              <a:t>,</a:t>
            </a:r>
            <a:r>
              <a:rPr altLang="en-US" b="0" dirty="0" lang="zh-CN" smtClean="0"/>
              <a:t>抛光。</a:t>
            </a:r>
            <a:endParaRPr altLang="en-US" b="0" dirty="0" lang="zh-CN" smtClean="0"/>
          </a:p>
          <a:p>
            <a:endParaRPr altLang="en-US" b="0" dirty="0" lang="zh-CN" smtClean="0"/>
          </a:p>
          <a:p>
            <a:r>
              <a:rPr altLang="en-US" b="0" dirty="0" lang="zh-CN" smtClean="0"/>
              <a:t>医嘱：近期可能有轻微不适，先勿用右侧咬</a:t>
            </a:r>
            <a:endParaRPr altLang="en-US" b="0" dirty="0" lang="zh-CN" smtClean="0"/>
          </a:p>
          <a:p>
            <a:r>
              <a:rPr altLang="en-US" b="0" dirty="0" lang="zh-CN" smtClean="0"/>
              <a:t>硬物。患牙若出现疼痛或不适感明显及时</a:t>
            </a:r>
            <a:endParaRPr altLang="en-US" b="0" dirty="0" lang="zh-CN" smtClean="0"/>
          </a:p>
          <a:p>
            <a:r>
              <a:rPr altLang="en-US" b="0" dirty="0" lang="zh-CN" smtClean="0"/>
              <a:t>复诊。</a:t>
            </a:r>
            <a:endParaRPr altLang="en-US" b="0" dirty="0" lang="zh-CN" smtClean="0"/>
          </a:p>
          <a:p>
            <a:endParaRPr altLang="en-US" b="0" dirty="0" lang="zh-CN" smtClean="0"/>
          </a:p>
          <a:p>
            <a:endParaRPr altLang="en-US" b="0" dirty="0" lang="zh-CN"/>
          </a:p>
        </p:txBody>
      </p:sp>
    </p:spTree>
  </p:cSld>
  <p:clrMapOvr>
    <a:masterClrMapping/>
  </p:clrMapOvr>
  <p:timing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组合 42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1048981" name="椭圆 43"/>
            <p:cNvSpPr/>
            <p:nvPr/>
          </p:nvSpPr>
          <p:spPr>
            <a:xfrm>
              <a:off x="-185195" y="-312516"/>
              <a:ext cx="2245488" cy="224548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82" name="椭圆 44"/>
            <p:cNvSpPr/>
            <p:nvPr/>
          </p:nvSpPr>
          <p:spPr>
            <a:xfrm>
              <a:off x="-1344978" y="-144876"/>
              <a:ext cx="2689956" cy="2689956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83" name="椭圆 45"/>
            <p:cNvSpPr/>
            <p:nvPr/>
          </p:nvSpPr>
          <p:spPr>
            <a:xfrm>
              <a:off x="494840" y="1571529"/>
              <a:ext cx="1318720" cy="13187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84" name="椭圆 46"/>
            <p:cNvSpPr/>
            <p:nvPr/>
          </p:nvSpPr>
          <p:spPr>
            <a:xfrm>
              <a:off x="-844556" y="2481611"/>
              <a:ext cx="1947513" cy="194751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85" name="椭圆 47"/>
            <p:cNvSpPr/>
            <p:nvPr/>
          </p:nvSpPr>
          <p:spPr>
            <a:xfrm>
              <a:off x="1771092" y="283376"/>
              <a:ext cx="2606873" cy="260687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86" name="椭圆 48"/>
            <p:cNvSpPr/>
            <p:nvPr/>
          </p:nvSpPr>
          <p:spPr>
            <a:xfrm>
              <a:off x="1344978" y="-685187"/>
              <a:ext cx="1644608" cy="1644608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87" name="椭圆 49"/>
            <p:cNvSpPr/>
            <p:nvPr/>
          </p:nvSpPr>
          <p:spPr>
            <a:xfrm>
              <a:off x="-574093" y="4228496"/>
              <a:ext cx="1130238" cy="113023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88" name="椭圆 50"/>
            <p:cNvSpPr/>
            <p:nvPr/>
          </p:nvSpPr>
          <p:spPr>
            <a:xfrm>
              <a:off x="2625707" y="3733966"/>
              <a:ext cx="817868" cy="817868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89" name="椭圆 51"/>
            <p:cNvSpPr/>
            <p:nvPr/>
          </p:nvSpPr>
          <p:spPr>
            <a:xfrm>
              <a:off x="2371916" y="4306414"/>
              <a:ext cx="245420" cy="245420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90" name="椭圆 52"/>
            <p:cNvSpPr/>
            <p:nvPr/>
          </p:nvSpPr>
          <p:spPr>
            <a:xfrm>
              <a:off x="1921862" y="3754016"/>
              <a:ext cx="245420" cy="24542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91" name="椭圆 53"/>
            <p:cNvSpPr/>
            <p:nvPr/>
          </p:nvSpPr>
          <p:spPr>
            <a:xfrm>
              <a:off x="3779290" y="3536976"/>
              <a:ext cx="245420" cy="2454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92" name="椭圆 54"/>
            <p:cNvSpPr/>
            <p:nvPr/>
          </p:nvSpPr>
          <p:spPr>
            <a:xfrm>
              <a:off x="3533870" y="4916451"/>
              <a:ext cx="490840" cy="49084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93" name="椭圆 55"/>
            <p:cNvSpPr/>
            <p:nvPr/>
          </p:nvSpPr>
          <p:spPr>
            <a:xfrm>
              <a:off x="3779289" y="156746"/>
              <a:ext cx="1656813" cy="1656813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</p:grpSp>
      <p:sp>
        <p:nvSpPr>
          <p:cNvPr id="1048994" name="矩形 15"/>
          <p:cNvSpPr/>
          <p:nvPr/>
        </p:nvSpPr>
        <p:spPr>
          <a:xfrm>
            <a:off x="3049588" y="626723"/>
            <a:ext cx="6096000" cy="4892041"/>
          </a:xfrm>
          <a:prstGeom prst="rect"/>
        </p:spPr>
        <p:txBody>
          <a:bodyPr wrap="square">
            <a:spAutoFit/>
          </a:bodyPr>
          <a:p>
            <a:r>
              <a:rPr altLang="en-US" dirty="0" lang="zh-CN" smtClean="0"/>
              <a:t>患者赵某，女</a:t>
            </a:r>
            <a:r>
              <a:rPr altLang="zh-CN" dirty="0" lang="en-US" smtClean="0"/>
              <a:t>35</a:t>
            </a:r>
            <a:r>
              <a:rPr altLang="en-US" dirty="0" lang="zh-CN" smtClean="0"/>
              <a:t>岁。</a:t>
            </a:r>
          </a:p>
          <a:p>
            <a:endParaRPr altLang="en-US" dirty="0" lang="zh-CN" smtClean="0"/>
          </a:p>
          <a:p>
            <a:r>
              <a:rPr altLang="en-US" dirty="0" lang="zh-CN" smtClean="0"/>
              <a:t>主诉：右下后牙反复肿痛一年</a:t>
            </a:r>
            <a:r>
              <a:rPr altLang="zh-CN" dirty="0" lang="en-US" smtClean="0"/>
              <a:t>,</a:t>
            </a:r>
            <a:r>
              <a:rPr altLang="en-US" dirty="0" lang="zh-CN" smtClean="0"/>
              <a:t>不敢咬物一个月。</a:t>
            </a:r>
          </a:p>
          <a:p>
            <a:endParaRPr altLang="en-US" dirty="0" lang="zh-CN" smtClean="0"/>
          </a:p>
          <a:p>
            <a:r>
              <a:rPr altLang="en-US" dirty="0" lang="zh-CN" smtClean="0"/>
              <a:t>现病史：患者一年前右下牙开始出现肿胀和疼痛口服消炎药</a:t>
            </a:r>
            <a:r>
              <a:rPr altLang="zh-CN" dirty="0" lang="en-US" smtClean="0"/>
              <a:t>(</a:t>
            </a:r>
            <a:r>
              <a:rPr altLang="en-US" dirty="0" lang="zh-CN" smtClean="0"/>
              <a:t>药名不详</a:t>
            </a:r>
            <a:r>
              <a:rPr altLang="zh-CN" dirty="0" lang="en-US" smtClean="0"/>
              <a:t>)</a:t>
            </a:r>
            <a:r>
              <a:rPr altLang="en-US" dirty="0" lang="zh-CN" smtClean="0"/>
              <a:t>后好转。此后每过</a:t>
            </a:r>
            <a:r>
              <a:rPr altLang="zh-CN" dirty="0" lang="en-US" smtClean="0"/>
              <a:t>2-3</a:t>
            </a:r>
            <a:r>
              <a:rPr altLang="en-US" dirty="0" lang="zh-CN" smtClean="0"/>
              <a:t>个月发作一次均可在消炎治疗后好转。近一个月右下后牙又出现肿胀和疼痛，不能咀嚼。故患者来诊求治。</a:t>
            </a:r>
          </a:p>
          <a:p>
            <a:endParaRPr altLang="en-US" dirty="0" lang="zh-CN" smtClean="0"/>
          </a:p>
          <a:p>
            <a:r>
              <a:rPr altLang="en-US" dirty="0" lang="zh-CN" smtClean="0"/>
              <a:t>既往史：</a:t>
            </a:r>
            <a:r>
              <a:rPr altLang="zh-CN" dirty="0" lang="en-US" smtClean="0"/>
              <a:t>46</a:t>
            </a:r>
            <a:r>
              <a:rPr altLang="en-US" dirty="0" lang="zh-CN" smtClean="0"/>
              <a:t>三年前曾因</a:t>
            </a:r>
            <a:r>
              <a:rPr altLang="zh-CN" dirty="0" lang="en-US" smtClean="0"/>
              <a:t>"</a:t>
            </a:r>
            <a:r>
              <a:rPr altLang="en-US" dirty="0" lang="zh-CN" smtClean="0"/>
              <a:t>蛀牙</a:t>
            </a:r>
            <a:r>
              <a:rPr altLang="zh-CN" dirty="0" lang="en-US" smtClean="0"/>
              <a:t>"</a:t>
            </a:r>
            <a:r>
              <a:rPr altLang="en-US" dirty="0" lang="zh-CN" smtClean="0"/>
              <a:t>于外院行充填治疗，后充填物脱落，未再治疗。</a:t>
            </a:r>
          </a:p>
          <a:p>
            <a:endParaRPr altLang="en-US" dirty="0" lang="zh-CN" smtClean="0"/>
          </a:p>
          <a:p>
            <a:r>
              <a:rPr altLang="en-US" dirty="0" lang="zh-CN" smtClean="0"/>
              <a:t>口腔检查：</a:t>
            </a:r>
            <a:r>
              <a:rPr altLang="zh-CN" dirty="0" lang="en-US" smtClean="0"/>
              <a:t>46</a:t>
            </a:r>
            <a:r>
              <a:rPr altLang="en-US" dirty="0" lang="zh-CN" smtClean="0"/>
              <a:t>远中合面窝沟可见深大龋洞，内含大量软腐及食物残渣。可探及穿髓孔，无探痛。冷诊无反应，叩诊</a:t>
            </a:r>
            <a:r>
              <a:rPr altLang="zh-CN" dirty="0" lang="en-US" smtClean="0"/>
              <a:t>(+)</a:t>
            </a:r>
            <a:r>
              <a:rPr altLang="en-US" dirty="0" lang="zh-CN" smtClean="0"/>
              <a:t>，龈缘少量软垢，色红。颊侧前庭沟略红肿，扪诊有不适感。</a:t>
            </a:r>
            <a:r>
              <a:rPr altLang="zh-CN" dirty="0" lang="en-US" smtClean="0"/>
              <a:t>46</a:t>
            </a:r>
            <a:r>
              <a:rPr altLang="en-US" dirty="0" lang="zh-CN" smtClean="0"/>
              <a:t>根尖部可见一瘘道。</a:t>
            </a:r>
          </a:p>
          <a:p>
            <a:endParaRPr altLang="en-US" dirty="0" lang="zh-CN" smtClean="0"/>
          </a:p>
          <a:p>
            <a:endParaRPr altLang="zh-CN" dirty="0" lang="en-US" smtClean="0"/>
          </a:p>
        </p:txBody>
      </p:sp>
    </p:spTree>
  </p:cSld>
  <p:clrMapOvr>
    <a:masterClrMapping/>
  </p:clrMapOvr>
  <p:timing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组合 42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1048995" name="椭圆 43"/>
            <p:cNvSpPr/>
            <p:nvPr/>
          </p:nvSpPr>
          <p:spPr>
            <a:xfrm>
              <a:off x="-185195" y="-312516"/>
              <a:ext cx="2245488" cy="224548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96" name="椭圆 44"/>
            <p:cNvSpPr/>
            <p:nvPr/>
          </p:nvSpPr>
          <p:spPr>
            <a:xfrm>
              <a:off x="-1344978" y="-144876"/>
              <a:ext cx="2689956" cy="2689956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97" name="椭圆 45"/>
            <p:cNvSpPr/>
            <p:nvPr/>
          </p:nvSpPr>
          <p:spPr>
            <a:xfrm>
              <a:off x="494840" y="1571529"/>
              <a:ext cx="1318720" cy="13187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98" name="椭圆 46"/>
            <p:cNvSpPr/>
            <p:nvPr/>
          </p:nvSpPr>
          <p:spPr>
            <a:xfrm>
              <a:off x="-844556" y="2481611"/>
              <a:ext cx="1947513" cy="194751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999" name="椭圆 47"/>
            <p:cNvSpPr/>
            <p:nvPr/>
          </p:nvSpPr>
          <p:spPr>
            <a:xfrm>
              <a:off x="1771092" y="283376"/>
              <a:ext cx="2606873" cy="260687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00" name="椭圆 48"/>
            <p:cNvSpPr/>
            <p:nvPr/>
          </p:nvSpPr>
          <p:spPr>
            <a:xfrm>
              <a:off x="1344978" y="-685187"/>
              <a:ext cx="1644608" cy="1644608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01" name="椭圆 49"/>
            <p:cNvSpPr/>
            <p:nvPr/>
          </p:nvSpPr>
          <p:spPr>
            <a:xfrm>
              <a:off x="-574093" y="4228496"/>
              <a:ext cx="1130238" cy="113023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02" name="椭圆 50"/>
            <p:cNvSpPr/>
            <p:nvPr/>
          </p:nvSpPr>
          <p:spPr>
            <a:xfrm>
              <a:off x="2625707" y="3733966"/>
              <a:ext cx="817868" cy="817868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03" name="椭圆 51"/>
            <p:cNvSpPr/>
            <p:nvPr/>
          </p:nvSpPr>
          <p:spPr>
            <a:xfrm>
              <a:off x="2371916" y="4306414"/>
              <a:ext cx="245420" cy="245420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04" name="椭圆 52"/>
            <p:cNvSpPr/>
            <p:nvPr/>
          </p:nvSpPr>
          <p:spPr>
            <a:xfrm>
              <a:off x="1921862" y="3754016"/>
              <a:ext cx="245420" cy="24542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05" name="椭圆 53"/>
            <p:cNvSpPr/>
            <p:nvPr/>
          </p:nvSpPr>
          <p:spPr>
            <a:xfrm>
              <a:off x="3779290" y="3536976"/>
              <a:ext cx="245420" cy="2454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06" name="椭圆 54"/>
            <p:cNvSpPr/>
            <p:nvPr/>
          </p:nvSpPr>
          <p:spPr>
            <a:xfrm>
              <a:off x="3533870" y="4916451"/>
              <a:ext cx="490840" cy="49084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07" name="椭圆 55"/>
            <p:cNvSpPr/>
            <p:nvPr/>
          </p:nvSpPr>
          <p:spPr>
            <a:xfrm>
              <a:off x="3779289" y="156746"/>
              <a:ext cx="1656813" cy="1656813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</p:grpSp>
      <p:sp>
        <p:nvSpPr>
          <p:cNvPr id="1049008" name="矩形 15"/>
          <p:cNvSpPr/>
          <p:nvPr/>
        </p:nvSpPr>
        <p:spPr>
          <a:xfrm>
            <a:off x="2936572" y="1022198"/>
            <a:ext cx="6096000" cy="4892041"/>
          </a:xfrm>
          <a:prstGeom prst="rect"/>
        </p:spPr>
        <p:txBody>
          <a:bodyPr>
            <a:spAutoFit/>
          </a:bodyPr>
          <a:p>
            <a:r>
              <a:rPr altLang="zh-CN" dirty="0" lang="en-US" smtClean="0"/>
              <a:t>X-ray</a:t>
            </a:r>
            <a:r>
              <a:rPr altLang="en-US" dirty="0" lang="zh-CN" smtClean="0"/>
              <a:t>示：</a:t>
            </a:r>
            <a:r>
              <a:rPr altLang="zh-CN" dirty="0" lang="en-US" smtClean="0"/>
              <a:t>46</a:t>
            </a:r>
            <a:r>
              <a:rPr altLang="en-US" dirty="0" lang="zh-CN" smtClean="0"/>
              <a:t>远中龋坏透影达髓腔，远中根尖区可以大面积阴影，近中根根周膜略增宽。诊断丝检查影像指向远中根。余未见异常。</a:t>
            </a:r>
          </a:p>
          <a:p>
            <a:endParaRPr altLang="en-US" dirty="0" lang="zh-CN" smtClean="0"/>
          </a:p>
          <a:p>
            <a:r>
              <a:rPr altLang="en-US" dirty="0" lang="zh-CN" smtClean="0"/>
              <a:t>诊断：</a:t>
            </a:r>
            <a:r>
              <a:rPr altLang="zh-CN" dirty="0" lang="en-US" smtClean="0"/>
              <a:t>46</a:t>
            </a:r>
            <a:r>
              <a:rPr altLang="en-US" dirty="0" lang="zh-CN" smtClean="0"/>
              <a:t>慢性根尖周炎</a:t>
            </a:r>
            <a:r>
              <a:rPr altLang="zh-CN" dirty="0" lang="en-US" smtClean="0"/>
              <a:t>(</a:t>
            </a:r>
            <a:r>
              <a:rPr altLang="en-US" dirty="0" lang="zh-CN" smtClean="0"/>
              <a:t>根尖周脓肿</a:t>
            </a:r>
            <a:r>
              <a:rPr altLang="zh-CN" dirty="0" lang="en-US" smtClean="0"/>
              <a:t>) </a:t>
            </a:r>
          </a:p>
          <a:p>
            <a:endParaRPr altLang="zh-CN" dirty="0" lang="en-US" smtClean="0"/>
          </a:p>
          <a:p>
            <a:r>
              <a:rPr altLang="en-US" dirty="0" lang="zh-CN" smtClean="0"/>
              <a:t>治</a:t>
            </a:r>
            <a:r>
              <a:rPr altLang="en-US" dirty="0" lang="zh-CN" smtClean="0"/>
              <a:t>疗：</a:t>
            </a:r>
            <a:r>
              <a:rPr altLang="zh-CN" dirty="0" lang="en-US" smtClean="0"/>
              <a:t>1</a:t>
            </a:r>
            <a:r>
              <a:rPr altLang="en-US" dirty="0" lang="zh-CN" smtClean="0"/>
              <a:t>、向患者交代病情、治疗计划及相关费用患者知情同意要求治疗。</a:t>
            </a:r>
          </a:p>
          <a:p>
            <a:r>
              <a:rPr altLang="zh-CN" dirty="0" lang="en-US" smtClean="0"/>
              <a:t>2</a:t>
            </a:r>
            <a:r>
              <a:rPr altLang="en-US" dirty="0" lang="zh-CN" smtClean="0"/>
              <a:t>、</a:t>
            </a:r>
            <a:r>
              <a:rPr altLang="zh-CN" dirty="0" lang="en-US" smtClean="0"/>
              <a:t>46</a:t>
            </a:r>
            <a:r>
              <a:rPr altLang="en-US" dirty="0" lang="zh-CN" smtClean="0"/>
              <a:t>直接开髓近中部位患者仍有疼痛感。</a:t>
            </a:r>
            <a:r>
              <a:rPr altLang="zh-CN" dirty="0" lang="en-US" smtClean="0"/>
              <a:t>2%</a:t>
            </a:r>
            <a:r>
              <a:rPr altLang="en-US" dirty="0" lang="zh-CN" smtClean="0"/>
              <a:t>利多卡因局麻下揭顶，探及</a:t>
            </a:r>
            <a:r>
              <a:rPr altLang="zh-CN" dirty="0" lang="en-US" smtClean="0"/>
              <a:t>MB. ML</a:t>
            </a:r>
            <a:r>
              <a:rPr altLang="en-US" dirty="0" lang="zh-CN" smtClean="0"/>
              <a:t>、</a:t>
            </a:r>
            <a:r>
              <a:rPr altLang="zh-CN" dirty="0" lang="en-US" smtClean="0"/>
              <a:t>D</a:t>
            </a:r>
            <a:r>
              <a:rPr altLang="en-US" dirty="0" lang="zh-CN" smtClean="0"/>
              <a:t>三个根管口。电测</a:t>
            </a:r>
            <a:r>
              <a:rPr altLang="zh-CN" dirty="0" lang="en-US" smtClean="0"/>
              <a:t>WL,</a:t>
            </a:r>
            <a:r>
              <a:rPr altLang="en-US" dirty="0" lang="zh-CN" smtClean="0"/>
              <a:t>：</a:t>
            </a:r>
            <a:r>
              <a:rPr altLang="zh-CN" dirty="0" lang="en-US" smtClean="0"/>
              <a:t>MB  =1 8mm ;ML  = 17. 5mm; D = 18mm. </a:t>
            </a:r>
            <a:r>
              <a:rPr altLang="en-US" dirty="0" lang="zh-CN" smtClean="0"/>
              <a:t>拔髓</a:t>
            </a:r>
            <a:r>
              <a:rPr altLang="zh-CN" dirty="0" lang="en-US" smtClean="0"/>
              <a:t>x③</a:t>
            </a:r>
            <a:r>
              <a:rPr altLang="en-US" dirty="0" lang="zh-CN" smtClean="0"/>
              <a:t>，手扩</a:t>
            </a:r>
            <a:r>
              <a:rPr altLang="zh-CN" dirty="0" lang="en-US" smtClean="0"/>
              <a:t>+EDTA+3%H202</a:t>
            </a:r>
            <a:r>
              <a:rPr altLang="en-US" dirty="0" lang="zh-CN" smtClean="0"/>
              <a:t>根管预备至</a:t>
            </a:r>
            <a:r>
              <a:rPr altLang="zh-CN" dirty="0" lang="en-US" smtClean="0"/>
              <a:t>35#</a:t>
            </a:r>
            <a:r>
              <a:rPr altLang="en-US" dirty="0" lang="zh-CN" smtClean="0"/>
              <a:t>。插主牙胶尖拍片示</a:t>
            </a:r>
            <a:r>
              <a:rPr altLang="zh-CN" dirty="0" lang="en-US" smtClean="0"/>
              <a:t>:</a:t>
            </a:r>
            <a:r>
              <a:rPr altLang="en-US" dirty="0" lang="zh-CN" smtClean="0"/>
              <a:t>达工作长度。隔湿干燥，封</a:t>
            </a:r>
            <a:r>
              <a:rPr altLang="zh-CN" dirty="0" lang="en-US" smtClean="0"/>
              <a:t>FC</a:t>
            </a:r>
            <a:r>
              <a:rPr altLang="en-US" dirty="0" lang="zh-CN" smtClean="0"/>
              <a:t>棉捻</a:t>
            </a:r>
            <a:r>
              <a:rPr altLang="zh-CN" dirty="0" lang="en-US" smtClean="0"/>
              <a:t>x③</a:t>
            </a:r>
            <a:r>
              <a:rPr altLang="en-US" dirty="0" lang="zh-CN" smtClean="0"/>
              <a:t>，</a:t>
            </a:r>
            <a:r>
              <a:rPr altLang="zh-CN" dirty="0" lang="en-US" smtClean="0"/>
              <a:t>ZOE</a:t>
            </a:r>
            <a:r>
              <a:rPr altLang="en-US" dirty="0" lang="zh-CN" smtClean="0"/>
              <a:t>暂封。</a:t>
            </a:r>
          </a:p>
          <a:p>
            <a:endParaRPr altLang="en-US" dirty="0" lang="zh-CN" smtClean="0"/>
          </a:p>
          <a:p>
            <a:r>
              <a:rPr altLang="en-US" dirty="0" lang="zh-CN" smtClean="0"/>
              <a:t>医嘱：一周后复诊继续治疗。因</a:t>
            </a:r>
            <a:r>
              <a:rPr altLang="zh-CN" dirty="0" lang="en-US" smtClean="0"/>
              <a:t>FC</a:t>
            </a:r>
            <a:r>
              <a:rPr altLang="en-US" dirty="0" lang="zh-CN" smtClean="0"/>
              <a:t>刺激性大，且有半抗原性故若有不适随诊。</a:t>
            </a:r>
          </a:p>
          <a:p>
            <a:endParaRPr altLang="en-US" dirty="0" lang="zh-CN" smtClean="0"/>
          </a:p>
          <a:p>
            <a:endParaRPr altLang="en-US" dirty="0" lang="zh-CN"/>
          </a:p>
        </p:txBody>
      </p:sp>
    </p:spTree>
  </p:cSld>
  <p:clrMapOvr>
    <a:masterClrMapping/>
  </p:clrMapOvr>
  <p:timing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组合 42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1049009" name="椭圆 43"/>
            <p:cNvSpPr/>
            <p:nvPr/>
          </p:nvSpPr>
          <p:spPr>
            <a:xfrm>
              <a:off x="-185195" y="-312516"/>
              <a:ext cx="2245488" cy="224548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10" name="椭圆 44"/>
            <p:cNvSpPr/>
            <p:nvPr/>
          </p:nvSpPr>
          <p:spPr>
            <a:xfrm>
              <a:off x="-1344978" y="-144876"/>
              <a:ext cx="2689956" cy="2689956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11" name="椭圆 45"/>
            <p:cNvSpPr/>
            <p:nvPr/>
          </p:nvSpPr>
          <p:spPr>
            <a:xfrm>
              <a:off x="494840" y="1571529"/>
              <a:ext cx="1318720" cy="13187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12" name="椭圆 46"/>
            <p:cNvSpPr/>
            <p:nvPr/>
          </p:nvSpPr>
          <p:spPr>
            <a:xfrm>
              <a:off x="-844556" y="2481611"/>
              <a:ext cx="1947513" cy="194751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13" name="椭圆 47"/>
            <p:cNvSpPr/>
            <p:nvPr/>
          </p:nvSpPr>
          <p:spPr>
            <a:xfrm>
              <a:off x="1771092" y="283376"/>
              <a:ext cx="2606873" cy="260687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14" name="椭圆 48"/>
            <p:cNvSpPr/>
            <p:nvPr/>
          </p:nvSpPr>
          <p:spPr>
            <a:xfrm>
              <a:off x="1344978" y="-685187"/>
              <a:ext cx="1644608" cy="1644608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15" name="椭圆 49"/>
            <p:cNvSpPr/>
            <p:nvPr/>
          </p:nvSpPr>
          <p:spPr>
            <a:xfrm>
              <a:off x="-574093" y="4228496"/>
              <a:ext cx="1130238" cy="113023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16" name="椭圆 50"/>
            <p:cNvSpPr/>
            <p:nvPr/>
          </p:nvSpPr>
          <p:spPr>
            <a:xfrm>
              <a:off x="2625707" y="3733966"/>
              <a:ext cx="817868" cy="817868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17" name="椭圆 51"/>
            <p:cNvSpPr/>
            <p:nvPr/>
          </p:nvSpPr>
          <p:spPr>
            <a:xfrm>
              <a:off x="2371916" y="4306414"/>
              <a:ext cx="245420" cy="245420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18" name="椭圆 52"/>
            <p:cNvSpPr/>
            <p:nvPr/>
          </p:nvSpPr>
          <p:spPr>
            <a:xfrm>
              <a:off x="1921862" y="3754016"/>
              <a:ext cx="245420" cy="24542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19" name="椭圆 53"/>
            <p:cNvSpPr/>
            <p:nvPr/>
          </p:nvSpPr>
          <p:spPr>
            <a:xfrm>
              <a:off x="3779290" y="3536976"/>
              <a:ext cx="245420" cy="2454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20" name="椭圆 54"/>
            <p:cNvSpPr/>
            <p:nvPr/>
          </p:nvSpPr>
          <p:spPr>
            <a:xfrm>
              <a:off x="3533870" y="4916451"/>
              <a:ext cx="490840" cy="49084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21" name="椭圆 55"/>
            <p:cNvSpPr/>
            <p:nvPr/>
          </p:nvSpPr>
          <p:spPr>
            <a:xfrm>
              <a:off x="3779289" y="156746"/>
              <a:ext cx="1656813" cy="1656813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</p:grpSp>
      <p:sp>
        <p:nvSpPr>
          <p:cNvPr id="1049022" name="矩形 15"/>
          <p:cNvSpPr/>
          <p:nvPr/>
        </p:nvSpPr>
        <p:spPr>
          <a:xfrm>
            <a:off x="3049588" y="1443841"/>
            <a:ext cx="6096000" cy="2758440"/>
          </a:xfrm>
          <a:prstGeom prst="rect"/>
        </p:spPr>
        <p:txBody>
          <a:bodyPr>
            <a:spAutoFit/>
          </a:bodyPr>
          <a:p>
            <a:r>
              <a:rPr altLang="en-US" dirty="0" lang="zh-CN" smtClean="0"/>
              <a:t>复诊：患牙无不适继续治疗。</a:t>
            </a:r>
          </a:p>
          <a:p>
            <a:endParaRPr altLang="en-US" dirty="0" lang="zh-CN" smtClean="0"/>
          </a:p>
          <a:p>
            <a:r>
              <a:rPr altLang="en-US" dirty="0" lang="zh-CN" smtClean="0"/>
              <a:t>检查</a:t>
            </a:r>
            <a:r>
              <a:rPr altLang="en-US" dirty="0" lang="zh-CN" smtClean="0"/>
              <a:t>：</a:t>
            </a:r>
            <a:r>
              <a:rPr altLang="zh-CN" dirty="0" lang="en-US" smtClean="0"/>
              <a:t>46</a:t>
            </a:r>
            <a:r>
              <a:rPr altLang="en-US" dirty="0" lang="zh-CN" smtClean="0"/>
              <a:t>暂</a:t>
            </a:r>
            <a:r>
              <a:rPr altLang="en-US" dirty="0" lang="zh-CN" smtClean="0"/>
              <a:t>封物在位叩</a:t>
            </a:r>
            <a:r>
              <a:rPr altLang="zh-CN" dirty="0" lang="en-US" smtClean="0"/>
              <a:t>(-)</a:t>
            </a:r>
            <a:r>
              <a:rPr altLang="en-US" dirty="0" lang="zh-CN" smtClean="0"/>
              <a:t>，松</a:t>
            </a:r>
            <a:r>
              <a:rPr altLang="zh-CN" dirty="0" lang="en-US" smtClean="0"/>
              <a:t>(-)</a:t>
            </a:r>
            <a:r>
              <a:rPr altLang="en-US" dirty="0" lang="zh-CN" smtClean="0"/>
              <a:t>。牙</a:t>
            </a:r>
            <a:r>
              <a:rPr altLang="en-US" dirty="0" lang="zh-CN" smtClean="0"/>
              <a:t>龈未见异常。</a:t>
            </a:r>
          </a:p>
          <a:p>
            <a:endParaRPr altLang="en-US" dirty="0" lang="zh-CN" smtClean="0"/>
          </a:p>
          <a:p>
            <a:r>
              <a:rPr altLang="en-US" dirty="0" lang="zh-CN" smtClean="0"/>
              <a:t>处理</a:t>
            </a:r>
            <a:r>
              <a:rPr altLang="en-US" dirty="0" lang="zh-CN" smtClean="0"/>
              <a:t>：</a:t>
            </a:r>
            <a:r>
              <a:rPr altLang="zh-CN" dirty="0" lang="en-US" smtClean="0"/>
              <a:t>46</a:t>
            </a:r>
            <a:r>
              <a:rPr altLang="en-US" dirty="0" lang="zh-CN" smtClean="0"/>
              <a:t>去</a:t>
            </a:r>
            <a:r>
              <a:rPr altLang="en-US" dirty="0" lang="zh-CN" smtClean="0"/>
              <a:t>暂封，髓腔清洁，根管口无</a:t>
            </a:r>
            <a:r>
              <a:rPr altLang="en-US" dirty="0" lang="zh-CN" smtClean="0"/>
              <a:t>异物</a:t>
            </a:r>
            <a:r>
              <a:rPr altLang="en-US" dirty="0" lang="zh-CN" smtClean="0"/>
              <a:t>。隔湿干燥下进口糊剂</a:t>
            </a:r>
            <a:r>
              <a:rPr altLang="zh-CN" dirty="0" lang="en-US" smtClean="0"/>
              <a:t>+</a:t>
            </a:r>
            <a:r>
              <a:rPr altLang="en-US" dirty="0" lang="zh-CN" smtClean="0"/>
              <a:t>牙胶尖冷侧</a:t>
            </a:r>
            <a:r>
              <a:rPr altLang="en-US" dirty="0" lang="zh-CN" smtClean="0"/>
              <a:t>压，充</a:t>
            </a:r>
            <a:r>
              <a:rPr altLang="en-US" dirty="0" lang="zh-CN" smtClean="0"/>
              <a:t>填根管</a:t>
            </a:r>
            <a:r>
              <a:rPr altLang="zh-CN" dirty="0" lang="en-US" smtClean="0"/>
              <a:t>X③</a:t>
            </a:r>
            <a:r>
              <a:rPr altLang="en-US" dirty="0" lang="zh-CN" smtClean="0"/>
              <a:t>。</a:t>
            </a:r>
            <a:r>
              <a:rPr altLang="en-US" dirty="0" lang="zh-CN" smtClean="0"/>
              <a:t>拍片示：恰填。隔湿干燥</a:t>
            </a:r>
            <a:r>
              <a:rPr altLang="en-US" dirty="0" lang="zh-CN" smtClean="0"/>
              <a:t>，磷</a:t>
            </a:r>
            <a:r>
              <a:rPr altLang="en-US" dirty="0" lang="zh-CN" smtClean="0"/>
              <a:t>酸锌水门汀垫底进口玻璃离子充填，</a:t>
            </a:r>
            <a:r>
              <a:rPr altLang="en-US" dirty="0" lang="zh-CN" smtClean="0"/>
              <a:t>调合。</a:t>
            </a:r>
            <a:endParaRPr altLang="en-US" dirty="0" lang="zh-CN" smtClean="0"/>
          </a:p>
          <a:p>
            <a:endParaRPr altLang="en-US" dirty="0" lang="zh-CN" smtClean="0"/>
          </a:p>
          <a:p>
            <a:r>
              <a:rPr altLang="en-US" dirty="0" lang="zh-CN" smtClean="0"/>
              <a:t>医嘱；充填体未完全固化，故</a:t>
            </a:r>
            <a:r>
              <a:rPr altLang="zh-CN" dirty="0" lang="en-US" smtClean="0"/>
              <a:t>2</a:t>
            </a:r>
            <a:r>
              <a:rPr altLang="en-US" dirty="0" lang="zh-CN" smtClean="0"/>
              <a:t>小时后再喝</a:t>
            </a:r>
          </a:p>
          <a:p>
            <a:r>
              <a:rPr altLang="en-US" dirty="0" lang="zh-CN" smtClean="0"/>
              <a:t>水，</a:t>
            </a:r>
            <a:r>
              <a:rPr altLang="zh-CN" dirty="0" lang="en-US" smtClean="0"/>
              <a:t>24</a:t>
            </a:r>
            <a:r>
              <a:rPr altLang="en-US" dirty="0" lang="zh-CN" smtClean="0"/>
              <a:t>小时勿用右侧咬物。不适随诊。</a:t>
            </a:r>
            <a:endParaRPr altLang="en-US" dirty="0" lang="zh-CN"/>
          </a:p>
        </p:txBody>
      </p:sp>
    </p:spTree>
  </p:cSld>
  <p:clrMapOvr>
    <a:masterClrMapping/>
  </p:clrMapOvr>
  <p:timing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组合 18"/>
          <p:cNvGrpSpPr/>
          <p:nvPr/>
        </p:nvGrpSpPr>
        <p:grpSpPr>
          <a:xfrm flipH="1">
            <a:off x="5876089" y="-685186"/>
            <a:ext cx="6782846" cy="8387873"/>
            <a:chOff x="-1344978" y="-685187"/>
            <a:chExt cx="6781080" cy="8387873"/>
          </a:xfrm>
        </p:grpSpPr>
        <p:sp>
          <p:nvSpPr>
            <p:cNvPr id="1049023" name="椭圆 1"/>
            <p:cNvSpPr/>
            <p:nvPr/>
          </p:nvSpPr>
          <p:spPr>
            <a:xfrm>
              <a:off x="-185195" y="-312516"/>
              <a:ext cx="2245488" cy="224548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24" name="椭圆 2"/>
            <p:cNvSpPr/>
            <p:nvPr/>
          </p:nvSpPr>
          <p:spPr>
            <a:xfrm>
              <a:off x="-1344978" y="-144876"/>
              <a:ext cx="2689956" cy="2689956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25" name="椭圆 3"/>
            <p:cNvSpPr/>
            <p:nvPr/>
          </p:nvSpPr>
          <p:spPr>
            <a:xfrm>
              <a:off x="494840" y="1571529"/>
              <a:ext cx="1318720" cy="13187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26" name="椭圆 4"/>
            <p:cNvSpPr/>
            <p:nvPr/>
          </p:nvSpPr>
          <p:spPr>
            <a:xfrm>
              <a:off x="-844556" y="2481611"/>
              <a:ext cx="1947513" cy="194751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27" name="椭圆 5"/>
            <p:cNvSpPr/>
            <p:nvPr/>
          </p:nvSpPr>
          <p:spPr>
            <a:xfrm>
              <a:off x="1771092" y="283376"/>
              <a:ext cx="2606873" cy="260687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28" name="椭圆 6"/>
            <p:cNvSpPr/>
            <p:nvPr/>
          </p:nvSpPr>
          <p:spPr>
            <a:xfrm>
              <a:off x="1344978" y="-685187"/>
              <a:ext cx="1644608" cy="1644608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29" name="椭圆 7"/>
            <p:cNvSpPr/>
            <p:nvPr/>
          </p:nvSpPr>
          <p:spPr>
            <a:xfrm>
              <a:off x="-574093" y="4228496"/>
              <a:ext cx="1130238" cy="113023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30" name="椭圆 8"/>
            <p:cNvSpPr/>
            <p:nvPr/>
          </p:nvSpPr>
          <p:spPr>
            <a:xfrm>
              <a:off x="-574093" y="4429124"/>
              <a:ext cx="2798256" cy="2798256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31" name="椭圆 9"/>
            <p:cNvSpPr/>
            <p:nvPr/>
          </p:nvSpPr>
          <p:spPr>
            <a:xfrm>
              <a:off x="-185195" y="5404454"/>
              <a:ext cx="1351188" cy="1351188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32" name="椭圆 10"/>
            <p:cNvSpPr/>
            <p:nvPr/>
          </p:nvSpPr>
          <p:spPr>
            <a:xfrm>
              <a:off x="1666017" y="5533920"/>
              <a:ext cx="1894088" cy="1894088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33" name="椭圆 11"/>
            <p:cNvSpPr/>
            <p:nvPr/>
          </p:nvSpPr>
          <p:spPr>
            <a:xfrm>
              <a:off x="3517229" y="5808598"/>
              <a:ext cx="1894088" cy="1894088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34" name="椭圆 12"/>
            <p:cNvSpPr/>
            <p:nvPr/>
          </p:nvSpPr>
          <p:spPr>
            <a:xfrm>
              <a:off x="2625707" y="3733966"/>
              <a:ext cx="817868" cy="817868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35" name="椭圆 13"/>
            <p:cNvSpPr/>
            <p:nvPr/>
          </p:nvSpPr>
          <p:spPr>
            <a:xfrm>
              <a:off x="2371916" y="4306414"/>
              <a:ext cx="245420" cy="245420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36" name="椭圆 14"/>
            <p:cNvSpPr/>
            <p:nvPr/>
          </p:nvSpPr>
          <p:spPr>
            <a:xfrm>
              <a:off x="1921862" y="3754016"/>
              <a:ext cx="245420" cy="24542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37" name="椭圆 15"/>
            <p:cNvSpPr/>
            <p:nvPr/>
          </p:nvSpPr>
          <p:spPr>
            <a:xfrm>
              <a:off x="3779290" y="3536976"/>
              <a:ext cx="245420" cy="2454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38" name="椭圆 16"/>
            <p:cNvSpPr/>
            <p:nvPr/>
          </p:nvSpPr>
          <p:spPr>
            <a:xfrm>
              <a:off x="3533870" y="4916451"/>
              <a:ext cx="490840" cy="49084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9039" name="椭圆 17"/>
            <p:cNvSpPr/>
            <p:nvPr/>
          </p:nvSpPr>
          <p:spPr>
            <a:xfrm>
              <a:off x="3779289" y="156746"/>
              <a:ext cx="1656813" cy="1656813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</p:grpSp>
      <p:sp>
        <p:nvSpPr>
          <p:cNvPr id="1049040" name="矩形 19"/>
          <p:cNvSpPr/>
          <p:nvPr/>
        </p:nvSpPr>
        <p:spPr>
          <a:xfrm>
            <a:off x="1743256" y="2512764"/>
            <a:ext cx="3457199" cy="1069340"/>
          </a:xfrm>
          <a:prstGeom prst="rect"/>
          <a:solidFill>
            <a:schemeClr val="accent5"/>
          </a:solidFill>
        </p:spPr>
        <p:txBody>
          <a:bodyPr wrap="square">
            <a:spAutoFit/>
          </a:bodyPr>
          <a:p>
            <a:r>
              <a:rPr altLang="zh-CN" b="1" dirty="0" sz="6600" 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THANK</a:t>
            </a:r>
          </a:p>
        </p:txBody>
      </p:sp>
      <p:sp>
        <p:nvSpPr>
          <p:cNvPr id="1049041" name="矩形 20"/>
          <p:cNvSpPr/>
          <p:nvPr/>
        </p:nvSpPr>
        <p:spPr>
          <a:xfrm>
            <a:off x="1743254" y="3588903"/>
            <a:ext cx="1922781" cy="1069340"/>
          </a:xfrm>
          <a:prstGeom prst="rect"/>
          <a:solidFill>
            <a:schemeClr val="accent5"/>
          </a:solidFill>
        </p:spPr>
        <p:txBody>
          <a:bodyPr wrap="none">
            <a:spAutoFit/>
          </a:bodyPr>
          <a:p>
            <a:r>
              <a:rPr altLang="zh-CN" b="1" dirty="0" sz="6600" 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YOU</a:t>
            </a:r>
            <a:endParaRPr altLang="en-US" b="1" dirty="0" sz="6600" lang="zh-CN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9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9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0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组合 42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1048760" name="椭圆 43"/>
            <p:cNvSpPr/>
            <p:nvPr/>
          </p:nvSpPr>
          <p:spPr>
            <a:xfrm>
              <a:off x="-185195" y="-312516"/>
              <a:ext cx="2245488" cy="224548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61" name="椭圆 44"/>
            <p:cNvSpPr/>
            <p:nvPr/>
          </p:nvSpPr>
          <p:spPr>
            <a:xfrm>
              <a:off x="-1344978" y="-144876"/>
              <a:ext cx="2689956" cy="2689956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62" name="椭圆 45"/>
            <p:cNvSpPr/>
            <p:nvPr/>
          </p:nvSpPr>
          <p:spPr>
            <a:xfrm>
              <a:off x="494840" y="1571529"/>
              <a:ext cx="1318720" cy="13187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63" name="椭圆 46"/>
            <p:cNvSpPr/>
            <p:nvPr/>
          </p:nvSpPr>
          <p:spPr>
            <a:xfrm>
              <a:off x="-844556" y="2481611"/>
              <a:ext cx="1947513" cy="194751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64" name="椭圆 47"/>
            <p:cNvSpPr/>
            <p:nvPr/>
          </p:nvSpPr>
          <p:spPr>
            <a:xfrm>
              <a:off x="1771092" y="283376"/>
              <a:ext cx="2606873" cy="260687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65" name="椭圆 48"/>
            <p:cNvSpPr/>
            <p:nvPr/>
          </p:nvSpPr>
          <p:spPr>
            <a:xfrm>
              <a:off x="1344978" y="-685187"/>
              <a:ext cx="1644608" cy="1644608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66" name="椭圆 49"/>
            <p:cNvSpPr/>
            <p:nvPr/>
          </p:nvSpPr>
          <p:spPr>
            <a:xfrm>
              <a:off x="-574093" y="4228496"/>
              <a:ext cx="1130238" cy="113023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67" name="椭圆 50"/>
            <p:cNvSpPr/>
            <p:nvPr/>
          </p:nvSpPr>
          <p:spPr>
            <a:xfrm>
              <a:off x="2625707" y="3733966"/>
              <a:ext cx="817868" cy="817868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68" name="椭圆 51"/>
            <p:cNvSpPr/>
            <p:nvPr/>
          </p:nvSpPr>
          <p:spPr>
            <a:xfrm>
              <a:off x="2371916" y="4306414"/>
              <a:ext cx="245420" cy="245420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69" name="椭圆 52"/>
            <p:cNvSpPr/>
            <p:nvPr/>
          </p:nvSpPr>
          <p:spPr>
            <a:xfrm>
              <a:off x="1921862" y="3754016"/>
              <a:ext cx="245420" cy="24542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70" name="椭圆 53"/>
            <p:cNvSpPr/>
            <p:nvPr/>
          </p:nvSpPr>
          <p:spPr>
            <a:xfrm>
              <a:off x="3779290" y="3536976"/>
              <a:ext cx="245420" cy="2454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71" name="椭圆 54"/>
            <p:cNvSpPr/>
            <p:nvPr/>
          </p:nvSpPr>
          <p:spPr>
            <a:xfrm>
              <a:off x="3533870" y="4916451"/>
              <a:ext cx="490840" cy="49084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772" name="椭圆 55"/>
            <p:cNvSpPr/>
            <p:nvPr/>
          </p:nvSpPr>
          <p:spPr>
            <a:xfrm>
              <a:off x="3779289" y="156746"/>
              <a:ext cx="1656813" cy="1656813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</p:grpSp>
      <p:sp>
        <p:nvSpPr>
          <p:cNvPr id="1048773" name="TextBox 59"/>
          <p:cNvSpPr txBox="1"/>
          <p:nvPr/>
        </p:nvSpPr>
        <p:spPr>
          <a:xfrm>
            <a:off x="2147299" y="1684963"/>
            <a:ext cx="8457765" cy="3266441"/>
          </a:xfrm>
          <a:prstGeom prst="rect"/>
          <a:noFill/>
        </p:spPr>
        <p:txBody>
          <a:bodyPr rtlCol="0" wrap="square">
            <a:spAutoFit/>
          </a:bodyPr>
          <a:p>
            <a:pPr>
              <a:lnSpc>
                <a:spcPct val="120000"/>
              </a:lnSpc>
            </a:pPr>
            <a:r>
              <a:rPr altLang="zh-CN" b="1" sz="3600" lang="en-US" noProof="1" smtClean="0">
                <a:latin typeface="+mn-ea"/>
              </a:rPr>
              <a:t>1</a:t>
            </a:r>
            <a:r>
              <a:rPr altLang="en-US" b="1" sz="3600" lang="zh-CN" noProof="1" smtClean="0">
                <a:latin typeface="+mn-ea"/>
              </a:rPr>
              <a:t>、</a:t>
            </a:r>
            <a:r>
              <a:rPr altLang="en-US" b="1" dirty="0" sz="3600" lang="zh-CN" smtClean="0">
                <a:latin typeface="+mn-ea"/>
              </a:rPr>
              <a:t>门诊病历手册的首页注明患者姓名、性别、出生日期、民族、工作单位及住址、日期及邮编</a:t>
            </a:r>
            <a:r>
              <a:rPr altLang="en-US" b="1" dirty="0" sz="3600" lang="zh-CN" smtClean="0">
                <a:latin typeface="+mn-ea"/>
              </a:rPr>
              <a:t>。</a:t>
            </a:r>
            <a:endParaRPr altLang="zh-CN" b="1" dirty="0" sz="3600" lang="en-US" smtClean="0">
              <a:latin typeface="+mn-ea"/>
            </a:endParaRPr>
          </a:p>
          <a:p>
            <a:pPr>
              <a:lnSpc>
                <a:spcPct val="120000"/>
              </a:lnSpc>
            </a:pPr>
            <a:r>
              <a:rPr altLang="zh-CN" b="1" dirty="0" sz="3600" lang="en-US" smtClean="0">
                <a:latin typeface="+mn-ea"/>
              </a:rPr>
              <a:t>2</a:t>
            </a:r>
            <a:r>
              <a:rPr altLang="en-US" b="1" dirty="0" sz="3600" lang="zh-CN" smtClean="0">
                <a:latin typeface="+mn-ea"/>
              </a:rPr>
              <a:t>、</a:t>
            </a:r>
            <a:r>
              <a:rPr altLang="en-US" b="1" dirty="0" sz="3600" lang="zh-CN" smtClean="0">
                <a:solidFill>
                  <a:schemeClr val="accent1"/>
                </a:solidFill>
                <a:latin typeface="+mn-ea"/>
              </a:rPr>
              <a:t>药物过敏</a:t>
            </a:r>
            <a:r>
              <a:rPr altLang="en-US" b="1" dirty="0" sz="3600" lang="zh-CN" smtClean="0">
                <a:solidFill>
                  <a:schemeClr val="accent1"/>
                </a:solidFill>
                <a:latin typeface="+mn-ea"/>
              </a:rPr>
              <a:t>史</a:t>
            </a:r>
            <a:r>
              <a:rPr altLang="en-US" b="1" dirty="0" sz="3600" lang="zh-CN" smtClean="0">
                <a:latin typeface="+mn-ea"/>
              </a:rPr>
              <a:t>（</a:t>
            </a:r>
            <a:r>
              <a:rPr altLang="en-US" b="1" dirty="0" sz="3600" lang="zh-CN" smtClean="0">
                <a:latin typeface="+mn-ea"/>
              </a:rPr>
              <a:t>由初诊科室及经治医师负责）。</a:t>
            </a:r>
          </a:p>
        </p:txBody>
      </p:sp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椭圆 1"/>
          <p:cNvSpPr/>
          <p:nvPr/>
        </p:nvSpPr>
        <p:spPr>
          <a:xfrm>
            <a:off x="5048017" y="845724"/>
            <a:ext cx="2246073" cy="2245488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96" name="椭圆 2"/>
          <p:cNvSpPr/>
          <p:nvPr/>
        </p:nvSpPr>
        <p:spPr>
          <a:xfrm>
            <a:off x="3887933" y="1013365"/>
            <a:ext cx="2690657" cy="2689956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97" name="椭圆 4"/>
          <p:cNvSpPr/>
          <p:nvPr/>
        </p:nvSpPr>
        <p:spPr>
          <a:xfrm>
            <a:off x="4259257" y="2729570"/>
            <a:ext cx="1948020" cy="1947513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98" name="椭圆 5"/>
          <p:cNvSpPr/>
          <p:nvPr/>
        </p:nvSpPr>
        <p:spPr>
          <a:xfrm>
            <a:off x="7004820" y="1441624"/>
            <a:ext cx="2607552" cy="2606873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99" name="椭圆 6"/>
          <p:cNvSpPr/>
          <p:nvPr/>
        </p:nvSpPr>
        <p:spPr>
          <a:xfrm>
            <a:off x="6578589" y="473053"/>
            <a:ext cx="1645036" cy="1644608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00" name="椭圆 7"/>
          <p:cNvSpPr/>
          <p:nvPr/>
        </p:nvSpPr>
        <p:spPr>
          <a:xfrm>
            <a:off x="3373396" y="2863157"/>
            <a:ext cx="1130533" cy="1130239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01" name="椭圆 8"/>
          <p:cNvSpPr/>
          <p:nvPr/>
        </p:nvSpPr>
        <p:spPr>
          <a:xfrm>
            <a:off x="7868932" y="4503323"/>
            <a:ext cx="818081" cy="817868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02" name="椭圆 9"/>
          <p:cNvSpPr/>
          <p:nvPr/>
        </p:nvSpPr>
        <p:spPr>
          <a:xfrm>
            <a:off x="7725482" y="4325230"/>
            <a:ext cx="245484" cy="245420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03" name="椭圆 10"/>
          <p:cNvSpPr/>
          <p:nvPr/>
        </p:nvSpPr>
        <p:spPr>
          <a:xfrm>
            <a:off x="7155624" y="4912257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04" name="椭圆 11"/>
          <p:cNvSpPr/>
          <p:nvPr/>
        </p:nvSpPr>
        <p:spPr>
          <a:xfrm>
            <a:off x="9489625" y="4570167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05" name="椭圆 12"/>
          <p:cNvSpPr/>
          <p:nvPr/>
        </p:nvSpPr>
        <p:spPr>
          <a:xfrm>
            <a:off x="8768051" y="6074691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06" name="椭圆 13"/>
          <p:cNvSpPr/>
          <p:nvPr/>
        </p:nvSpPr>
        <p:spPr>
          <a:xfrm>
            <a:off x="9013540" y="1314992"/>
            <a:ext cx="1657244" cy="1656813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07" name="椭圆 14"/>
          <p:cNvSpPr/>
          <p:nvPr/>
        </p:nvSpPr>
        <p:spPr>
          <a:xfrm>
            <a:off x="3051200" y="2352147"/>
            <a:ext cx="818081" cy="817868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08" name="椭圆 15"/>
          <p:cNvSpPr/>
          <p:nvPr/>
        </p:nvSpPr>
        <p:spPr>
          <a:xfrm>
            <a:off x="2376206" y="3104117"/>
            <a:ext cx="446980" cy="446864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09" name="椭圆 16"/>
          <p:cNvSpPr/>
          <p:nvPr/>
        </p:nvSpPr>
        <p:spPr>
          <a:xfrm>
            <a:off x="2136762" y="2457951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10" name="椭圆 17"/>
          <p:cNvSpPr/>
          <p:nvPr/>
        </p:nvSpPr>
        <p:spPr>
          <a:xfrm>
            <a:off x="1569431" y="2863153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11" name="椭圆 18"/>
          <p:cNvSpPr/>
          <p:nvPr/>
        </p:nvSpPr>
        <p:spPr>
          <a:xfrm>
            <a:off x="3959599" y="3534632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12" name="椭圆 19"/>
          <p:cNvSpPr/>
          <p:nvPr/>
        </p:nvSpPr>
        <p:spPr>
          <a:xfrm>
            <a:off x="7349535" y="1076999"/>
            <a:ext cx="245484" cy="245420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13" name="椭圆 20"/>
          <p:cNvSpPr/>
          <p:nvPr/>
        </p:nvSpPr>
        <p:spPr>
          <a:xfrm>
            <a:off x="9616533" y="3517142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14" name="椭圆 21"/>
          <p:cNvSpPr/>
          <p:nvPr/>
        </p:nvSpPr>
        <p:spPr>
          <a:xfrm>
            <a:off x="8757275" y="307562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15" name="椭圆 22"/>
          <p:cNvSpPr/>
          <p:nvPr/>
        </p:nvSpPr>
        <p:spPr>
          <a:xfrm>
            <a:off x="8511791" y="1687036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16" name="椭圆 3"/>
          <p:cNvSpPr/>
          <p:nvPr/>
        </p:nvSpPr>
        <p:spPr>
          <a:xfrm>
            <a:off x="4765038" y="2096798"/>
            <a:ext cx="2665109" cy="2664415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zh-CN" b="1" dirty="0" sz="16600" lang="en-US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altLang="en-US" b="1" dirty="0" sz="16600" 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8717" name="矩形 23"/>
          <p:cNvSpPr/>
          <p:nvPr/>
        </p:nvSpPr>
        <p:spPr>
          <a:xfrm>
            <a:off x="3342100" y="4954389"/>
            <a:ext cx="5510986" cy="584775"/>
          </a:xfrm>
          <a:prstGeom prst="rect"/>
        </p:spPr>
        <p:txBody>
          <a:bodyPr wrap="square">
            <a:spAutoFit/>
          </a:bodyPr>
          <a:p>
            <a:pPr algn="ctr"/>
            <a:r>
              <a:rPr altLang="en-US" b="1" dirty="0" sz="3200" lang="zh-CN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主诉</a:t>
            </a:r>
            <a:endParaRPr altLang="zh-CN" b="1" dirty="0" sz="3200"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组合 42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1048658" name="椭圆 43"/>
            <p:cNvSpPr/>
            <p:nvPr/>
          </p:nvSpPr>
          <p:spPr>
            <a:xfrm>
              <a:off x="-185195" y="-312516"/>
              <a:ext cx="2245488" cy="224548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59" name="椭圆 44"/>
            <p:cNvSpPr/>
            <p:nvPr/>
          </p:nvSpPr>
          <p:spPr>
            <a:xfrm>
              <a:off x="-1344978" y="-144876"/>
              <a:ext cx="2689956" cy="2689956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60" name="椭圆 45"/>
            <p:cNvSpPr/>
            <p:nvPr/>
          </p:nvSpPr>
          <p:spPr>
            <a:xfrm>
              <a:off x="494840" y="1571529"/>
              <a:ext cx="1318720" cy="13187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61" name="椭圆 46"/>
            <p:cNvSpPr/>
            <p:nvPr/>
          </p:nvSpPr>
          <p:spPr>
            <a:xfrm>
              <a:off x="-844556" y="2481611"/>
              <a:ext cx="1947513" cy="194751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62" name="椭圆 47"/>
            <p:cNvSpPr/>
            <p:nvPr/>
          </p:nvSpPr>
          <p:spPr>
            <a:xfrm>
              <a:off x="1771092" y="283376"/>
              <a:ext cx="2606873" cy="260687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63" name="椭圆 48"/>
            <p:cNvSpPr/>
            <p:nvPr/>
          </p:nvSpPr>
          <p:spPr>
            <a:xfrm>
              <a:off x="1344978" y="-685187"/>
              <a:ext cx="1644608" cy="1644608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64" name="椭圆 49"/>
            <p:cNvSpPr/>
            <p:nvPr/>
          </p:nvSpPr>
          <p:spPr>
            <a:xfrm>
              <a:off x="-574093" y="4228496"/>
              <a:ext cx="1130238" cy="113023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65" name="椭圆 50"/>
            <p:cNvSpPr/>
            <p:nvPr/>
          </p:nvSpPr>
          <p:spPr>
            <a:xfrm>
              <a:off x="2625707" y="3733966"/>
              <a:ext cx="817868" cy="817868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66" name="椭圆 51"/>
            <p:cNvSpPr/>
            <p:nvPr/>
          </p:nvSpPr>
          <p:spPr>
            <a:xfrm>
              <a:off x="2371916" y="4306414"/>
              <a:ext cx="245420" cy="245420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67" name="椭圆 52"/>
            <p:cNvSpPr/>
            <p:nvPr/>
          </p:nvSpPr>
          <p:spPr>
            <a:xfrm>
              <a:off x="1921862" y="3754016"/>
              <a:ext cx="245420" cy="24542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68" name="椭圆 53"/>
            <p:cNvSpPr/>
            <p:nvPr/>
          </p:nvSpPr>
          <p:spPr>
            <a:xfrm>
              <a:off x="3779290" y="3536976"/>
              <a:ext cx="245420" cy="2454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69" name="椭圆 54"/>
            <p:cNvSpPr/>
            <p:nvPr/>
          </p:nvSpPr>
          <p:spPr>
            <a:xfrm>
              <a:off x="3533870" y="4916451"/>
              <a:ext cx="490840" cy="49084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70" name="椭圆 55"/>
            <p:cNvSpPr/>
            <p:nvPr/>
          </p:nvSpPr>
          <p:spPr>
            <a:xfrm>
              <a:off x="3779289" y="156746"/>
              <a:ext cx="1656813" cy="1656813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</p:grpSp>
      <p:sp>
        <p:nvSpPr>
          <p:cNvPr id="1048671" name="TextBox 59"/>
          <p:cNvSpPr txBox="1"/>
          <p:nvPr/>
        </p:nvSpPr>
        <p:spPr>
          <a:xfrm>
            <a:off x="2157573" y="1222626"/>
            <a:ext cx="8457765" cy="4536440"/>
          </a:xfrm>
          <a:prstGeom prst="rect"/>
          <a:noFill/>
        </p:spPr>
        <p:txBody>
          <a:bodyPr rtlCol="0" wrap="square">
            <a:spAutoFit/>
          </a:bodyPr>
          <a:p>
            <a:pPr>
              <a:lnSpc>
                <a:spcPct val="120000"/>
              </a:lnSpc>
            </a:pPr>
            <a:r>
              <a:rPr altLang="zh-CN" b="1" dirty="0" sz="3600" lang="en-US" smtClean="0">
                <a:latin typeface="宋体" pitchFamily="2" charset="-122"/>
              </a:rPr>
              <a:t>1</a:t>
            </a:r>
            <a:r>
              <a:rPr altLang="en-US" b="1" dirty="0" sz="3600" lang="zh-CN" smtClean="0">
                <a:latin typeface="宋体" pitchFamily="2" charset="-122"/>
              </a:rPr>
              <a:t>、</a:t>
            </a:r>
            <a:r>
              <a:rPr altLang="en-US" b="1" dirty="0" sz="3600" lang="zh-CN" smtClean="0">
                <a:solidFill>
                  <a:schemeClr val="accent1"/>
                </a:solidFill>
                <a:latin typeface="宋体" pitchFamily="2" charset="-122"/>
              </a:rPr>
              <a:t>病变部位</a:t>
            </a:r>
            <a:r>
              <a:rPr altLang="zh-CN" b="1" dirty="0" sz="3600" lang="en-US" smtClean="0">
                <a:solidFill>
                  <a:schemeClr val="accent1"/>
                </a:solidFill>
                <a:latin typeface="宋体" pitchFamily="2" charset="-122"/>
              </a:rPr>
              <a:t>+</a:t>
            </a:r>
            <a:r>
              <a:rPr altLang="en-US" b="1" dirty="0" sz="3600" lang="zh-CN" smtClean="0">
                <a:solidFill>
                  <a:schemeClr val="accent1"/>
                </a:solidFill>
                <a:latin typeface="宋体" pitchFamily="2" charset="-122"/>
              </a:rPr>
              <a:t>主要症状</a:t>
            </a:r>
            <a:r>
              <a:rPr altLang="zh-CN" b="1" dirty="0" sz="3600" lang="en-US" smtClean="0">
                <a:solidFill>
                  <a:schemeClr val="accent1"/>
                </a:solidFill>
                <a:latin typeface="宋体" pitchFamily="2" charset="-122"/>
              </a:rPr>
              <a:t>+</a:t>
            </a:r>
            <a:r>
              <a:rPr altLang="en-US" b="1" dirty="0" sz="3600" lang="zh-CN" smtClean="0">
                <a:solidFill>
                  <a:schemeClr val="accent1"/>
                </a:solidFill>
                <a:latin typeface="宋体" pitchFamily="2" charset="-122"/>
              </a:rPr>
              <a:t>发病时间（</a:t>
            </a:r>
            <a:r>
              <a:rPr altLang="en-US" b="1" dirty="0" sz="3600" lang="zh-CN" smtClean="0">
                <a:solidFill>
                  <a:schemeClr val="accent1"/>
                </a:solidFill>
                <a:latin typeface="宋体" pitchFamily="2" charset="-122"/>
              </a:rPr>
              <a:t>或病程日期）</a:t>
            </a:r>
          </a:p>
          <a:p>
            <a:pPr>
              <a:lnSpc>
                <a:spcPct val="120000"/>
              </a:lnSpc>
            </a:pPr>
            <a:r>
              <a:rPr altLang="zh-CN" b="1" dirty="0" sz="3600" lang="en-US" smtClean="0">
                <a:latin typeface="宋体" pitchFamily="2" charset="-122"/>
              </a:rPr>
              <a:t>2</a:t>
            </a:r>
            <a:r>
              <a:rPr altLang="en-US" b="1" dirty="0" sz="3600" lang="zh-CN" smtClean="0">
                <a:latin typeface="宋体" pitchFamily="2" charset="-122"/>
              </a:rPr>
              <a:t>、部</a:t>
            </a:r>
            <a:r>
              <a:rPr altLang="en-US" b="1" dirty="0" sz="3600" lang="zh-CN" smtClean="0">
                <a:latin typeface="宋体" pitchFamily="2" charset="-122"/>
              </a:rPr>
              <a:t>分主</a:t>
            </a:r>
            <a:r>
              <a:rPr altLang="en-US" b="1" dirty="0" sz="3600" lang="zh-CN" smtClean="0">
                <a:latin typeface="宋体" pitchFamily="2" charset="-122"/>
              </a:rPr>
              <a:t>诉可</a:t>
            </a:r>
            <a:r>
              <a:rPr altLang="en-US" b="1" dirty="0" sz="3600" lang="zh-CN" smtClean="0">
                <a:latin typeface="宋体" pitchFamily="2" charset="-122"/>
              </a:rPr>
              <a:t>不含症状和发病时间（如要求修复缺失牙或拔除某牙等）。</a:t>
            </a:r>
          </a:p>
          <a:p>
            <a:pPr>
              <a:lnSpc>
                <a:spcPct val="120000"/>
              </a:lnSpc>
            </a:pPr>
            <a:r>
              <a:rPr altLang="zh-CN" b="1" dirty="0" sz="3600" lang="en-US" smtClean="0">
                <a:latin typeface="宋体" pitchFamily="2" charset="-122"/>
              </a:rPr>
              <a:t>3</a:t>
            </a:r>
            <a:r>
              <a:rPr altLang="en-US" b="1" dirty="0" sz="3600" lang="zh-CN" smtClean="0">
                <a:latin typeface="宋体" pitchFamily="2" charset="-122"/>
              </a:rPr>
              <a:t>、复</a:t>
            </a:r>
            <a:r>
              <a:rPr altLang="en-US" b="1" dirty="0" sz="3600" lang="zh-CN" smtClean="0">
                <a:latin typeface="宋体" pitchFamily="2" charset="-122"/>
              </a:rPr>
              <a:t>诊：主诉牙（病）写明治疗后的自觉症状。</a:t>
            </a:r>
          </a:p>
          <a:p>
            <a:pPr>
              <a:lnSpc>
                <a:spcPct val="120000"/>
              </a:lnSpc>
            </a:pPr>
            <a:endParaRPr altLang="zh-CN" b="1" dirty="0" sz="3600" lang="en-US" smtClean="0"/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椭圆 1"/>
          <p:cNvSpPr/>
          <p:nvPr/>
        </p:nvSpPr>
        <p:spPr>
          <a:xfrm>
            <a:off x="5048017" y="845724"/>
            <a:ext cx="2246073" cy="2245488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22" name="椭圆 2"/>
          <p:cNvSpPr/>
          <p:nvPr/>
        </p:nvSpPr>
        <p:spPr>
          <a:xfrm>
            <a:off x="3887933" y="1013365"/>
            <a:ext cx="2690657" cy="2689956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23" name="椭圆 4"/>
          <p:cNvSpPr/>
          <p:nvPr/>
        </p:nvSpPr>
        <p:spPr>
          <a:xfrm>
            <a:off x="4259257" y="2729570"/>
            <a:ext cx="1948020" cy="1947513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24" name="椭圆 5"/>
          <p:cNvSpPr/>
          <p:nvPr/>
        </p:nvSpPr>
        <p:spPr>
          <a:xfrm>
            <a:off x="7004820" y="1441624"/>
            <a:ext cx="2607552" cy="2606873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25" name="椭圆 6"/>
          <p:cNvSpPr/>
          <p:nvPr/>
        </p:nvSpPr>
        <p:spPr>
          <a:xfrm>
            <a:off x="6578589" y="473053"/>
            <a:ext cx="1645036" cy="1644608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26" name="椭圆 7"/>
          <p:cNvSpPr/>
          <p:nvPr/>
        </p:nvSpPr>
        <p:spPr>
          <a:xfrm>
            <a:off x="3373396" y="2863157"/>
            <a:ext cx="1130533" cy="1130239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27" name="椭圆 8"/>
          <p:cNvSpPr/>
          <p:nvPr/>
        </p:nvSpPr>
        <p:spPr>
          <a:xfrm>
            <a:off x="7868932" y="4503323"/>
            <a:ext cx="818081" cy="817868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28" name="椭圆 9"/>
          <p:cNvSpPr/>
          <p:nvPr/>
        </p:nvSpPr>
        <p:spPr>
          <a:xfrm>
            <a:off x="7725482" y="4325230"/>
            <a:ext cx="245484" cy="245420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29" name="椭圆 10"/>
          <p:cNvSpPr/>
          <p:nvPr/>
        </p:nvSpPr>
        <p:spPr>
          <a:xfrm>
            <a:off x="7155624" y="4912257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30" name="椭圆 11"/>
          <p:cNvSpPr/>
          <p:nvPr/>
        </p:nvSpPr>
        <p:spPr>
          <a:xfrm>
            <a:off x="9489625" y="4570167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31" name="椭圆 12"/>
          <p:cNvSpPr/>
          <p:nvPr/>
        </p:nvSpPr>
        <p:spPr>
          <a:xfrm>
            <a:off x="8768051" y="6074691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32" name="椭圆 13"/>
          <p:cNvSpPr/>
          <p:nvPr/>
        </p:nvSpPr>
        <p:spPr>
          <a:xfrm>
            <a:off x="9013540" y="1314992"/>
            <a:ext cx="1657244" cy="1656813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33" name="椭圆 14"/>
          <p:cNvSpPr/>
          <p:nvPr/>
        </p:nvSpPr>
        <p:spPr>
          <a:xfrm>
            <a:off x="3051200" y="2352147"/>
            <a:ext cx="818081" cy="817868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34" name="椭圆 15"/>
          <p:cNvSpPr/>
          <p:nvPr/>
        </p:nvSpPr>
        <p:spPr>
          <a:xfrm>
            <a:off x="2376206" y="3104117"/>
            <a:ext cx="446980" cy="446864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35" name="椭圆 16"/>
          <p:cNvSpPr/>
          <p:nvPr/>
        </p:nvSpPr>
        <p:spPr>
          <a:xfrm>
            <a:off x="2136762" y="2457951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36" name="椭圆 17"/>
          <p:cNvSpPr/>
          <p:nvPr/>
        </p:nvSpPr>
        <p:spPr>
          <a:xfrm>
            <a:off x="1569431" y="2863153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37" name="椭圆 18"/>
          <p:cNvSpPr/>
          <p:nvPr/>
        </p:nvSpPr>
        <p:spPr>
          <a:xfrm>
            <a:off x="3959599" y="3534632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38" name="椭圆 19"/>
          <p:cNvSpPr/>
          <p:nvPr/>
        </p:nvSpPr>
        <p:spPr>
          <a:xfrm>
            <a:off x="7349535" y="1076999"/>
            <a:ext cx="245484" cy="245420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39" name="椭圆 20"/>
          <p:cNvSpPr/>
          <p:nvPr/>
        </p:nvSpPr>
        <p:spPr>
          <a:xfrm>
            <a:off x="9616533" y="3517142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40" name="椭圆 21"/>
          <p:cNvSpPr/>
          <p:nvPr/>
        </p:nvSpPr>
        <p:spPr>
          <a:xfrm>
            <a:off x="8757275" y="307562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41" name="椭圆 22"/>
          <p:cNvSpPr/>
          <p:nvPr/>
        </p:nvSpPr>
        <p:spPr>
          <a:xfrm>
            <a:off x="8511791" y="1687036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42" name="椭圆 3"/>
          <p:cNvSpPr/>
          <p:nvPr/>
        </p:nvSpPr>
        <p:spPr>
          <a:xfrm>
            <a:off x="4765038" y="2096798"/>
            <a:ext cx="2665109" cy="2664415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zh-CN" b="1" dirty="0" sz="16600" lang="en-US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altLang="en-US" b="1" dirty="0" sz="16600" 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8643" name="矩形 23"/>
          <p:cNvSpPr/>
          <p:nvPr/>
        </p:nvSpPr>
        <p:spPr>
          <a:xfrm>
            <a:off x="3342100" y="4954389"/>
            <a:ext cx="5510986" cy="584775"/>
          </a:xfrm>
          <a:prstGeom prst="rect"/>
        </p:spPr>
        <p:txBody>
          <a:bodyPr wrap="square">
            <a:spAutoFit/>
          </a:bodyPr>
          <a:p>
            <a:pPr algn="ctr"/>
            <a:r>
              <a:rPr altLang="en-US" b="1" dirty="0" sz="3200" lang="zh-CN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现病史</a:t>
            </a:r>
            <a:endParaRPr altLang="zh-CN" b="1" dirty="0" sz="3200"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42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1048584" name="椭圆 43"/>
            <p:cNvSpPr/>
            <p:nvPr/>
          </p:nvSpPr>
          <p:spPr>
            <a:xfrm>
              <a:off x="-185195" y="-312516"/>
              <a:ext cx="2245488" cy="224548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585" name="椭圆 44"/>
            <p:cNvSpPr/>
            <p:nvPr/>
          </p:nvSpPr>
          <p:spPr>
            <a:xfrm>
              <a:off x="-1344978" y="-144876"/>
              <a:ext cx="2689956" cy="2689956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586" name="椭圆 45"/>
            <p:cNvSpPr/>
            <p:nvPr/>
          </p:nvSpPr>
          <p:spPr>
            <a:xfrm>
              <a:off x="494840" y="1571529"/>
              <a:ext cx="1318720" cy="13187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587" name="椭圆 46"/>
            <p:cNvSpPr/>
            <p:nvPr/>
          </p:nvSpPr>
          <p:spPr>
            <a:xfrm>
              <a:off x="-844556" y="2481611"/>
              <a:ext cx="1947513" cy="194751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588" name="椭圆 47"/>
            <p:cNvSpPr/>
            <p:nvPr/>
          </p:nvSpPr>
          <p:spPr>
            <a:xfrm>
              <a:off x="1771092" y="283376"/>
              <a:ext cx="2606873" cy="260687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589" name="椭圆 48"/>
            <p:cNvSpPr/>
            <p:nvPr/>
          </p:nvSpPr>
          <p:spPr>
            <a:xfrm>
              <a:off x="1344978" y="-685187"/>
              <a:ext cx="1644608" cy="1644608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590" name="椭圆 49"/>
            <p:cNvSpPr/>
            <p:nvPr/>
          </p:nvSpPr>
          <p:spPr>
            <a:xfrm>
              <a:off x="-574093" y="4228496"/>
              <a:ext cx="1130238" cy="113023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591" name="椭圆 50"/>
            <p:cNvSpPr/>
            <p:nvPr/>
          </p:nvSpPr>
          <p:spPr>
            <a:xfrm>
              <a:off x="2625707" y="3733966"/>
              <a:ext cx="817868" cy="817868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592" name="椭圆 51"/>
            <p:cNvSpPr/>
            <p:nvPr/>
          </p:nvSpPr>
          <p:spPr>
            <a:xfrm>
              <a:off x="2371916" y="4306414"/>
              <a:ext cx="245420" cy="245420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593" name="椭圆 52"/>
            <p:cNvSpPr/>
            <p:nvPr/>
          </p:nvSpPr>
          <p:spPr>
            <a:xfrm>
              <a:off x="1921862" y="3754016"/>
              <a:ext cx="245420" cy="24542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594" name="椭圆 53"/>
            <p:cNvSpPr/>
            <p:nvPr/>
          </p:nvSpPr>
          <p:spPr>
            <a:xfrm>
              <a:off x="3779290" y="3536976"/>
              <a:ext cx="245420" cy="2454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595" name="椭圆 54"/>
            <p:cNvSpPr/>
            <p:nvPr/>
          </p:nvSpPr>
          <p:spPr>
            <a:xfrm>
              <a:off x="3533870" y="4916451"/>
              <a:ext cx="490840" cy="49084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596" name="椭圆 55"/>
            <p:cNvSpPr/>
            <p:nvPr/>
          </p:nvSpPr>
          <p:spPr>
            <a:xfrm>
              <a:off x="3779289" y="156746"/>
              <a:ext cx="1656813" cy="1656813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</p:grpSp>
      <p:sp>
        <p:nvSpPr>
          <p:cNvPr id="1048597" name="TextBox 59"/>
          <p:cNvSpPr txBox="1"/>
          <p:nvPr/>
        </p:nvSpPr>
        <p:spPr>
          <a:xfrm>
            <a:off x="2147299" y="1541124"/>
            <a:ext cx="8457765" cy="3990340"/>
          </a:xfrm>
          <a:prstGeom prst="rect"/>
          <a:noFill/>
        </p:spPr>
        <p:txBody>
          <a:bodyPr rtlCol="0" wrap="square">
            <a:spAutoFit/>
          </a:bodyPr>
          <a:p>
            <a:pPr>
              <a:lnSpc>
                <a:spcPct val="150000"/>
              </a:lnSpc>
            </a:pPr>
            <a:r>
              <a:rPr altLang="zh-CN" b="1" dirty="0" sz="3600" lang="en-US" smtClean="0"/>
              <a:t>1</a:t>
            </a:r>
            <a:r>
              <a:rPr altLang="en-US" b="1" dirty="0" sz="3600" lang="zh-CN" smtClean="0"/>
              <a:t>、主</a:t>
            </a:r>
            <a:r>
              <a:rPr altLang="en-US" b="1" dirty="0" sz="3600" lang="zh-CN" smtClean="0"/>
              <a:t>诉牙（病）病史的发生、发展、曾经治疗及目前情况。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altLang="en-US" b="1" dirty="0" sz="3600" lang="zh-CN" smtClean="0"/>
          </a:p>
          <a:p>
            <a:pPr>
              <a:lnSpc>
                <a:spcPct val="150000"/>
              </a:lnSpc>
            </a:pPr>
            <a:r>
              <a:rPr altLang="zh-CN" b="1" dirty="0" sz="3600" lang="en-US" smtClean="0"/>
              <a:t>2</a:t>
            </a:r>
            <a:r>
              <a:rPr altLang="en-US" b="1" dirty="0" sz="3600" lang="zh-CN" smtClean="0"/>
              <a:t>、复</a:t>
            </a:r>
            <a:r>
              <a:rPr altLang="en-US" b="1" dirty="0" sz="3600" lang="zh-CN" smtClean="0"/>
              <a:t>诊：主诉牙（病）上次治疗后的反应。</a:t>
            </a:r>
          </a:p>
          <a:p>
            <a:endParaRPr altLang="en-US" dirty="0" lang="zh-CN"/>
          </a:p>
        </p:txBody>
      </p:sp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椭圆 1"/>
          <p:cNvSpPr/>
          <p:nvPr/>
        </p:nvSpPr>
        <p:spPr>
          <a:xfrm>
            <a:off x="5048017" y="845724"/>
            <a:ext cx="2246073" cy="2245488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599" name="椭圆 2"/>
          <p:cNvSpPr/>
          <p:nvPr/>
        </p:nvSpPr>
        <p:spPr>
          <a:xfrm>
            <a:off x="3887933" y="1013365"/>
            <a:ext cx="2690657" cy="2689956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00" name="椭圆 4"/>
          <p:cNvSpPr/>
          <p:nvPr/>
        </p:nvSpPr>
        <p:spPr>
          <a:xfrm>
            <a:off x="4259257" y="2729570"/>
            <a:ext cx="1948020" cy="1947513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01" name="椭圆 5"/>
          <p:cNvSpPr/>
          <p:nvPr/>
        </p:nvSpPr>
        <p:spPr>
          <a:xfrm>
            <a:off x="7004820" y="1441624"/>
            <a:ext cx="2607552" cy="2606873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02" name="椭圆 6"/>
          <p:cNvSpPr/>
          <p:nvPr/>
        </p:nvSpPr>
        <p:spPr>
          <a:xfrm>
            <a:off x="6578589" y="473053"/>
            <a:ext cx="1645036" cy="1644608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03" name="椭圆 7"/>
          <p:cNvSpPr/>
          <p:nvPr/>
        </p:nvSpPr>
        <p:spPr>
          <a:xfrm>
            <a:off x="3373396" y="2863157"/>
            <a:ext cx="1130533" cy="1130239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04" name="椭圆 8"/>
          <p:cNvSpPr/>
          <p:nvPr/>
        </p:nvSpPr>
        <p:spPr>
          <a:xfrm>
            <a:off x="7868932" y="4503323"/>
            <a:ext cx="818081" cy="817868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05" name="椭圆 9"/>
          <p:cNvSpPr/>
          <p:nvPr/>
        </p:nvSpPr>
        <p:spPr>
          <a:xfrm>
            <a:off x="7725482" y="4325230"/>
            <a:ext cx="245484" cy="245420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06" name="椭圆 10"/>
          <p:cNvSpPr/>
          <p:nvPr/>
        </p:nvSpPr>
        <p:spPr>
          <a:xfrm>
            <a:off x="7155624" y="4912257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07" name="椭圆 11"/>
          <p:cNvSpPr/>
          <p:nvPr/>
        </p:nvSpPr>
        <p:spPr>
          <a:xfrm>
            <a:off x="9489625" y="4570167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08" name="椭圆 12"/>
          <p:cNvSpPr/>
          <p:nvPr/>
        </p:nvSpPr>
        <p:spPr>
          <a:xfrm>
            <a:off x="8768051" y="6074691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09" name="椭圆 13"/>
          <p:cNvSpPr/>
          <p:nvPr/>
        </p:nvSpPr>
        <p:spPr>
          <a:xfrm>
            <a:off x="9013540" y="1314992"/>
            <a:ext cx="1657244" cy="1656813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10" name="椭圆 14"/>
          <p:cNvSpPr/>
          <p:nvPr/>
        </p:nvSpPr>
        <p:spPr>
          <a:xfrm>
            <a:off x="3051200" y="2352147"/>
            <a:ext cx="818081" cy="817868"/>
          </a:xfrm>
          <a:prstGeom prst="ellipse"/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11" name="椭圆 15"/>
          <p:cNvSpPr/>
          <p:nvPr/>
        </p:nvSpPr>
        <p:spPr>
          <a:xfrm>
            <a:off x="2376206" y="3104117"/>
            <a:ext cx="446980" cy="446864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12" name="椭圆 16"/>
          <p:cNvSpPr/>
          <p:nvPr/>
        </p:nvSpPr>
        <p:spPr>
          <a:xfrm>
            <a:off x="2136762" y="2457951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13" name="椭圆 17"/>
          <p:cNvSpPr/>
          <p:nvPr/>
        </p:nvSpPr>
        <p:spPr>
          <a:xfrm>
            <a:off x="1569431" y="2863153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14" name="椭圆 18"/>
          <p:cNvSpPr/>
          <p:nvPr/>
        </p:nvSpPr>
        <p:spPr>
          <a:xfrm>
            <a:off x="3959599" y="3534632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15" name="椭圆 19"/>
          <p:cNvSpPr/>
          <p:nvPr/>
        </p:nvSpPr>
        <p:spPr>
          <a:xfrm>
            <a:off x="7349535" y="1076999"/>
            <a:ext cx="245484" cy="245420"/>
          </a:xfrm>
          <a:prstGeom prst="ellipse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16" name="椭圆 20"/>
          <p:cNvSpPr/>
          <p:nvPr/>
        </p:nvSpPr>
        <p:spPr>
          <a:xfrm>
            <a:off x="9616533" y="3517142"/>
            <a:ext cx="245484" cy="24542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17" name="椭圆 21"/>
          <p:cNvSpPr/>
          <p:nvPr/>
        </p:nvSpPr>
        <p:spPr>
          <a:xfrm>
            <a:off x="8757275" y="307562"/>
            <a:ext cx="245484" cy="245420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18" name="椭圆 22"/>
          <p:cNvSpPr/>
          <p:nvPr/>
        </p:nvSpPr>
        <p:spPr>
          <a:xfrm>
            <a:off x="8511791" y="1687036"/>
            <a:ext cx="490968" cy="490840"/>
          </a:xfrm>
          <a:prstGeom prst="ellipse"/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19" name="椭圆 3"/>
          <p:cNvSpPr/>
          <p:nvPr/>
        </p:nvSpPr>
        <p:spPr>
          <a:xfrm>
            <a:off x="4765038" y="2096798"/>
            <a:ext cx="2665109" cy="2664415"/>
          </a:xfrm>
          <a:prstGeom prst="ellipse"/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zh-CN" b="1" dirty="0" sz="16600" lang="en-US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altLang="en-US" b="1" dirty="0" sz="16600" 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8620" name="矩形 23"/>
          <p:cNvSpPr/>
          <p:nvPr/>
        </p:nvSpPr>
        <p:spPr>
          <a:xfrm>
            <a:off x="3342100" y="4954389"/>
            <a:ext cx="5510986" cy="584775"/>
          </a:xfrm>
          <a:prstGeom prst="rect"/>
        </p:spPr>
        <p:txBody>
          <a:bodyPr wrap="square">
            <a:spAutoFit/>
          </a:bodyPr>
          <a:p>
            <a:pPr algn="ctr"/>
            <a:r>
              <a:rPr altLang="en-US" b="1" dirty="0" sz="3200" lang="zh-CN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既往史</a:t>
            </a:r>
            <a:endParaRPr altLang="zh-CN" b="1" dirty="0" sz="3200"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组合 42"/>
          <p:cNvGrpSpPr/>
          <p:nvPr/>
        </p:nvGrpSpPr>
        <p:grpSpPr>
          <a:xfrm>
            <a:off x="-397227" y="-538250"/>
            <a:ext cx="2556356" cy="2296167"/>
            <a:chOff x="-1344978" y="-685187"/>
            <a:chExt cx="6781080" cy="6092478"/>
          </a:xfrm>
        </p:grpSpPr>
        <p:sp>
          <p:nvSpPr>
            <p:cNvPr id="1048644" name="椭圆 43"/>
            <p:cNvSpPr/>
            <p:nvPr/>
          </p:nvSpPr>
          <p:spPr>
            <a:xfrm>
              <a:off x="-185195" y="-312516"/>
              <a:ext cx="2245488" cy="224548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45" name="椭圆 44"/>
            <p:cNvSpPr/>
            <p:nvPr/>
          </p:nvSpPr>
          <p:spPr>
            <a:xfrm>
              <a:off x="-1344978" y="-144876"/>
              <a:ext cx="2689956" cy="2689956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46" name="椭圆 45"/>
            <p:cNvSpPr/>
            <p:nvPr/>
          </p:nvSpPr>
          <p:spPr>
            <a:xfrm>
              <a:off x="494840" y="1571529"/>
              <a:ext cx="1318720" cy="13187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47" name="椭圆 46"/>
            <p:cNvSpPr/>
            <p:nvPr/>
          </p:nvSpPr>
          <p:spPr>
            <a:xfrm>
              <a:off x="-844556" y="2481611"/>
              <a:ext cx="1947513" cy="194751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48" name="椭圆 47"/>
            <p:cNvSpPr/>
            <p:nvPr/>
          </p:nvSpPr>
          <p:spPr>
            <a:xfrm>
              <a:off x="1771092" y="283376"/>
              <a:ext cx="2606873" cy="2606873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49" name="椭圆 48"/>
            <p:cNvSpPr/>
            <p:nvPr/>
          </p:nvSpPr>
          <p:spPr>
            <a:xfrm>
              <a:off x="1344978" y="-685187"/>
              <a:ext cx="1644608" cy="1644608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50" name="椭圆 49"/>
            <p:cNvSpPr/>
            <p:nvPr/>
          </p:nvSpPr>
          <p:spPr>
            <a:xfrm>
              <a:off x="-574093" y="4228496"/>
              <a:ext cx="1130238" cy="1130238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51" name="椭圆 50"/>
            <p:cNvSpPr/>
            <p:nvPr/>
          </p:nvSpPr>
          <p:spPr>
            <a:xfrm>
              <a:off x="2625707" y="3733966"/>
              <a:ext cx="817868" cy="817868"/>
            </a:xfrm>
            <a:prstGeom prst="ellipse"/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52" name="椭圆 51"/>
            <p:cNvSpPr/>
            <p:nvPr/>
          </p:nvSpPr>
          <p:spPr>
            <a:xfrm>
              <a:off x="2371916" y="4306414"/>
              <a:ext cx="245420" cy="245420"/>
            </a:xfrm>
            <a:prstGeom prst="ellipse"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53" name="椭圆 52"/>
            <p:cNvSpPr/>
            <p:nvPr/>
          </p:nvSpPr>
          <p:spPr>
            <a:xfrm>
              <a:off x="1921862" y="3754016"/>
              <a:ext cx="245420" cy="24542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54" name="椭圆 53"/>
            <p:cNvSpPr/>
            <p:nvPr/>
          </p:nvSpPr>
          <p:spPr>
            <a:xfrm>
              <a:off x="3779290" y="3536976"/>
              <a:ext cx="245420" cy="245420"/>
            </a:xfrm>
            <a:prstGeom prst="ellipse"/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55" name="椭圆 54"/>
            <p:cNvSpPr/>
            <p:nvPr/>
          </p:nvSpPr>
          <p:spPr>
            <a:xfrm>
              <a:off x="3533870" y="4916451"/>
              <a:ext cx="490840" cy="490840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656" name="椭圆 55"/>
            <p:cNvSpPr/>
            <p:nvPr/>
          </p:nvSpPr>
          <p:spPr>
            <a:xfrm>
              <a:off x="3779289" y="156746"/>
              <a:ext cx="1656813" cy="1656813"/>
            </a:xfrm>
            <a:prstGeom prst="ellipse"/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</p:grpSp>
      <p:sp>
        <p:nvSpPr>
          <p:cNvPr id="1048657" name="矩形 16"/>
          <p:cNvSpPr/>
          <p:nvPr/>
        </p:nvSpPr>
        <p:spPr>
          <a:xfrm>
            <a:off x="2772185" y="1736653"/>
            <a:ext cx="7471149" cy="2961640"/>
          </a:xfrm>
          <a:prstGeom prst="rect"/>
        </p:spPr>
        <p:txBody>
          <a:bodyPr wrap="square">
            <a:spAutoFit/>
          </a:bodyPr>
          <a:p>
            <a:pPr>
              <a:lnSpc>
                <a:spcPct val="160000"/>
              </a:lnSpc>
            </a:pPr>
            <a:r>
              <a:rPr altLang="zh-CN" b="1" dirty="0" sz="3600" lang="en-US" smtClean="0"/>
              <a:t>1</a:t>
            </a:r>
            <a:r>
              <a:rPr altLang="en-US" b="1" dirty="0" sz="3600" lang="zh-CN" smtClean="0"/>
              <a:t>、正</a:t>
            </a:r>
            <a:r>
              <a:rPr altLang="en-US" b="1" dirty="0" sz="3600" lang="zh-CN" smtClean="0"/>
              <a:t>确记录患者的陈述（含家族史及全身情况）。</a:t>
            </a:r>
          </a:p>
          <a:p>
            <a:pPr>
              <a:lnSpc>
                <a:spcPct val="60000"/>
              </a:lnSpc>
              <a:buFont typeface="Arial" pitchFamily="34" charset="0"/>
              <a:buNone/>
            </a:pPr>
            <a:endParaRPr altLang="en-US" b="1" dirty="0" sz="3600" lang="zh-CN" smtClean="0"/>
          </a:p>
          <a:p>
            <a:pPr>
              <a:lnSpc>
                <a:spcPct val="160000"/>
              </a:lnSpc>
            </a:pPr>
            <a:r>
              <a:rPr altLang="zh-CN" b="1" dirty="0" sz="3600" lang="en-US" smtClean="0"/>
              <a:t>2</a:t>
            </a:r>
            <a:r>
              <a:rPr altLang="en-US" b="1" dirty="0" sz="3600" lang="zh-CN" smtClean="0"/>
              <a:t>、无</a:t>
            </a:r>
            <a:r>
              <a:rPr altLang="en-US" b="1" dirty="0" sz="3600" lang="zh-CN" smtClean="0"/>
              <a:t>陈述时记录（－）。</a:t>
            </a:r>
            <a:endParaRPr altLang="en-US" dirty="0" sz="3600" lang="zh-CN"/>
          </a:p>
        </p:txBody>
      </p:sp>
    </p:spTree>
  </p:cSld>
  <p:clrMapOvr>
    <a:masterClrMapping/>
  </p:clrMapOvr>
  <p:timing/>
</p:sld>
</file>

<file path=ppt/theme/theme1.xml><?xml version="1.0" encoding="utf-8"?>
<a:theme xmlns:a="http://schemas.openxmlformats.org/drawingml/2006/main" name="主题1">
  <a:themeElements>
    <a:clrScheme name="MOMODA1">
      <a:dk1>
        <a:sysClr lastClr="000000" val="windowText"/>
      </a:dk1>
      <a:lt1>
        <a:sysClr lastClr="FFFFFF" val="window"/>
      </a:lt1>
      <a:dk2>
        <a:srgbClr val="A5A5A5"/>
      </a:dk2>
      <a:lt2>
        <a:srgbClr val="DCD8DC"/>
      </a:lt2>
      <a:accent1>
        <a:srgbClr val="CF5F55"/>
      </a:accent1>
      <a:accent2>
        <a:srgbClr val="F2C06B"/>
      </a:accent2>
      <a:accent3>
        <a:srgbClr val="5F9387"/>
      </a:accent3>
      <a:accent4>
        <a:srgbClr val="97A6AB"/>
      </a:accent4>
      <a:accent5>
        <a:srgbClr val="837664"/>
      </a:accent5>
      <a:accent6>
        <a:srgbClr val="3F3F3F"/>
      </a:accent6>
      <a:hlink>
        <a:srgbClr val="FFFFFF"/>
      </a:hlink>
      <a:folHlink>
        <a:srgbClr val="8C8C8C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演示文稿</dc:title>
  <dc:creator>Administrator</dc:creator>
  <cp:lastModifiedBy>Administrator</cp:lastModifiedBy>
  <dcterms:created xsi:type="dcterms:W3CDTF">2015-01-06T20:23:28Z</dcterms:created>
  <dcterms:modified xsi:type="dcterms:W3CDTF">2017-11-24T05:16:04Z</dcterms:modified>
</cp:coreProperties>
</file>